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1" r:id="rId9"/>
    <p:sldId id="262" r:id="rId10"/>
    <p:sldId id="264" r:id="rId11"/>
    <p:sldId id="265" r:id="rId12"/>
    <p:sldId id="266"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nva Sans 1 Bold" panose="020B0604020202020204" charset="0"/>
      <p:regular r:id="rId36"/>
    </p:embeddedFont>
    <p:embeddedFont>
      <p:font typeface="Telegraf" panose="020B0604020202020204" charset="0"/>
      <p:regular r:id="rId37"/>
    </p:embeddedFont>
    <p:embeddedFont>
      <p:font typeface="Telegraf Bold" panose="020B0604020202020204" charset="0"/>
      <p:regular r:id="rId38"/>
    </p:embeddedFont>
    <p:embeddedFont>
      <p:font typeface="Telegraf Bold Bold" panose="020B0604020202020204" charset="0"/>
      <p:regular r:id="rId39"/>
    </p:embeddedFont>
    <p:embeddedFont>
      <p:font typeface="Telegraf Medium"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22" autoAdjust="0"/>
  </p:normalViewPr>
  <p:slideViewPr>
    <p:cSldViewPr>
      <p:cViewPr varScale="1">
        <p:scale>
          <a:sx n="72" d="100"/>
          <a:sy n="72" d="100"/>
        </p:scale>
        <p:origin x="6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svg"/><Relationship Id="rId9" Type="http://schemas.openxmlformats.org/officeDocument/2006/relationships/image" Target="../media/image81.jpe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3.jpeg"/><Relationship Id="rId7" Type="http://schemas.openxmlformats.org/officeDocument/2006/relationships/image" Target="../media/image76.sv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78.svg"/></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4.png"/><Relationship Id="rId7"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4.sv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9.png"/><Relationship Id="rId9" Type="http://schemas.openxmlformats.org/officeDocument/2006/relationships/image" Target="../media/image76.sv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4.png"/><Relationship Id="rId7" Type="http://schemas.openxmlformats.org/officeDocument/2006/relationships/image" Target="../media/image99.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1.sv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76.sv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9.png"/><Relationship Id="rId7"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hyperlink" Target="https://coolors.co/contrast-checker/112a46-acc8e5" TargetMode="External"/><Relationship Id="rId4" Type="http://schemas.openxmlformats.org/officeDocument/2006/relationships/image" Target="../media/image50.svg"/><Relationship Id="rId9" Type="http://schemas.openxmlformats.org/officeDocument/2006/relationships/image" Target="../media/image105.svg"/></Relationships>
</file>

<file path=ppt/slides/_rels/slide23.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hyperlink" Target="https://www.ahead.ie/allyship-accessible-comms-social-media" TargetMode="External"/><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hyperlink" Target="https://universaldesign.ie/products-services/customer-communications-toolkit-for-services-to-the-public-a-universal-design-approach/digital-communication-/social-media-guidance/" TargetMode="External"/><Relationship Id="rId10" Type="http://schemas.openxmlformats.org/officeDocument/2006/relationships/image" Target="../media/image114.svg"/><Relationship Id="rId4" Type="http://schemas.openxmlformats.org/officeDocument/2006/relationships/image" Target="../media/image108.jpeg"/><Relationship Id="rId9" Type="http://schemas.openxmlformats.org/officeDocument/2006/relationships/image" Target="../media/image113.png"/><Relationship Id="rId14" Type="http://schemas.openxmlformats.org/officeDocument/2006/relationships/hyperlink" Target="https://blog.hootsuite.com/inclusive-design-social-medi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8.svg"/><Relationship Id="rId7" Type="http://schemas.openxmlformats.org/officeDocument/2006/relationships/image" Target="../media/image120.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73.svg"/><Relationship Id="rId5" Type="http://schemas.openxmlformats.org/officeDocument/2006/relationships/image" Target="../media/image118.svg"/><Relationship Id="rId10" Type="http://schemas.openxmlformats.org/officeDocument/2006/relationships/image" Target="../media/image72.png"/><Relationship Id="rId4" Type="http://schemas.openxmlformats.org/officeDocument/2006/relationships/image" Target="../media/image117.png"/><Relationship Id="rId9" Type="http://schemas.openxmlformats.org/officeDocument/2006/relationships/image" Target="../media/image122.svg"/></Relationships>
</file>

<file path=ppt/slides/_rels/slide26.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hyperlink" Target="https://www.nli.ie/social-media-policy" TargetMode="External"/><Relationship Id="rId5" Type="http://schemas.openxmlformats.org/officeDocument/2006/relationships/image" Target="../media/image126.svg"/><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png"/><Relationship Id="rId3" Type="http://schemas.openxmlformats.org/officeDocument/2006/relationships/image" Target="../media/image128.svg"/><Relationship Id="rId7" Type="http://schemas.openxmlformats.org/officeDocument/2006/relationships/image" Target="../media/image132.svg"/><Relationship Id="rId12" Type="http://schemas.openxmlformats.org/officeDocument/2006/relationships/image" Target="../media/image3.png"/><Relationship Id="rId17" Type="http://schemas.openxmlformats.org/officeDocument/2006/relationships/hyperlink" Target="https://princh.com/blog-6-tips-for-taking-your-librarys-social-media-to-the-next-level/" TargetMode="External"/><Relationship Id="rId2" Type="http://schemas.openxmlformats.org/officeDocument/2006/relationships/image" Target="../media/image127.png"/><Relationship Id="rId16" Type="http://schemas.openxmlformats.org/officeDocument/2006/relationships/image" Target="../media/image139.sv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svg"/><Relationship Id="rId15" Type="http://schemas.openxmlformats.org/officeDocument/2006/relationships/image" Target="../media/image138.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svg"/><Relationship Id="rId14"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hyperlink" Target="https://datareportal.com/reports/digital-2023-ireland"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image" Target="../media/image22.jpe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686"/>
            <a:ext cx="18288000" cy="3445686"/>
            <a:chOff x="0" y="0"/>
            <a:chExt cx="4816593" cy="907506"/>
          </a:xfrm>
        </p:grpSpPr>
        <p:sp>
          <p:nvSpPr>
            <p:cNvPr id="3" name="Freeform 3"/>
            <p:cNvSpPr/>
            <p:nvPr/>
          </p:nvSpPr>
          <p:spPr>
            <a:xfrm>
              <a:off x="0" y="0"/>
              <a:ext cx="4816592" cy="907506"/>
            </a:xfrm>
            <a:custGeom>
              <a:avLst/>
              <a:gdLst/>
              <a:ahLst/>
              <a:cxnLst/>
              <a:rect l="l" t="t" r="r" b="b"/>
              <a:pathLst>
                <a:path w="4816592" h="907506">
                  <a:moveTo>
                    <a:pt x="0" y="0"/>
                  </a:moveTo>
                  <a:lnTo>
                    <a:pt x="4816592" y="0"/>
                  </a:lnTo>
                  <a:lnTo>
                    <a:pt x="4816592" y="907506"/>
                  </a:lnTo>
                  <a:lnTo>
                    <a:pt x="0" y="907506"/>
                  </a:lnTo>
                  <a:close/>
                </a:path>
              </a:pathLst>
            </a:custGeom>
            <a:solidFill>
              <a:srgbClr val="19191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05190" y="1409077"/>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FEE60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1434151" y="2336417"/>
            <a:ext cx="5385637" cy="10944960"/>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142893" r="-142893"/>
              </a:stretch>
            </a:blipFill>
          </p:spPr>
        </p:sp>
      </p:grpSp>
      <p:sp>
        <p:nvSpPr>
          <p:cNvPr id="11" name="AutoShape 11"/>
          <p:cNvSpPr/>
          <p:nvPr/>
        </p:nvSpPr>
        <p:spPr>
          <a:xfrm flipV="1">
            <a:off x="1219200" y="6158000"/>
            <a:ext cx="9142583" cy="0"/>
          </a:xfrm>
          <a:prstGeom prst="line">
            <a:avLst/>
          </a:prstGeom>
          <a:ln w="38100" cap="flat">
            <a:solidFill>
              <a:srgbClr val="000000"/>
            </a:solidFill>
            <a:prstDash val="solid"/>
            <a:headEnd type="none" w="sm" len="sm"/>
            <a:tailEnd type="none" w="sm" len="sm"/>
          </a:ln>
        </p:spPr>
      </p:sp>
      <p:sp>
        <p:nvSpPr>
          <p:cNvPr id="12" name="Freeform 12"/>
          <p:cNvSpPr/>
          <p:nvPr/>
        </p:nvSpPr>
        <p:spPr>
          <a:xfrm>
            <a:off x="9144000" y="1409077"/>
            <a:ext cx="2828048" cy="1498865"/>
          </a:xfrm>
          <a:custGeom>
            <a:avLst/>
            <a:gdLst/>
            <a:ahLst/>
            <a:cxnLst/>
            <a:rect l="l" t="t" r="r" b="b"/>
            <a:pathLst>
              <a:path w="2828048" h="1498865">
                <a:moveTo>
                  <a:pt x="0" y="0"/>
                </a:moveTo>
                <a:lnTo>
                  <a:pt x="2828048" y="0"/>
                </a:lnTo>
                <a:lnTo>
                  <a:pt x="2828048" y="1498866"/>
                </a:lnTo>
                <a:lnTo>
                  <a:pt x="0" y="1498866"/>
                </a:lnTo>
                <a:lnTo>
                  <a:pt x="0" y="0"/>
                </a:lnTo>
                <a:close/>
              </a:path>
            </a:pathLst>
          </a:custGeom>
          <a:blipFill>
            <a:blip r:embed="rId4"/>
            <a:stretch>
              <a:fillRect/>
            </a:stretch>
          </a:blipFill>
        </p:spPr>
      </p:sp>
      <p:grpSp>
        <p:nvGrpSpPr>
          <p:cNvPr id="13" name="Group 13"/>
          <p:cNvGrpSpPr/>
          <p:nvPr/>
        </p:nvGrpSpPr>
        <p:grpSpPr>
          <a:xfrm>
            <a:off x="1219200" y="1409077"/>
            <a:ext cx="9879649" cy="4463414"/>
            <a:chOff x="0" y="0"/>
            <a:chExt cx="13172865" cy="5951219"/>
          </a:xfrm>
        </p:grpSpPr>
        <p:sp>
          <p:nvSpPr>
            <p:cNvPr id="14" name="TextBox 14"/>
            <p:cNvSpPr txBox="1"/>
            <p:nvPr/>
          </p:nvSpPr>
          <p:spPr>
            <a:xfrm>
              <a:off x="0" y="1109126"/>
              <a:ext cx="13172865" cy="4842093"/>
            </a:xfrm>
            <a:prstGeom prst="rect">
              <a:avLst/>
            </a:prstGeom>
          </p:spPr>
          <p:txBody>
            <a:bodyPr lIns="0" tIns="0" rIns="0" bIns="0" rtlCol="0" anchor="t">
              <a:spAutoFit/>
            </a:bodyPr>
            <a:lstStyle/>
            <a:p>
              <a:pPr marL="0" lvl="0" indent="0" algn="l">
                <a:lnSpc>
                  <a:spcPts val="9100"/>
                </a:lnSpc>
              </a:pPr>
              <a:r>
                <a:rPr lang="en-US" sz="9100" dirty="0">
                  <a:solidFill>
                    <a:srgbClr val="191919"/>
                  </a:solidFill>
                  <a:latin typeface="Telegraf Bold Bold"/>
                </a:rPr>
                <a:t>Taking your Social Media to the Next Level! </a:t>
              </a:r>
            </a:p>
          </p:txBody>
        </p:sp>
        <p:sp>
          <p:nvSpPr>
            <p:cNvPr id="15" name="TextBox 15"/>
            <p:cNvSpPr txBox="1"/>
            <p:nvPr/>
          </p:nvSpPr>
          <p:spPr>
            <a:xfrm>
              <a:off x="0" y="-28575"/>
              <a:ext cx="10711739" cy="511175"/>
            </a:xfrm>
            <a:prstGeom prst="rect">
              <a:avLst/>
            </a:prstGeom>
          </p:spPr>
          <p:txBody>
            <a:bodyPr lIns="0" tIns="0" rIns="0" bIns="0" rtlCol="0" anchor="t">
              <a:spAutoFit/>
            </a:bodyPr>
            <a:lstStyle/>
            <a:p>
              <a:pPr>
                <a:lnSpc>
                  <a:spcPts val="2879"/>
                </a:lnSpc>
              </a:pPr>
              <a:endParaRPr/>
            </a:p>
          </p:txBody>
        </p:sp>
      </p:grpSp>
      <p:sp>
        <p:nvSpPr>
          <p:cNvPr id="16" name="TextBox 16"/>
          <p:cNvSpPr txBox="1"/>
          <p:nvPr/>
        </p:nvSpPr>
        <p:spPr>
          <a:xfrm>
            <a:off x="1219200" y="6632401"/>
            <a:ext cx="9633926" cy="3030766"/>
          </a:xfrm>
          <a:prstGeom prst="rect">
            <a:avLst/>
          </a:prstGeom>
        </p:spPr>
        <p:txBody>
          <a:bodyPr lIns="0" tIns="0" rIns="0" bIns="0" rtlCol="0" anchor="t">
            <a:spAutoFit/>
          </a:bodyPr>
          <a:lstStyle/>
          <a:p>
            <a:pPr>
              <a:lnSpc>
                <a:spcPts val="4559"/>
              </a:lnSpc>
            </a:pPr>
            <a:r>
              <a:rPr lang="en-US" sz="3799" spc="37" dirty="0">
                <a:solidFill>
                  <a:srgbClr val="191919"/>
                </a:solidFill>
                <a:latin typeface="Telegraf Bold"/>
              </a:rPr>
              <a:t>Building a successful strategy and approach for </a:t>
            </a:r>
            <a:r>
              <a:rPr lang="en-US" sz="3799" spc="37" dirty="0" err="1">
                <a:solidFill>
                  <a:srgbClr val="191919"/>
                </a:solidFill>
                <a:latin typeface="Telegraf Bold"/>
              </a:rPr>
              <a:t>utilising</a:t>
            </a:r>
            <a:r>
              <a:rPr lang="en-US" sz="3799" spc="37" dirty="0">
                <a:solidFill>
                  <a:srgbClr val="191919"/>
                </a:solidFill>
                <a:latin typeface="Telegraf Bold"/>
              </a:rPr>
              <a:t> social media effectively in your Library </a:t>
            </a:r>
          </a:p>
          <a:p>
            <a:pPr>
              <a:lnSpc>
                <a:spcPts val="3600"/>
              </a:lnSpc>
            </a:pPr>
            <a:endParaRPr lang="en-US" sz="3799" spc="37" dirty="0">
              <a:solidFill>
                <a:srgbClr val="191919"/>
              </a:solidFill>
              <a:latin typeface="Telegraf Bold"/>
            </a:endParaRPr>
          </a:p>
          <a:p>
            <a:pPr>
              <a:lnSpc>
                <a:spcPts val="3240"/>
              </a:lnSpc>
            </a:pPr>
            <a:r>
              <a:rPr lang="en-US" sz="2400" spc="27" dirty="0">
                <a:solidFill>
                  <a:srgbClr val="191919"/>
                </a:solidFill>
                <a:latin typeface="Telegraf Bold"/>
              </a:rPr>
              <a:t>Saoirse de Paor</a:t>
            </a:r>
            <a:r>
              <a:rPr lang="en-US" sz="2400" spc="27" dirty="0">
                <a:solidFill>
                  <a:srgbClr val="191919"/>
                </a:solidFill>
                <a:latin typeface="Telegraf"/>
              </a:rPr>
              <a:t>, Teaching &amp; Learning Librarian, </a:t>
            </a:r>
          </a:p>
          <a:p>
            <a:pPr>
              <a:lnSpc>
                <a:spcPts val="3240"/>
              </a:lnSpc>
            </a:pPr>
            <a:r>
              <a:rPr lang="en-US" sz="2400" spc="27" dirty="0">
                <a:solidFill>
                  <a:srgbClr val="191919"/>
                </a:solidFill>
                <a:latin typeface="Telegraf"/>
              </a:rPr>
              <a:t>Maynooth University Library</a:t>
            </a:r>
          </a:p>
        </p:txBody>
      </p:sp>
      <p:sp>
        <p:nvSpPr>
          <p:cNvPr id="18" name="TextBox 17">
            <a:extLst>
              <a:ext uri="{FF2B5EF4-FFF2-40B4-BE49-F238E27FC236}">
                <a16:creationId xmlns:a16="http://schemas.microsoft.com/office/drawing/2014/main" id="{CB40B638-7940-EF78-3307-1D655A6B4633}"/>
              </a:ext>
            </a:extLst>
          </p:cNvPr>
          <p:cNvSpPr txBox="1"/>
          <p:nvPr/>
        </p:nvSpPr>
        <p:spPr>
          <a:xfrm>
            <a:off x="-495302" y="10467867"/>
            <a:ext cx="9639300" cy="316753"/>
          </a:xfrm>
          <a:prstGeom prst="rect">
            <a:avLst/>
          </a:prstGeom>
          <a:noFill/>
        </p:spPr>
        <p:txBody>
          <a:bodyPr wrap="square">
            <a:spAutoFit/>
          </a:bodyPr>
          <a:lstStyle/>
          <a:p>
            <a:pPr marL="0" lvl="0" indent="0" algn="l">
              <a:lnSpc>
                <a:spcPts val="1680"/>
              </a:lnSpc>
              <a:spcBef>
                <a:spcPct val="0"/>
              </a:spcBef>
            </a:pPr>
            <a:r>
              <a:rPr lang="en-US" sz="1800" spc="140" dirty="0">
                <a:latin typeface="Telegraf Medium"/>
              </a:rPr>
              <a:t>ROYAL IRISH ACADEMY, HSLG &amp; A&amp;SL NETWORKING EVENING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1A1A"/>
        </a:solidFill>
        <a:effectLst/>
      </p:bgPr>
    </p:bg>
    <p:spTree>
      <p:nvGrpSpPr>
        <p:cNvPr id="1" name=""/>
        <p:cNvGrpSpPr/>
        <p:nvPr/>
      </p:nvGrpSpPr>
      <p:grpSpPr>
        <a:xfrm>
          <a:off x="0" y="0"/>
          <a:ext cx="0" cy="0"/>
          <a:chOff x="0" y="0"/>
          <a:chExt cx="0" cy="0"/>
        </a:xfrm>
      </p:grpSpPr>
      <p:sp>
        <p:nvSpPr>
          <p:cNvPr id="2" name="AutoShape 2"/>
          <p:cNvSpPr/>
          <p:nvPr/>
        </p:nvSpPr>
        <p:spPr>
          <a:xfrm>
            <a:off x="-13370" y="7794178"/>
            <a:ext cx="18288000" cy="2492822"/>
          </a:xfrm>
          <a:prstGeom prst="rect">
            <a:avLst/>
          </a:prstGeom>
          <a:solidFill>
            <a:srgbClr val="FFFFFF"/>
          </a:solidFill>
        </p:spPr>
      </p:sp>
      <p:sp>
        <p:nvSpPr>
          <p:cNvPr id="3" name="Freeform 3"/>
          <p:cNvSpPr/>
          <p:nvPr/>
        </p:nvSpPr>
        <p:spPr>
          <a:xfrm>
            <a:off x="1346998" y="-754789"/>
            <a:ext cx="7561747" cy="2391403"/>
          </a:xfrm>
          <a:custGeom>
            <a:avLst/>
            <a:gdLst/>
            <a:ahLst/>
            <a:cxnLst/>
            <a:rect l="l" t="t" r="r" b="b"/>
            <a:pathLst>
              <a:path w="7561747" h="2391403">
                <a:moveTo>
                  <a:pt x="0" y="0"/>
                </a:moveTo>
                <a:lnTo>
                  <a:pt x="7561748" y="0"/>
                </a:lnTo>
                <a:lnTo>
                  <a:pt x="7561748" y="2391402"/>
                </a:lnTo>
                <a:lnTo>
                  <a:pt x="0" y="2391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8288000" cy="7794178"/>
          </a:xfrm>
          <a:custGeom>
            <a:avLst/>
            <a:gdLst/>
            <a:ahLst/>
            <a:cxnLst/>
            <a:rect l="l" t="t" r="r" b="b"/>
            <a:pathLst>
              <a:path w="18288000" h="7794178">
                <a:moveTo>
                  <a:pt x="0" y="0"/>
                </a:moveTo>
                <a:lnTo>
                  <a:pt x="18288000" y="0"/>
                </a:lnTo>
                <a:lnTo>
                  <a:pt x="18288000" y="7794178"/>
                </a:lnTo>
                <a:lnTo>
                  <a:pt x="0" y="7794178"/>
                </a:lnTo>
                <a:lnTo>
                  <a:pt x="0" y="0"/>
                </a:lnTo>
                <a:close/>
              </a:path>
            </a:pathLst>
          </a:custGeom>
          <a:blipFill>
            <a:blip r:embed="rId4">
              <a:alphaModFix amt="57000"/>
            </a:blip>
            <a:stretch>
              <a:fillRect t="-12318" b="-44301"/>
            </a:stretch>
          </a:blipFill>
        </p:spPr>
      </p:sp>
      <p:sp>
        <p:nvSpPr>
          <p:cNvPr id="5" name="AutoShape 5"/>
          <p:cNvSpPr/>
          <p:nvPr/>
        </p:nvSpPr>
        <p:spPr>
          <a:xfrm>
            <a:off x="1160719" y="4655661"/>
            <a:ext cx="3189391" cy="5381354"/>
          </a:xfrm>
          <a:prstGeom prst="rect">
            <a:avLst/>
          </a:prstGeom>
          <a:solidFill>
            <a:srgbClr val="FFE700"/>
          </a:solidFill>
        </p:spPr>
      </p:sp>
      <p:sp>
        <p:nvSpPr>
          <p:cNvPr id="6" name="AutoShape 6"/>
          <p:cNvSpPr/>
          <p:nvPr/>
        </p:nvSpPr>
        <p:spPr>
          <a:xfrm>
            <a:off x="5451424" y="4655661"/>
            <a:ext cx="3189391" cy="5381354"/>
          </a:xfrm>
          <a:prstGeom prst="rect">
            <a:avLst/>
          </a:prstGeom>
          <a:solidFill>
            <a:srgbClr val="FFE700"/>
          </a:solidFill>
        </p:spPr>
      </p:sp>
      <p:sp>
        <p:nvSpPr>
          <p:cNvPr id="7" name="AutoShape 7"/>
          <p:cNvSpPr/>
          <p:nvPr/>
        </p:nvSpPr>
        <p:spPr>
          <a:xfrm>
            <a:off x="9745715" y="4655661"/>
            <a:ext cx="3189391" cy="5381354"/>
          </a:xfrm>
          <a:prstGeom prst="rect">
            <a:avLst/>
          </a:prstGeom>
          <a:solidFill>
            <a:srgbClr val="FFE700"/>
          </a:solidFill>
        </p:spPr>
      </p:sp>
      <p:sp>
        <p:nvSpPr>
          <p:cNvPr id="8" name="AutoShape 8"/>
          <p:cNvSpPr/>
          <p:nvPr/>
        </p:nvSpPr>
        <p:spPr>
          <a:xfrm>
            <a:off x="14035089" y="4655661"/>
            <a:ext cx="3189391" cy="5381354"/>
          </a:xfrm>
          <a:prstGeom prst="rect">
            <a:avLst/>
          </a:prstGeom>
          <a:solidFill>
            <a:srgbClr val="FFE700"/>
          </a:solidFill>
        </p:spPr>
      </p:sp>
      <p:sp>
        <p:nvSpPr>
          <p:cNvPr id="9" name="Freeform 9"/>
          <p:cNvSpPr/>
          <p:nvPr/>
        </p:nvSpPr>
        <p:spPr>
          <a:xfrm>
            <a:off x="1780951" y="2371469"/>
            <a:ext cx="1948928" cy="1948928"/>
          </a:xfrm>
          <a:custGeom>
            <a:avLst/>
            <a:gdLst/>
            <a:ahLst/>
            <a:cxnLst/>
            <a:rect l="l" t="t" r="r" b="b"/>
            <a:pathLst>
              <a:path w="1948928" h="1948928">
                <a:moveTo>
                  <a:pt x="0" y="0"/>
                </a:moveTo>
                <a:lnTo>
                  <a:pt x="1948927" y="0"/>
                </a:lnTo>
                <a:lnTo>
                  <a:pt x="1948927" y="1948928"/>
                </a:lnTo>
                <a:lnTo>
                  <a:pt x="0" y="1948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06353" y="2240864"/>
            <a:ext cx="2079533" cy="2079533"/>
          </a:xfrm>
          <a:custGeom>
            <a:avLst/>
            <a:gdLst/>
            <a:ahLst/>
            <a:cxnLst/>
            <a:rect l="l" t="t" r="r" b="b"/>
            <a:pathLst>
              <a:path w="2079533" h="2079533">
                <a:moveTo>
                  <a:pt x="0" y="0"/>
                </a:moveTo>
                <a:lnTo>
                  <a:pt x="2079533" y="0"/>
                </a:lnTo>
                <a:lnTo>
                  <a:pt x="2079533" y="2079533"/>
                </a:lnTo>
                <a:lnTo>
                  <a:pt x="0" y="2079533"/>
                </a:lnTo>
                <a:lnTo>
                  <a:pt x="0" y="0"/>
                </a:lnTo>
                <a:close/>
              </a:path>
            </a:pathLst>
          </a:custGeom>
          <a:blipFill>
            <a:blip r:embed="rId7"/>
            <a:stretch>
              <a:fillRect/>
            </a:stretch>
          </a:blipFill>
        </p:spPr>
      </p:sp>
      <p:sp>
        <p:nvSpPr>
          <p:cNvPr id="11" name="Freeform 11"/>
          <p:cNvSpPr/>
          <p:nvPr/>
        </p:nvSpPr>
        <p:spPr>
          <a:xfrm>
            <a:off x="10358889" y="2240864"/>
            <a:ext cx="2014230" cy="2014230"/>
          </a:xfrm>
          <a:custGeom>
            <a:avLst/>
            <a:gdLst/>
            <a:ahLst/>
            <a:cxnLst/>
            <a:rect l="l" t="t" r="r" b="b"/>
            <a:pathLst>
              <a:path w="2014230" h="2014230">
                <a:moveTo>
                  <a:pt x="0" y="0"/>
                </a:moveTo>
                <a:lnTo>
                  <a:pt x="2014230" y="0"/>
                </a:lnTo>
                <a:lnTo>
                  <a:pt x="2014230" y="2014230"/>
                </a:lnTo>
                <a:lnTo>
                  <a:pt x="0" y="20142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4646122" y="2240864"/>
            <a:ext cx="1967325" cy="1967325"/>
          </a:xfrm>
          <a:custGeom>
            <a:avLst/>
            <a:gdLst/>
            <a:ahLst/>
            <a:cxnLst/>
            <a:rect l="l" t="t" r="r" b="b"/>
            <a:pathLst>
              <a:path w="1967325" h="1967325">
                <a:moveTo>
                  <a:pt x="0" y="0"/>
                </a:moveTo>
                <a:lnTo>
                  <a:pt x="1967325" y="0"/>
                </a:lnTo>
                <a:lnTo>
                  <a:pt x="1967325" y="1967325"/>
                </a:lnTo>
                <a:lnTo>
                  <a:pt x="0" y="19673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160719" y="-1145348"/>
            <a:ext cx="8796714" cy="2781961"/>
          </a:xfrm>
          <a:custGeom>
            <a:avLst/>
            <a:gdLst/>
            <a:ahLst/>
            <a:cxnLst/>
            <a:rect l="l" t="t" r="r" b="b"/>
            <a:pathLst>
              <a:path w="8796714" h="2781961">
                <a:moveTo>
                  <a:pt x="0" y="0"/>
                </a:moveTo>
                <a:lnTo>
                  <a:pt x="8796714" y="0"/>
                </a:lnTo>
                <a:lnTo>
                  <a:pt x="8796714" y="2781961"/>
                </a:lnTo>
                <a:lnTo>
                  <a:pt x="0" y="27819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1772218" y="655320"/>
            <a:ext cx="7358413" cy="737235"/>
          </a:xfrm>
          <a:prstGeom prst="rect">
            <a:avLst/>
          </a:prstGeom>
        </p:spPr>
        <p:txBody>
          <a:bodyPr lIns="0" tIns="0" rIns="0" bIns="0" rtlCol="0" anchor="t">
            <a:spAutoFit/>
          </a:bodyPr>
          <a:lstStyle/>
          <a:p>
            <a:pPr>
              <a:lnSpc>
                <a:spcPts val="5280"/>
              </a:lnSpc>
            </a:pPr>
            <a:r>
              <a:rPr lang="en-US" sz="4800" u="sng">
                <a:solidFill>
                  <a:srgbClr val="FFFFFF"/>
                </a:solidFill>
                <a:latin typeface="Telegraf"/>
              </a:rPr>
              <a:t>Which platform &amp; why?</a:t>
            </a:r>
          </a:p>
        </p:txBody>
      </p:sp>
      <p:sp>
        <p:nvSpPr>
          <p:cNvPr id="15" name="TextBox 15"/>
          <p:cNvSpPr txBox="1"/>
          <p:nvPr/>
        </p:nvSpPr>
        <p:spPr>
          <a:xfrm>
            <a:off x="1479017" y="4908644"/>
            <a:ext cx="2552794" cy="4642489"/>
          </a:xfrm>
          <a:prstGeom prst="rect">
            <a:avLst/>
          </a:prstGeom>
        </p:spPr>
        <p:txBody>
          <a:bodyPr lIns="0" tIns="0" rIns="0" bIns="0" rtlCol="0" anchor="t">
            <a:spAutoFit/>
          </a:bodyPr>
          <a:lstStyle/>
          <a:p>
            <a:pPr>
              <a:lnSpc>
                <a:spcPts val="2849"/>
              </a:lnSpc>
            </a:pPr>
            <a:r>
              <a:rPr lang="en-US" sz="1899" dirty="0">
                <a:solidFill>
                  <a:srgbClr val="1B1A1A"/>
                </a:solidFill>
                <a:latin typeface="Telegraf"/>
              </a:rPr>
              <a:t>One of the biggest &amp; oldest platforms with a large group of users.</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Used for sharing updates, information, promotional items &amp; re-directing via links.</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Engagement centers around shares, likes &amp; comments. </a:t>
            </a:r>
          </a:p>
          <a:p>
            <a:pPr>
              <a:lnSpc>
                <a:spcPts val="2849"/>
              </a:lnSpc>
            </a:pPr>
            <a:endParaRPr lang="en-US" sz="1899" dirty="0">
              <a:solidFill>
                <a:srgbClr val="1B1A1A"/>
              </a:solidFill>
              <a:latin typeface="Telegraf"/>
            </a:endParaRPr>
          </a:p>
        </p:txBody>
      </p:sp>
      <p:sp>
        <p:nvSpPr>
          <p:cNvPr id="16" name="TextBox 16"/>
          <p:cNvSpPr txBox="1"/>
          <p:nvPr/>
        </p:nvSpPr>
        <p:spPr>
          <a:xfrm>
            <a:off x="5720031" y="4908644"/>
            <a:ext cx="2655763" cy="5299710"/>
          </a:xfrm>
          <a:prstGeom prst="rect">
            <a:avLst/>
          </a:prstGeom>
        </p:spPr>
        <p:txBody>
          <a:bodyPr lIns="0" tIns="0" rIns="0" bIns="0" rtlCol="0" anchor="t">
            <a:spAutoFit/>
          </a:bodyPr>
          <a:lstStyle/>
          <a:p>
            <a:pPr>
              <a:lnSpc>
                <a:spcPts val="2849"/>
              </a:lnSpc>
            </a:pPr>
            <a:r>
              <a:rPr lang="en-US" sz="1899" dirty="0">
                <a:solidFill>
                  <a:srgbClr val="1B1A1A"/>
                </a:solidFill>
                <a:latin typeface="Telegraf"/>
              </a:rPr>
              <a:t>The perfect visual platforms &amp; popular with younger age-groups. </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Useful for showcasing  services, events, &amp; supports in an aesthetic &amp; visual way - avoid too much text!</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Offers lots of engagement &amp; interactive tools !</a:t>
            </a:r>
          </a:p>
          <a:p>
            <a:pPr>
              <a:lnSpc>
                <a:spcPts val="2849"/>
              </a:lnSpc>
            </a:pPr>
            <a:endParaRPr lang="en-US" sz="1899" dirty="0">
              <a:solidFill>
                <a:srgbClr val="1B1A1A"/>
              </a:solidFill>
              <a:latin typeface="Telegraf"/>
            </a:endParaRPr>
          </a:p>
        </p:txBody>
      </p:sp>
      <p:sp>
        <p:nvSpPr>
          <p:cNvPr id="17" name="TextBox 17"/>
          <p:cNvSpPr txBox="1"/>
          <p:nvPr/>
        </p:nvSpPr>
        <p:spPr>
          <a:xfrm>
            <a:off x="10112556" y="4908644"/>
            <a:ext cx="2506897" cy="5299710"/>
          </a:xfrm>
          <a:prstGeom prst="rect">
            <a:avLst/>
          </a:prstGeom>
        </p:spPr>
        <p:txBody>
          <a:bodyPr lIns="0" tIns="0" rIns="0" bIns="0" rtlCol="0" anchor="t">
            <a:spAutoFit/>
          </a:bodyPr>
          <a:lstStyle/>
          <a:p>
            <a:pPr>
              <a:lnSpc>
                <a:spcPts val="2849"/>
              </a:lnSpc>
            </a:pPr>
            <a:r>
              <a:rPr lang="en-US" sz="1899" dirty="0">
                <a:solidFill>
                  <a:srgbClr val="1B1A1A"/>
                </a:solidFill>
                <a:latin typeface="Telegraf"/>
              </a:rPr>
              <a:t>The real-time platforms that requires relevant and timely content. </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Ideal for short &amp; sweet postings with user-generated content .</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Offers engagement tools &amp; hashtags/thread usage </a:t>
            </a:r>
          </a:p>
          <a:p>
            <a:pPr>
              <a:lnSpc>
                <a:spcPts val="2849"/>
              </a:lnSpc>
            </a:pPr>
            <a:endParaRPr lang="en-US" sz="1899" dirty="0">
              <a:solidFill>
                <a:srgbClr val="1B1A1A"/>
              </a:solidFill>
              <a:latin typeface="Telegraf"/>
            </a:endParaRPr>
          </a:p>
        </p:txBody>
      </p:sp>
      <p:sp>
        <p:nvSpPr>
          <p:cNvPr id="18" name="TextBox 18"/>
          <p:cNvSpPr txBox="1"/>
          <p:nvPr/>
        </p:nvSpPr>
        <p:spPr>
          <a:xfrm>
            <a:off x="14430452" y="4829833"/>
            <a:ext cx="2398666" cy="4947285"/>
          </a:xfrm>
          <a:prstGeom prst="rect">
            <a:avLst/>
          </a:prstGeom>
        </p:spPr>
        <p:txBody>
          <a:bodyPr lIns="0" tIns="0" rIns="0" bIns="0" rtlCol="0" anchor="t">
            <a:spAutoFit/>
          </a:bodyPr>
          <a:lstStyle/>
          <a:p>
            <a:pPr>
              <a:lnSpc>
                <a:spcPts val="2849"/>
              </a:lnSpc>
            </a:pPr>
            <a:r>
              <a:rPr lang="en-US" sz="1899" dirty="0">
                <a:solidFill>
                  <a:srgbClr val="1B1A1A"/>
                </a:solidFill>
                <a:latin typeface="Telegraf"/>
              </a:rPr>
              <a:t>One of the fastest growing platforms attracting a young demographic.</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Ideal for sharing video content on any topic or concept.</a:t>
            </a:r>
          </a:p>
          <a:p>
            <a:pPr>
              <a:lnSpc>
                <a:spcPts val="2849"/>
              </a:lnSpc>
            </a:pPr>
            <a:endParaRPr lang="en-US" sz="1899" dirty="0">
              <a:solidFill>
                <a:srgbClr val="1B1A1A"/>
              </a:solidFill>
              <a:latin typeface="Telegraf"/>
            </a:endParaRPr>
          </a:p>
          <a:p>
            <a:pPr>
              <a:lnSpc>
                <a:spcPts val="2849"/>
              </a:lnSpc>
            </a:pPr>
            <a:r>
              <a:rPr lang="en-US" sz="1899" dirty="0">
                <a:solidFill>
                  <a:srgbClr val="1B1A1A"/>
                </a:solidFill>
                <a:latin typeface="Telegraf"/>
              </a:rPr>
              <a:t>Facilitates one format of content  (video) which requires time, skills, scripts &amp; staff</a:t>
            </a:r>
          </a:p>
        </p:txBody>
      </p:sp>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668" t="30073" r="6926"/>
          <a:stretch>
            <a:fillRect/>
          </a:stretch>
        </p:blipFill>
        <p:spPr>
          <a:xfrm>
            <a:off x="0" y="0"/>
            <a:ext cx="18288000" cy="10287000"/>
          </a:xfrm>
          <a:prstGeom prst="rect">
            <a:avLst/>
          </a:prstGeom>
        </p:spPr>
      </p:pic>
      <p:grpSp>
        <p:nvGrpSpPr>
          <p:cNvPr id="3" name="Group 3"/>
          <p:cNvGrpSpPr/>
          <p:nvPr/>
        </p:nvGrpSpPr>
        <p:grpSpPr>
          <a:xfrm>
            <a:off x="-685800" y="1466264"/>
            <a:ext cx="14898793" cy="9459745"/>
            <a:chOff x="0" y="0"/>
            <a:chExt cx="3923962" cy="2491456"/>
          </a:xfrm>
        </p:grpSpPr>
        <p:sp>
          <p:nvSpPr>
            <p:cNvPr id="4" name="Freeform 4"/>
            <p:cNvSpPr/>
            <p:nvPr/>
          </p:nvSpPr>
          <p:spPr>
            <a:xfrm>
              <a:off x="0" y="0"/>
              <a:ext cx="3923962" cy="2491456"/>
            </a:xfrm>
            <a:custGeom>
              <a:avLst/>
              <a:gdLst/>
              <a:ahLst/>
              <a:cxnLst/>
              <a:rect l="l" t="t" r="r" b="b"/>
              <a:pathLst>
                <a:path w="3923962" h="2491456">
                  <a:moveTo>
                    <a:pt x="25982" y="0"/>
                  </a:moveTo>
                  <a:lnTo>
                    <a:pt x="3897980" y="0"/>
                  </a:lnTo>
                  <a:cubicBezTo>
                    <a:pt x="3912330" y="0"/>
                    <a:pt x="3923962" y="11632"/>
                    <a:pt x="3923962" y="25982"/>
                  </a:cubicBezTo>
                  <a:lnTo>
                    <a:pt x="3923962" y="2465474"/>
                  </a:lnTo>
                  <a:cubicBezTo>
                    <a:pt x="3923962" y="2479823"/>
                    <a:pt x="3912330" y="2491456"/>
                    <a:pt x="3897980" y="2491456"/>
                  </a:cubicBezTo>
                  <a:lnTo>
                    <a:pt x="25982" y="2491456"/>
                  </a:lnTo>
                  <a:cubicBezTo>
                    <a:pt x="11632" y="2491456"/>
                    <a:pt x="0" y="2479823"/>
                    <a:pt x="0" y="2465474"/>
                  </a:cubicBezTo>
                  <a:lnTo>
                    <a:pt x="0" y="25982"/>
                  </a:lnTo>
                  <a:cubicBezTo>
                    <a:pt x="0" y="11632"/>
                    <a:pt x="11632" y="0"/>
                    <a:pt x="25982"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653105" y="1409077"/>
            <a:ext cx="6357851" cy="2010670"/>
          </a:xfrm>
          <a:custGeom>
            <a:avLst/>
            <a:gdLst/>
            <a:ahLst/>
            <a:cxnLst/>
            <a:rect l="l" t="t" r="r" b="b"/>
            <a:pathLst>
              <a:path w="6357851" h="2010670">
                <a:moveTo>
                  <a:pt x="0" y="0"/>
                </a:moveTo>
                <a:lnTo>
                  <a:pt x="6357851" y="0"/>
                </a:lnTo>
                <a:lnTo>
                  <a:pt x="6357851" y="2010671"/>
                </a:lnTo>
                <a:lnTo>
                  <a:pt x="0" y="2010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a:grpSpLocks noChangeAspect="1"/>
          </p:cNvGrpSpPr>
          <p:nvPr/>
        </p:nvGrpSpPr>
        <p:grpSpPr>
          <a:xfrm>
            <a:off x="12127032" y="2414412"/>
            <a:ext cx="5385637" cy="10944960"/>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7"/>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8"/>
              <a:stretch>
                <a:fillRect l="-148517" r="-77193"/>
              </a:stretch>
            </a:blipFill>
          </p:spPr>
        </p:sp>
      </p:grpSp>
      <p:sp>
        <p:nvSpPr>
          <p:cNvPr id="11" name="TextBox 11"/>
          <p:cNvSpPr txBox="1"/>
          <p:nvPr/>
        </p:nvSpPr>
        <p:spPr>
          <a:xfrm>
            <a:off x="1205091" y="2452512"/>
            <a:ext cx="8913048" cy="647701"/>
          </a:xfrm>
          <a:prstGeom prst="rect">
            <a:avLst/>
          </a:prstGeom>
        </p:spPr>
        <p:txBody>
          <a:bodyPr lIns="0" tIns="0" rIns="0" bIns="0" rtlCol="0" anchor="t">
            <a:spAutoFit/>
          </a:bodyPr>
          <a:lstStyle/>
          <a:p>
            <a:pPr marL="0" lvl="0" indent="0" algn="l">
              <a:lnSpc>
                <a:spcPts val="4500"/>
              </a:lnSpc>
              <a:spcBef>
                <a:spcPct val="0"/>
              </a:spcBef>
            </a:pPr>
            <a:r>
              <a:rPr lang="en-US" sz="4500" u="sng">
                <a:solidFill>
                  <a:srgbClr val="FFFFFF"/>
                </a:solidFill>
                <a:latin typeface="Telegraf"/>
              </a:rPr>
              <a:t>Content Creation </a:t>
            </a:r>
          </a:p>
        </p:txBody>
      </p:sp>
      <p:grpSp>
        <p:nvGrpSpPr>
          <p:cNvPr id="12" name="Group 12"/>
          <p:cNvGrpSpPr/>
          <p:nvPr/>
        </p:nvGrpSpPr>
        <p:grpSpPr>
          <a:xfrm>
            <a:off x="513678" y="3975502"/>
            <a:ext cx="4591022" cy="2613337"/>
            <a:chOff x="0" y="0"/>
            <a:chExt cx="6121363" cy="3484450"/>
          </a:xfrm>
        </p:grpSpPr>
        <p:sp>
          <p:nvSpPr>
            <p:cNvPr id="13" name="TextBox 13"/>
            <p:cNvSpPr txBox="1"/>
            <p:nvPr/>
          </p:nvSpPr>
          <p:spPr>
            <a:xfrm>
              <a:off x="0" y="-38100"/>
              <a:ext cx="6121363" cy="5588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Creation tools</a:t>
              </a:r>
            </a:p>
          </p:txBody>
        </p:sp>
        <p:sp>
          <p:nvSpPr>
            <p:cNvPr id="14" name="TextBox 14"/>
            <p:cNvSpPr txBox="1"/>
            <p:nvPr/>
          </p:nvSpPr>
          <p:spPr>
            <a:xfrm>
              <a:off x="0" y="1002870"/>
              <a:ext cx="6121363" cy="24815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Create content using </a:t>
              </a:r>
              <a:r>
                <a:rPr lang="en-US" sz="2100" spc="42" dirty="0">
                  <a:solidFill>
                    <a:srgbClr val="191919"/>
                  </a:solidFill>
                  <a:latin typeface="Telegraf Bold"/>
                </a:rPr>
                <a:t>Canva</a:t>
              </a:r>
              <a:r>
                <a:rPr lang="en-US" sz="2100" spc="42" dirty="0">
                  <a:solidFill>
                    <a:srgbClr val="191919"/>
                  </a:solidFill>
                  <a:latin typeface="Telegraf"/>
                </a:rPr>
                <a:t> or </a:t>
              </a:r>
              <a:r>
                <a:rPr lang="en-US" sz="2100" spc="42" dirty="0">
                  <a:solidFill>
                    <a:srgbClr val="191919"/>
                  </a:solidFill>
                  <a:latin typeface="Telegraf Bold"/>
                </a:rPr>
                <a:t>Piktochart.</a:t>
              </a:r>
              <a:r>
                <a:rPr lang="en-US" sz="2100" spc="42" dirty="0">
                  <a:solidFill>
                    <a:srgbClr val="191919"/>
                  </a:solidFill>
                  <a:latin typeface="Telegraf"/>
                </a:rPr>
                <a:t> Navigate through user- generated freely available templates and designs for all types of platforms </a:t>
              </a:r>
            </a:p>
          </p:txBody>
        </p:sp>
      </p:grpSp>
      <p:grpSp>
        <p:nvGrpSpPr>
          <p:cNvPr id="15" name="Group 15"/>
          <p:cNvGrpSpPr/>
          <p:nvPr/>
        </p:nvGrpSpPr>
        <p:grpSpPr>
          <a:xfrm>
            <a:off x="528349" y="4613032"/>
            <a:ext cx="9992600" cy="3420844"/>
            <a:chOff x="-166341" y="-3165455"/>
            <a:chExt cx="13323467" cy="4561124"/>
          </a:xfrm>
        </p:grpSpPr>
        <p:sp>
          <p:nvSpPr>
            <p:cNvPr id="16" name="TextBox 16"/>
            <p:cNvSpPr txBox="1"/>
            <p:nvPr/>
          </p:nvSpPr>
          <p:spPr>
            <a:xfrm>
              <a:off x="-166341" y="335551"/>
              <a:ext cx="6121363" cy="1060118"/>
            </a:xfrm>
            <a:prstGeom prst="rect">
              <a:avLst/>
            </a:prstGeom>
          </p:spPr>
          <p:txBody>
            <a:bodyPr lIns="0" tIns="0" rIns="0" bIns="0" rtlCol="0" anchor="t">
              <a:spAutoFit/>
            </a:bodyPr>
            <a:lstStyle/>
            <a:p>
              <a:pPr>
                <a:lnSpc>
                  <a:spcPts val="3120"/>
                </a:lnSpc>
                <a:spcBef>
                  <a:spcPct val="0"/>
                </a:spcBef>
              </a:pPr>
              <a:r>
                <a:rPr lang="en-US" sz="2600" dirty="0">
                  <a:solidFill>
                    <a:srgbClr val="191919"/>
                  </a:solidFill>
                  <a:latin typeface="Telegraf Bold"/>
                </a:rPr>
                <a:t>Types of content </a:t>
              </a:r>
            </a:p>
            <a:p>
              <a:pPr marL="0" lvl="0" indent="0" algn="l">
                <a:lnSpc>
                  <a:spcPts val="3120"/>
                </a:lnSpc>
                <a:spcBef>
                  <a:spcPct val="0"/>
                </a:spcBef>
              </a:pPr>
              <a:r>
                <a:rPr lang="en-US" sz="2600" dirty="0">
                  <a:solidFill>
                    <a:srgbClr val="191919"/>
                  </a:solidFill>
                  <a:latin typeface="Telegraf Bold"/>
                </a:rPr>
                <a:t> </a:t>
              </a:r>
            </a:p>
          </p:txBody>
        </p:sp>
        <p:sp>
          <p:nvSpPr>
            <p:cNvPr id="17" name="TextBox 17"/>
            <p:cNvSpPr txBox="1"/>
            <p:nvPr/>
          </p:nvSpPr>
          <p:spPr>
            <a:xfrm>
              <a:off x="7035763" y="-3165455"/>
              <a:ext cx="6121363" cy="2450158"/>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Create a brand using a specific template, design, and </a:t>
              </a:r>
              <a:r>
                <a:rPr lang="en-US" sz="2100" spc="42" dirty="0" err="1">
                  <a:solidFill>
                    <a:srgbClr val="191919"/>
                  </a:solidFill>
                  <a:latin typeface="Telegraf"/>
                </a:rPr>
                <a:t>colour</a:t>
              </a:r>
              <a:r>
                <a:rPr lang="en-US" sz="2100" spc="42" dirty="0">
                  <a:solidFill>
                    <a:srgbClr val="191919"/>
                  </a:solidFill>
                  <a:latin typeface="Telegraf"/>
                </a:rPr>
                <a:t> scheme to package content &amp; resources in </a:t>
              </a:r>
              <a:r>
                <a:rPr lang="en-US" sz="2100" b="1" spc="42" dirty="0">
                  <a:latin typeface="Telegraf"/>
                </a:rPr>
                <a:t>a visually engaging &amp; consistent output </a:t>
              </a:r>
            </a:p>
          </p:txBody>
        </p:sp>
      </p:grpSp>
      <p:grpSp>
        <p:nvGrpSpPr>
          <p:cNvPr id="18" name="Group 18"/>
          <p:cNvGrpSpPr/>
          <p:nvPr/>
        </p:nvGrpSpPr>
        <p:grpSpPr>
          <a:xfrm>
            <a:off x="5778734" y="7238786"/>
            <a:ext cx="4817811" cy="2164750"/>
            <a:chOff x="-462330" y="4379349"/>
            <a:chExt cx="6423748" cy="2886334"/>
          </a:xfrm>
        </p:grpSpPr>
        <p:sp>
          <p:nvSpPr>
            <p:cNvPr id="19" name="TextBox 19"/>
            <p:cNvSpPr txBox="1"/>
            <p:nvPr/>
          </p:nvSpPr>
          <p:spPr>
            <a:xfrm>
              <a:off x="-462330" y="4379349"/>
              <a:ext cx="6322953" cy="558800"/>
            </a:xfrm>
            <a:prstGeom prst="rect">
              <a:avLst/>
            </a:prstGeom>
          </p:spPr>
          <p:txBody>
            <a:bodyPr lIns="0" tIns="0" rIns="0" bIns="0" rtlCol="0" anchor="t">
              <a:spAutoFit/>
            </a:bodyPr>
            <a:lstStyle/>
            <a:p>
              <a:pPr marL="0" lvl="0" indent="0" algn="l">
                <a:lnSpc>
                  <a:spcPts val="3120"/>
                </a:lnSpc>
                <a:spcBef>
                  <a:spcPct val="0"/>
                </a:spcBef>
              </a:pPr>
              <a:r>
                <a:rPr lang="en-US" sz="2600" dirty="0">
                  <a:solidFill>
                    <a:srgbClr val="191919"/>
                  </a:solidFill>
                  <a:latin typeface="Telegraf Bold"/>
                </a:rPr>
                <a:t> File Type (</a:t>
              </a:r>
              <a:r>
                <a:rPr lang="en-US" sz="2600" dirty="0" err="1">
                  <a:solidFill>
                    <a:srgbClr val="191919"/>
                  </a:solidFill>
                  <a:latin typeface="Telegraf Bold"/>
                </a:rPr>
                <a:t>png</a:t>
              </a:r>
              <a:r>
                <a:rPr lang="en-US" sz="2600" dirty="0">
                  <a:solidFill>
                    <a:srgbClr val="191919"/>
                  </a:solidFill>
                  <a:latin typeface="Telegraf Bold"/>
                </a:rPr>
                <a:t> or pdf?)</a:t>
              </a:r>
            </a:p>
          </p:txBody>
        </p:sp>
        <p:sp>
          <p:nvSpPr>
            <p:cNvPr id="20" name="TextBox 20"/>
            <p:cNvSpPr txBox="1"/>
            <p:nvPr/>
          </p:nvSpPr>
          <p:spPr>
            <a:xfrm>
              <a:off x="-361535" y="5279403"/>
              <a:ext cx="6322953" cy="19862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When downloading your content, be sure that it's the </a:t>
              </a:r>
              <a:r>
                <a:rPr lang="en-US" sz="2100" b="1" spc="42" dirty="0">
                  <a:solidFill>
                    <a:srgbClr val="191919"/>
                  </a:solidFill>
                  <a:latin typeface="Telegraf"/>
                </a:rPr>
                <a:t>correct format </a:t>
              </a:r>
              <a:r>
                <a:rPr lang="en-US" sz="2100" spc="42" dirty="0">
                  <a:solidFill>
                    <a:srgbClr val="191919"/>
                  </a:solidFill>
                  <a:latin typeface="Telegraf"/>
                </a:rPr>
                <a:t>or file type for each platform &amp; for the purpose of sharing </a:t>
              </a:r>
            </a:p>
          </p:txBody>
        </p:sp>
      </p:grpSp>
      <p:grpSp>
        <p:nvGrpSpPr>
          <p:cNvPr id="21" name="Group 21"/>
          <p:cNvGrpSpPr/>
          <p:nvPr/>
        </p:nvGrpSpPr>
        <p:grpSpPr>
          <a:xfrm>
            <a:off x="528349" y="3965127"/>
            <a:ext cx="10156785" cy="5782854"/>
            <a:chOff x="-7462844" y="-4029330"/>
            <a:chExt cx="13542380" cy="7710473"/>
          </a:xfrm>
        </p:grpSpPr>
        <p:sp>
          <p:nvSpPr>
            <p:cNvPr id="22" name="TextBox 22"/>
            <p:cNvSpPr txBox="1"/>
            <p:nvPr/>
          </p:nvSpPr>
          <p:spPr>
            <a:xfrm>
              <a:off x="-243417" y="-4029330"/>
              <a:ext cx="6322953" cy="530060"/>
            </a:xfrm>
            <a:prstGeom prst="rect">
              <a:avLst/>
            </a:prstGeom>
          </p:spPr>
          <p:txBody>
            <a:bodyPr lIns="0" tIns="0" rIns="0" bIns="0" rtlCol="0" anchor="t">
              <a:spAutoFit/>
            </a:bodyPr>
            <a:lstStyle/>
            <a:p>
              <a:pPr marL="0" lvl="0" indent="0" algn="l">
                <a:lnSpc>
                  <a:spcPts val="3120"/>
                </a:lnSpc>
                <a:spcBef>
                  <a:spcPct val="0"/>
                </a:spcBef>
              </a:pPr>
              <a:r>
                <a:rPr lang="en-US" sz="2600" dirty="0" err="1">
                  <a:solidFill>
                    <a:srgbClr val="191919"/>
                  </a:solidFill>
                  <a:latin typeface="Telegraf Bold"/>
                </a:rPr>
                <a:t>Utilise</a:t>
              </a:r>
              <a:r>
                <a:rPr lang="en-US" sz="2600" dirty="0">
                  <a:solidFill>
                    <a:srgbClr val="191919"/>
                  </a:solidFill>
                  <a:latin typeface="Telegraf Bold"/>
                </a:rPr>
                <a:t> branding </a:t>
              </a:r>
            </a:p>
          </p:txBody>
        </p:sp>
        <p:sp>
          <p:nvSpPr>
            <p:cNvPr id="23" name="TextBox 23"/>
            <p:cNvSpPr txBox="1"/>
            <p:nvPr/>
          </p:nvSpPr>
          <p:spPr>
            <a:xfrm>
              <a:off x="-7462844" y="1230984"/>
              <a:ext cx="6322953" cy="2450159"/>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You can create a range of different content for social media platforms including infographics, promotional assets, guidelines, interactive videos, presentation slides </a:t>
              </a:r>
              <a:r>
                <a:rPr lang="en-US" sz="2100" spc="42" dirty="0" err="1">
                  <a:solidFill>
                    <a:srgbClr val="191919"/>
                  </a:solidFill>
                  <a:latin typeface="Telegraf"/>
                </a:rPr>
                <a:t>etc</a:t>
              </a:r>
              <a:r>
                <a:rPr lang="en-US" sz="2100" spc="42" dirty="0">
                  <a:solidFill>
                    <a:srgbClr val="191919"/>
                  </a:solidFill>
                  <a:latin typeface="Telegraf"/>
                </a:rPr>
                <a:t>!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74" t="6894" r="5674" b="18305"/>
          <a:stretch>
            <a:fillRect/>
          </a:stretch>
        </p:blipFill>
        <p:spPr>
          <a:xfrm>
            <a:off x="0" y="0"/>
            <a:ext cx="18288000" cy="10287000"/>
          </a:xfrm>
          <a:prstGeom prst="rect">
            <a:avLst/>
          </a:prstGeom>
        </p:spPr>
      </p:pic>
      <p:sp>
        <p:nvSpPr>
          <p:cNvPr id="3" name="Freeform 3"/>
          <p:cNvSpPr/>
          <p:nvPr/>
        </p:nvSpPr>
        <p:spPr>
          <a:xfrm>
            <a:off x="1678212" y="5660772"/>
            <a:ext cx="758887" cy="760257"/>
          </a:xfrm>
          <a:custGeom>
            <a:avLst/>
            <a:gdLst/>
            <a:ahLst/>
            <a:cxnLst/>
            <a:rect l="l" t="t" r="r" b="b"/>
            <a:pathLst>
              <a:path w="758887" h="760257">
                <a:moveTo>
                  <a:pt x="0" y="0"/>
                </a:moveTo>
                <a:lnTo>
                  <a:pt x="758888" y="0"/>
                </a:lnTo>
                <a:lnTo>
                  <a:pt x="758888" y="760257"/>
                </a:lnTo>
                <a:lnTo>
                  <a:pt x="0" y="760257"/>
                </a:lnTo>
                <a:lnTo>
                  <a:pt x="0" y="0"/>
                </a:lnTo>
                <a:close/>
              </a:path>
            </a:pathLst>
          </a:custGeom>
          <a:blipFill>
            <a:blip r:embed="rId3"/>
            <a:stretch>
              <a:fillRect/>
            </a:stretch>
          </a:blipFill>
        </p:spPr>
      </p:sp>
      <p:sp>
        <p:nvSpPr>
          <p:cNvPr id="4" name="Freeform 4"/>
          <p:cNvSpPr/>
          <p:nvPr/>
        </p:nvSpPr>
        <p:spPr>
          <a:xfrm>
            <a:off x="15650956" y="5660772"/>
            <a:ext cx="758887" cy="760257"/>
          </a:xfrm>
          <a:custGeom>
            <a:avLst/>
            <a:gdLst/>
            <a:ahLst/>
            <a:cxnLst/>
            <a:rect l="l" t="t" r="r" b="b"/>
            <a:pathLst>
              <a:path w="758887" h="760257">
                <a:moveTo>
                  <a:pt x="0" y="0"/>
                </a:moveTo>
                <a:lnTo>
                  <a:pt x="758888" y="0"/>
                </a:lnTo>
                <a:lnTo>
                  <a:pt x="758888" y="760257"/>
                </a:lnTo>
                <a:lnTo>
                  <a:pt x="0" y="760257"/>
                </a:lnTo>
                <a:lnTo>
                  <a:pt x="0" y="0"/>
                </a:lnTo>
                <a:close/>
              </a:path>
            </a:pathLst>
          </a:custGeom>
          <a:blipFill>
            <a:blip r:embed="rId3"/>
            <a:stretch>
              <a:fillRect/>
            </a:stretch>
          </a:blipFill>
        </p:spPr>
      </p:sp>
      <p:sp>
        <p:nvSpPr>
          <p:cNvPr id="5" name="Freeform 5"/>
          <p:cNvSpPr/>
          <p:nvPr/>
        </p:nvSpPr>
        <p:spPr>
          <a:xfrm>
            <a:off x="2596274" y="268443"/>
            <a:ext cx="758887" cy="760257"/>
          </a:xfrm>
          <a:custGeom>
            <a:avLst/>
            <a:gdLst/>
            <a:ahLst/>
            <a:cxnLst/>
            <a:rect l="l" t="t" r="r" b="b"/>
            <a:pathLst>
              <a:path w="758887" h="760257">
                <a:moveTo>
                  <a:pt x="0" y="0"/>
                </a:moveTo>
                <a:lnTo>
                  <a:pt x="758887" y="0"/>
                </a:lnTo>
                <a:lnTo>
                  <a:pt x="758887" y="760257"/>
                </a:lnTo>
                <a:lnTo>
                  <a:pt x="0" y="760257"/>
                </a:lnTo>
                <a:lnTo>
                  <a:pt x="0" y="0"/>
                </a:lnTo>
                <a:close/>
              </a:path>
            </a:pathLst>
          </a:custGeom>
          <a:blipFill>
            <a:blip r:embed="rId3"/>
            <a:stretch>
              <a:fillRect/>
            </a:stretch>
          </a:blipFill>
        </p:spPr>
      </p:sp>
      <p:sp>
        <p:nvSpPr>
          <p:cNvPr id="6" name="Freeform 6"/>
          <p:cNvSpPr/>
          <p:nvPr/>
        </p:nvSpPr>
        <p:spPr>
          <a:xfrm>
            <a:off x="11789136" y="1028700"/>
            <a:ext cx="758887" cy="760257"/>
          </a:xfrm>
          <a:custGeom>
            <a:avLst/>
            <a:gdLst/>
            <a:ahLst/>
            <a:cxnLst/>
            <a:rect l="l" t="t" r="r" b="b"/>
            <a:pathLst>
              <a:path w="758887" h="760257">
                <a:moveTo>
                  <a:pt x="0" y="0"/>
                </a:moveTo>
                <a:lnTo>
                  <a:pt x="758887" y="0"/>
                </a:lnTo>
                <a:lnTo>
                  <a:pt x="758887" y="760257"/>
                </a:lnTo>
                <a:lnTo>
                  <a:pt x="0" y="760257"/>
                </a:lnTo>
                <a:lnTo>
                  <a:pt x="0" y="0"/>
                </a:lnTo>
                <a:close/>
              </a:path>
            </a:pathLst>
          </a:custGeom>
          <a:blipFill>
            <a:blip r:embed="rId3"/>
            <a:stretch>
              <a:fillRect/>
            </a:stretch>
          </a:blipFill>
        </p:spPr>
      </p:sp>
      <p:sp>
        <p:nvSpPr>
          <p:cNvPr id="7" name="Freeform 7"/>
          <p:cNvSpPr/>
          <p:nvPr/>
        </p:nvSpPr>
        <p:spPr>
          <a:xfrm>
            <a:off x="16879856" y="446549"/>
            <a:ext cx="758887" cy="760257"/>
          </a:xfrm>
          <a:custGeom>
            <a:avLst/>
            <a:gdLst/>
            <a:ahLst/>
            <a:cxnLst/>
            <a:rect l="l" t="t" r="r" b="b"/>
            <a:pathLst>
              <a:path w="758887" h="760257">
                <a:moveTo>
                  <a:pt x="0" y="0"/>
                </a:moveTo>
                <a:lnTo>
                  <a:pt x="758888" y="0"/>
                </a:lnTo>
                <a:lnTo>
                  <a:pt x="758888" y="760257"/>
                </a:lnTo>
                <a:lnTo>
                  <a:pt x="0" y="760257"/>
                </a:lnTo>
                <a:lnTo>
                  <a:pt x="0" y="0"/>
                </a:lnTo>
                <a:close/>
              </a:path>
            </a:pathLst>
          </a:custGeom>
          <a:blipFill>
            <a:blip r:embed="rId3"/>
            <a:stretch>
              <a:fillRect/>
            </a:stretch>
          </a:blipFill>
        </p:spPr>
      </p:sp>
      <p:grpSp>
        <p:nvGrpSpPr>
          <p:cNvPr id="8" name="Group 8"/>
          <p:cNvGrpSpPr>
            <a:grpSpLocks noChangeAspect="1"/>
          </p:cNvGrpSpPr>
          <p:nvPr/>
        </p:nvGrpSpPr>
        <p:grpSpPr>
          <a:xfrm>
            <a:off x="649256" y="5405001"/>
            <a:ext cx="8110924" cy="4562338"/>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4" b="-4"/>
              </a:stretch>
            </a:blipFill>
          </p:spPr>
        </p:sp>
      </p:grpSp>
      <p:grpSp>
        <p:nvGrpSpPr>
          <p:cNvPr id="10" name="Group 10"/>
          <p:cNvGrpSpPr>
            <a:grpSpLocks noChangeAspect="1"/>
          </p:cNvGrpSpPr>
          <p:nvPr/>
        </p:nvGrpSpPr>
        <p:grpSpPr>
          <a:xfrm>
            <a:off x="9276966" y="5405001"/>
            <a:ext cx="8110924" cy="4562338"/>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4133" b="-4133"/>
              </a:stretch>
            </a:blipFill>
          </p:spPr>
        </p:sp>
      </p:grpSp>
      <p:grpSp>
        <p:nvGrpSpPr>
          <p:cNvPr id="12" name="Group 12"/>
          <p:cNvGrpSpPr>
            <a:grpSpLocks noChangeAspect="1"/>
          </p:cNvGrpSpPr>
          <p:nvPr/>
        </p:nvGrpSpPr>
        <p:grpSpPr>
          <a:xfrm>
            <a:off x="524428" y="268443"/>
            <a:ext cx="4720234" cy="4875057"/>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r="-23296"/>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6778"/>
            </a:solidFill>
          </p:spPr>
        </p:sp>
      </p:grpSp>
      <p:grpSp>
        <p:nvGrpSpPr>
          <p:cNvPr id="15" name="Group 15"/>
          <p:cNvGrpSpPr>
            <a:grpSpLocks noChangeAspect="1"/>
          </p:cNvGrpSpPr>
          <p:nvPr/>
        </p:nvGrpSpPr>
        <p:grpSpPr>
          <a:xfrm>
            <a:off x="12840937" y="188325"/>
            <a:ext cx="4797807" cy="4955175"/>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1679" r="-1679"/>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6778"/>
            </a:solidFill>
          </p:spPr>
        </p:sp>
      </p:grpSp>
      <p:grpSp>
        <p:nvGrpSpPr>
          <p:cNvPr id="18" name="Group 18"/>
          <p:cNvGrpSpPr>
            <a:grpSpLocks noChangeAspect="1"/>
          </p:cNvGrpSpPr>
          <p:nvPr/>
        </p:nvGrpSpPr>
        <p:grpSpPr>
          <a:xfrm>
            <a:off x="5399423" y="656598"/>
            <a:ext cx="7286753" cy="4098747"/>
            <a:chOff x="0" y="0"/>
            <a:chExt cx="11289030" cy="6350000"/>
          </a:xfrm>
        </p:grpSpPr>
        <p:sp>
          <p:nvSpPr>
            <p:cNvPr id="19" name="Freeform 1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4" b="-4"/>
              </a:stretch>
            </a:blipFill>
          </p:spPr>
        </p:sp>
      </p:gr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 name="Group 3"/>
          <p:cNvGrpSpPr/>
          <p:nvPr/>
        </p:nvGrpSpPr>
        <p:grpSpPr>
          <a:xfrm>
            <a:off x="-734110" y="1409077"/>
            <a:ext cx="14898793" cy="9459745"/>
            <a:chOff x="0" y="0"/>
            <a:chExt cx="3923962" cy="2491456"/>
          </a:xfrm>
        </p:grpSpPr>
        <p:sp>
          <p:nvSpPr>
            <p:cNvPr id="4" name="Freeform 4"/>
            <p:cNvSpPr/>
            <p:nvPr/>
          </p:nvSpPr>
          <p:spPr>
            <a:xfrm>
              <a:off x="0" y="0"/>
              <a:ext cx="3923962" cy="2491456"/>
            </a:xfrm>
            <a:custGeom>
              <a:avLst/>
              <a:gdLst/>
              <a:ahLst/>
              <a:cxnLst/>
              <a:rect l="l" t="t" r="r" b="b"/>
              <a:pathLst>
                <a:path w="3923962" h="2491456">
                  <a:moveTo>
                    <a:pt x="25982" y="0"/>
                  </a:moveTo>
                  <a:lnTo>
                    <a:pt x="3897980" y="0"/>
                  </a:lnTo>
                  <a:cubicBezTo>
                    <a:pt x="3912330" y="0"/>
                    <a:pt x="3923962" y="11632"/>
                    <a:pt x="3923962" y="25982"/>
                  </a:cubicBezTo>
                  <a:lnTo>
                    <a:pt x="3923962" y="2465474"/>
                  </a:lnTo>
                  <a:cubicBezTo>
                    <a:pt x="3923962" y="2479823"/>
                    <a:pt x="3912330" y="2491456"/>
                    <a:pt x="3897980" y="2491456"/>
                  </a:cubicBezTo>
                  <a:lnTo>
                    <a:pt x="25982" y="2491456"/>
                  </a:lnTo>
                  <a:cubicBezTo>
                    <a:pt x="11632" y="2491456"/>
                    <a:pt x="0" y="2479823"/>
                    <a:pt x="0" y="2465474"/>
                  </a:cubicBezTo>
                  <a:lnTo>
                    <a:pt x="0" y="25982"/>
                  </a:lnTo>
                  <a:cubicBezTo>
                    <a:pt x="0" y="11632"/>
                    <a:pt x="11632" y="0"/>
                    <a:pt x="25982"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653105" y="1409077"/>
            <a:ext cx="6357851" cy="2010670"/>
          </a:xfrm>
          <a:custGeom>
            <a:avLst/>
            <a:gdLst/>
            <a:ahLst/>
            <a:cxnLst/>
            <a:rect l="l" t="t" r="r" b="b"/>
            <a:pathLst>
              <a:path w="6357851" h="2010670">
                <a:moveTo>
                  <a:pt x="0" y="0"/>
                </a:moveTo>
                <a:lnTo>
                  <a:pt x="6357851" y="0"/>
                </a:lnTo>
                <a:lnTo>
                  <a:pt x="6357851" y="2010671"/>
                </a:lnTo>
                <a:lnTo>
                  <a:pt x="0" y="2010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a:grpSpLocks noChangeAspect="1"/>
          </p:cNvGrpSpPr>
          <p:nvPr/>
        </p:nvGrpSpPr>
        <p:grpSpPr>
          <a:xfrm>
            <a:off x="12127032" y="2414412"/>
            <a:ext cx="5385637" cy="10944960"/>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7"/>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8"/>
              <a:stretch>
                <a:fillRect l="-149833" r="-75268"/>
              </a:stretch>
            </a:blipFill>
          </p:spPr>
        </p:sp>
      </p:grpSp>
      <p:sp>
        <p:nvSpPr>
          <p:cNvPr id="11" name="TextBox 11"/>
          <p:cNvSpPr txBox="1"/>
          <p:nvPr/>
        </p:nvSpPr>
        <p:spPr>
          <a:xfrm>
            <a:off x="1423376" y="2002267"/>
            <a:ext cx="4456524" cy="1219201"/>
          </a:xfrm>
          <a:prstGeom prst="rect">
            <a:avLst/>
          </a:prstGeom>
        </p:spPr>
        <p:txBody>
          <a:bodyPr lIns="0" tIns="0" rIns="0" bIns="0" rtlCol="0" anchor="t">
            <a:spAutoFit/>
          </a:bodyPr>
          <a:lstStyle/>
          <a:p>
            <a:pPr>
              <a:lnSpc>
                <a:spcPts val="4500"/>
              </a:lnSpc>
            </a:pPr>
            <a:r>
              <a:rPr lang="en-US" sz="4500" u="sng">
                <a:solidFill>
                  <a:srgbClr val="FFFFFF"/>
                </a:solidFill>
                <a:latin typeface="Telegraf"/>
              </a:rPr>
              <a:t>Planning your</a:t>
            </a:r>
          </a:p>
          <a:p>
            <a:pPr marL="0" lvl="0" indent="0" algn="l">
              <a:lnSpc>
                <a:spcPts val="4500"/>
              </a:lnSpc>
              <a:spcBef>
                <a:spcPct val="0"/>
              </a:spcBef>
            </a:pPr>
            <a:r>
              <a:rPr lang="en-US" sz="4500" u="sng">
                <a:solidFill>
                  <a:srgbClr val="FFFFFF"/>
                </a:solidFill>
                <a:latin typeface="Telegraf"/>
              </a:rPr>
              <a:t>Content </a:t>
            </a:r>
          </a:p>
        </p:txBody>
      </p:sp>
      <p:grpSp>
        <p:nvGrpSpPr>
          <p:cNvPr id="12" name="Group 12"/>
          <p:cNvGrpSpPr/>
          <p:nvPr/>
        </p:nvGrpSpPr>
        <p:grpSpPr>
          <a:xfrm>
            <a:off x="678692" y="4022490"/>
            <a:ext cx="4213041" cy="2241862"/>
            <a:chOff x="0" y="0"/>
            <a:chExt cx="5617387" cy="2989150"/>
          </a:xfrm>
        </p:grpSpPr>
        <p:sp>
          <p:nvSpPr>
            <p:cNvPr id="13" name="TextBox 13"/>
            <p:cNvSpPr txBox="1"/>
            <p:nvPr/>
          </p:nvSpPr>
          <p:spPr>
            <a:xfrm>
              <a:off x="0" y="-38100"/>
              <a:ext cx="5617387" cy="5588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Thematic planning </a:t>
              </a:r>
            </a:p>
          </p:txBody>
        </p:sp>
        <p:sp>
          <p:nvSpPr>
            <p:cNvPr id="14" name="TextBox 14"/>
            <p:cNvSpPr txBox="1"/>
            <p:nvPr/>
          </p:nvSpPr>
          <p:spPr>
            <a:xfrm>
              <a:off x="0" y="1002870"/>
              <a:ext cx="5617387" cy="1986280"/>
            </a:xfrm>
            <a:prstGeom prst="rect">
              <a:avLst/>
            </a:prstGeom>
          </p:spPr>
          <p:txBody>
            <a:bodyPr lIns="0" tIns="0" rIns="0" bIns="0" rtlCol="0" anchor="t">
              <a:spAutoFit/>
            </a:bodyPr>
            <a:lstStyle/>
            <a:p>
              <a:pPr>
                <a:lnSpc>
                  <a:spcPts val="2940"/>
                </a:lnSpc>
              </a:pPr>
              <a:r>
                <a:rPr lang="en-US" sz="2100" b="1" spc="42" dirty="0">
                  <a:solidFill>
                    <a:srgbClr val="191919"/>
                  </a:solidFill>
                  <a:latin typeface="Telegraf"/>
                </a:rPr>
                <a:t>Identify key themes &amp; topics </a:t>
              </a:r>
              <a:r>
                <a:rPr lang="en-US" sz="2100" spc="42" dirty="0">
                  <a:solidFill>
                    <a:srgbClr val="191919"/>
                  </a:solidFill>
                  <a:latin typeface="Telegraf"/>
                </a:rPr>
                <a:t>to help you plan, develop &amp; schedule your content in advance </a:t>
              </a:r>
            </a:p>
          </p:txBody>
        </p:sp>
      </p:grpSp>
      <p:grpSp>
        <p:nvGrpSpPr>
          <p:cNvPr id="15" name="Group 15"/>
          <p:cNvGrpSpPr/>
          <p:nvPr/>
        </p:nvGrpSpPr>
        <p:grpSpPr>
          <a:xfrm>
            <a:off x="653105" y="6967625"/>
            <a:ext cx="4540624" cy="3003862"/>
            <a:chOff x="0" y="0"/>
            <a:chExt cx="6054166" cy="4005150"/>
          </a:xfrm>
        </p:grpSpPr>
        <p:sp>
          <p:nvSpPr>
            <p:cNvPr id="16" name="TextBox 16"/>
            <p:cNvSpPr txBox="1"/>
            <p:nvPr/>
          </p:nvSpPr>
          <p:spPr>
            <a:xfrm>
              <a:off x="0" y="-38100"/>
              <a:ext cx="6054166" cy="10795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The content calendar &amp; scheduling </a:t>
              </a:r>
            </a:p>
          </p:txBody>
        </p:sp>
        <p:sp>
          <p:nvSpPr>
            <p:cNvPr id="17" name="TextBox 17"/>
            <p:cNvSpPr txBox="1"/>
            <p:nvPr/>
          </p:nvSpPr>
          <p:spPr>
            <a:xfrm>
              <a:off x="0" y="1523570"/>
              <a:ext cx="6054166" cy="24815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Creating a schedule for your posts is vital. Outline the key theme, content, dates &amp; responsibility to maintain </a:t>
              </a:r>
              <a:r>
                <a:rPr lang="en-US" sz="2100" b="1" spc="42" dirty="0">
                  <a:solidFill>
                    <a:srgbClr val="191919"/>
                  </a:solidFill>
                  <a:latin typeface="Telegraf"/>
                </a:rPr>
                <a:t>consistency and clarity</a:t>
              </a:r>
              <a:r>
                <a:rPr lang="en-US" sz="2100" spc="42" dirty="0">
                  <a:solidFill>
                    <a:srgbClr val="191919"/>
                  </a:solidFill>
                  <a:latin typeface="Telegraf"/>
                </a:rPr>
                <a:t>. </a:t>
              </a:r>
            </a:p>
            <a:p>
              <a:pPr>
                <a:lnSpc>
                  <a:spcPts val="2940"/>
                </a:lnSpc>
              </a:pPr>
              <a:r>
                <a:rPr lang="en-US" sz="2100" spc="42" dirty="0">
                  <a:solidFill>
                    <a:srgbClr val="191919"/>
                  </a:solidFill>
                  <a:latin typeface="Telegraf"/>
                </a:rPr>
                <a:t>Have you tried Hootsuite?</a:t>
              </a:r>
            </a:p>
          </p:txBody>
        </p:sp>
      </p:grpSp>
      <p:grpSp>
        <p:nvGrpSpPr>
          <p:cNvPr id="18" name="Group 18"/>
          <p:cNvGrpSpPr/>
          <p:nvPr/>
        </p:nvGrpSpPr>
        <p:grpSpPr>
          <a:xfrm>
            <a:off x="6140392" y="3897088"/>
            <a:ext cx="5120196" cy="2613337"/>
            <a:chOff x="0" y="0"/>
            <a:chExt cx="6826928" cy="3484450"/>
          </a:xfrm>
        </p:grpSpPr>
        <p:sp>
          <p:nvSpPr>
            <p:cNvPr id="19" name="TextBox 19"/>
            <p:cNvSpPr txBox="1"/>
            <p:nvPr/>
          </p:nvSpPr>
          <p:spPr>
            <a:xfrm>
              <a:off x="0" y="-38100"/>
              <a:ext cx="6826928" cy="5588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Key messaging </a:t>
              </a:r>
            </a:p>
          </p:txBody>
        </p:sp>
        <p:sp>
          <p:nvSpPr>
            <p:cNvPr id="20" name="TextBox 20"/>
            <p:cNvSpPr txBox="1"/>
            <p:nvPr/>
          </p:nvSpPr>
          <p:spPr>
            <a:xfrm>
              <a:off x="0" y="1002870"/>
              <a:ext cx="6826928" cy="24815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Social media is most effective when posts are </a:t>
              </a:r>
              <a:r>
                <a:rPr lang="en-US" sz="2100" b="1" spc="42" dirty="0">
                  <a:solidFill>
                    <a:srgbClr val="191919"/>
                  </a:solidFill>
                  <a:latin typeface="Telegraf"/>
                </a:rPr>
                <a:t>quick, simple &amp; clearly communicated</a:t>
              </a:r>
              <a:r>
                <a:rPr lang="en-US" sz="2100" spc="42" dirty="0">
                  <a:solidFill>
                    <a:srgbClr val="191919"/>
                  </a:solidFill>
                  <a:latin typeface="Telegraf"/>
                </a:rPr>
                <a:t>. Identify key messages or objectives that outline the purpose of your posts</a:t>
              </a:r>
            </a:p>
          </p:txBody>
        </p:sp>
      </p:grpSp>
      <p:grpSp>
        <p:nvGrpSpPr>
          <p:cNvPr id="21" name="Group 21"/>
          <p:cNvGrpSpPr/>
          <p:nvPr/>
        </p:nvGrpSpPr>
        <p:grpSpPr>
          <a:xfrm>
            <a:off x="6140392" y="6986675"/>
            <a:ext cx="5120196" cy="2984812"/>
            <a:chOff x="0" y="0"/>
            <a:chExt cx="6826928" cy="3979750"/>
          </a:xfrm>
        </p:grpSpPr>
        <p:sp>
          <p:nvSpPr>
            <p:cNvPr id="22" name="TextBox 22"/>
            <p:cNvSpPr txBox="1"/>
            <p:nvPr/>
          </p:nvSpPr>
          <p:spPr>
            <a:xfrm>
              <a:off x="0" y="-38100"/>
              <a:ext cx="6826928" cy="5588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Work smarter &amp; not harder!</a:t>
              </a:r>
            </a:p>
          </p:txBody>
        </p:sp>
        <p:sp>
          <p:nvSpPr>
            <p:cNvPr id="23" name="TextBox 23"/>
            <p:cNvSpPr txBox="1"/>
            <p:nvPr/>
          </p:nvSpPr>
          <p:spPr>
            <a:xfrm>
              <a:off x="0" y="1002870"/>
              <a:ext cx="6826928" cy="29768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Avoid reinventing the wheel while creating content - </a:t>
              </a:r>
              <a:r>
                <a:rPr lang="en-US" sz="2100" b="1" spc="42" dirty="0">
                  <a:solidFill>
                    <a:srgbClr val="191919"/>
                  </a:solidFill>
                  <a:latin typeface="Telegraf"/>
                </a:rPr>
                <a:t>update &amp; edit content and repurpose</a:t>
              </a:r>
              <a:r>
                <a:rPr lang="en-US" sz="2100" spc="42" dirty="0">
                  <a:solidFill>
                    <a:srgbClr val="191919"/>
                  </a:solidFill>
                  <a:latin typeface="Telegraf"/>
                </a:rPr>
                <a:t>! Create a bank of branded material that you can re-use and recycle! </a:t>
              </a:r>
            </a:p>
            <a:p>
              <a:pPr>
                <a:lnSpc>
                  <a:spcPts val="2940"/>
                </a:lnSpc>
              </a:pPr>
              <a:r>
                <a:rPr lang="en-US" sz="2100" spc="42" dirty="0">
                  <a:solidFill>
                    <a:srgbClr val="191919"/>
                  </a:solidFill>
                  <a:latin typeface="Telegraf"/>
                </a:rPr>
                <a:t>Work smarter, not harder!</a:t>
              </a:r>
            </a:p>
          </p:txBody>
        </p:sp>
      </p:gr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74" t="6894" r="5674" b="18305"/>
          <a:stretch>
            <a:fillRect/>
          </a:stretch>
        </p:blipFill>
        <p:spPr>
          <a:xfrm>
            <a:off x="0" y="0"/>
            <a:ext cx="18288000" cy="10287000"/>
          </a:xfrm>
          <a:prstGeom prst="rect">
            <a:avLst/>
          </a:prstGeom>
        </p:spPr>
      </p:pic>
      <p:grpSp>
        <p:nvGrpSpPr>
          <p:cNvPr id="3" name="Group 3"/>
          <p:cNvGrpSpPr>
            <a:grpSpLocks noChangeAspect="1"/>
          </p:cNvGrpSpPr>
          <p:nvPr/>
        </p:nvGrpSpPr>
        <p:grpSpPr>
          <a:xfrm>
            <a:off x="1438622" y="0"/>
            <a:ext cx="7525623" cy="10113290"/>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1126" r="-1126"/>
              </a:stretch>
            </a:blipFill>
          </p:spPr>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36704A"/>
            </a:solidFill>
          </p:spPr>
        </p:sp>
      </p:grpSp>
      <p:grpSp>
        <p:nvGrpSpPr>
          <p:cNvPr id="6" name="Group 6"/>
          <p:cNvGrpSpPr>
            <a:grpSpLocks noChangeAspect="1"/>
          </p:cNvGrpSpPr>
          <p:nvPr/>
        </p:nvGrpSpPr>
        <p:grpSpPr>
          <a:xfrm>
            <a:off x="9144000" y="0"/>
            <a:ext cx="7537040" cy="10128632"/>
            <a:chOff x="0" y="0"/>
            <a:chExt cx="3663950" cy="4923790"/>
          </a:xfrm>
        </p:grpSpPr>
        <p:sp>
          <p:nvSpPr>
            <p:cNvPr id="7" name="Freeform 7"/>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t="-2410" b="-2410"/>
              </a:stretch>
            </a:blipFill>
          </p:spPr>
        </p:sp>
        <p:sp>
          <p:nvSpPr>
            <p:cNvPr id="8" name="Freeform 8"/>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B600"/>
            </a:solidFill>
          </p:spPr>
        </p:sp>
      </p:gr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388" y="0"/>
            <a:ext cx="18898777" cy="4114800"/>
          </a:xfrm>
          <a:custGeom>
            <a:avLst/>
            <a:gdLst/>
            <a:ahLst/>
            <a:cxnLst/>
            <a:rect l="l" t="t" r="r" b="b"/>
            <a:pathLst>
              <a:path w="18898777" h="4114800">
                <a:moveTo>
                  <a:pt x="0" y="0"/>
                </a:moveTo>
                <a:lnTo>
                  <a:pt x="18898776" y="0"/>
                </a:lnTo>
                <a:lnTo>
                  <a:pt x="18898776" y="4114800"/>
                </a:lnTo>
                <a:lnTo>
                  <a:pt x="0" y="4114800"/>
                </a:lnTo>
                <a:lnTo>
                  <a:pt x="0" y="0"/>
                </a:lnTo>
                <a:close/>
              </a:path>
            </a:pathLst>
          </a:custGeom>
          <a:blipFill>
            <a:blip r:embed="rId2">
              <a:alphaModFix amt="67000"/>
            </a:blip>
            <a:stretch>
              <a:fillRect t="-32052" r="-18067" b="-229912"/>
            </a:stretch>
          </a:blipFill>
        </p:spPr>
      </p:sp>
      <p:sp>
        <p:nvSpPr>
          <p:cNvPr id="3" name="Freeform 3"/>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67450" y="2439872"/>
            <a:ext cx="3086104" cy="3266930"/>
            <a:chOff x="-258256" y="-277288"/>
            <a:chExt cx="812800" cy="860425"/>
          </a:xfrm>
        </p:grpSpPr>
        <p:sp>
          <p:nvSpPr>
            <p:cNvPr id="5" name="Freeform 5"/>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6" name="TextBox 6"/>
            <p:cNvSpPr txBox="1"/>
            <p:nvPr/>
          </p:nvSpPr>
          <p:spPr>
            <a:xfrm>
              <a:off x="-258256" y="-277288"/>
              <a:ext cx="812800" cy="860425"/>
            </a:xfrm>
            <a:prstGeom prst="rect">
              <a:avLst/>
            </a:prstGeom>
          </p:spPr>
          <p:txBody>
            <a:bodyPr lIns="254000" tIns="254000" rIns="254000" bIns="254000" rtlCol="0" anchor="ctr"/>
            <a:lstStyle/>
            <a:p>
              <a:pPr algn="ctr">
                <a:lnSpc>
                  <a:spcPts val="4079"/>
                </a:lnSpc>
              </a:pPr>
              <a:r>
                <a:rPr lang="en-US" sz="3399" dirty="0">
                  <a:solidFill>
                    <a:srgbClr val="191919"/>
                  </a:solidFill>
                  <a:latin typeface="Telegraf Medium"/>
                </a:rPr>
                <a:t>01</a:t>
              </a:r>
            </a:p>
          </p:txBody>
        </p:sp>
      </p:grpSp>
      <p:grpSp>
        <p:nvGrpSpPr>
          <p:cNvPr id="7" name="Group 7"/>
          <p:cNvGrpSpPr/>
          <p:nvPr/>
        </p:nvGrpSpPr>
        <p:grpSpPr>
          <a:xfrm>
            <a:off x="5945480" y="2420231"/>
            <a:ext cx="3086104" cy="3266930"/>
            <a:chOff x="-258256" y="-282461"/>
            <a:chExt cx="812800" cy="860425"/>
          </a:xfrm>
        </p:grpSpPr>
        <p:sp>
          <p:nvSpPr>
            <p:cNvPr id="8" name="Freeform 8"/>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9" name="TextBox 9"/>
            <p:cNvSpPr txBox="1"/>
            <p:nvPr/>
          </p:nvSpPr>
          <p:spPr>
            <a:xfrm>
              <a:off x="-258256" y="-282461"/>
              <a:ext cx="812800" cy="860425"/>
            </a:xfrm>
            <a:prstGeom prst="rect">
              <a:avLst/>
            </a:prstGeom>
          </p:spPr>
          <p:txBody>
            <a:bodyPr lIns="254000" tIns="254000" rIns="254000" bIns="254000" rtlCol="0" anchor="ctr"/>
            <a:lstStyle/>
            <a:p>
              <a:pPr algn="ctr">
                <a:lnSpc>
                  <a:spcPts val="4079"/>
                </a:lnSpc>
              </a:pPr>
              <a:r>
                <a:rPr lang="en-US" sz="3399" dirty="0">
                  <a:solidFill>
                    <a:srgbClr val="191919"/>
                  </a:solidFill>
                  <a:latin typeface="Telegraf Medium"/>
                </a:rPr>
                <a:t>02</a:t>
              </a:r>
            </a:p>
          </p:txBody>
        </p:sp>
      </p:grpSp>
      <p:grpSp>
        <p:nvGrpSpPr>
          <p:cNvPr id="10" name="Group 10"/>
          <p:cNvGrpSpPr/>
          <p:nvPr/>
        </p:nvGrpSpPr>
        <p:grpSpPr>
          <a:xfrm>
            <a:off x="11527686" y="2402913"/>
            <a:ext cx="3086104" cy="3266930"/>
            <a:chOff x="-257156" y="-287022"/>
            <a:chExt cx="812800" cy="860425"/>
          </a:xfrm>
        </p:grpSpPr>
        <p:sp>
          <p:nvSpPr>
            <p:cNvPr id="11" name="Freeform 11"/>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12" name="TextBox 12"/>
            <p:cNvSpPr txBox="1"/>
            <p:nvPr/>
          </p:nvSpPr>
          <p:spPr>
            <a:xfrm>
              <a:off x="-257156" y="-287022"/>
              <a:ext cx="812800" cy="860425"/>
            </a:xfrm>
            <a:prstGeom prst="rect">
              <a:avLst/>
            </a:prstGeom>
          </p:spPr>
          <p:txBody>
            <a:bodyPr lIns="254000" tIns="254000" rIns="254000" bIns="254000" rtlCol="0" anchor="ctr"/>
            <a:lstStyle/>
            <a:p>
              <a:pPr algn="ctr">
                <a:lnSpc>
                  <a:spcPts val="4079"/>
                </a:lnSpc>
              </a:pPr>
              <a:r>
                <a:rPr lang="en-US" sz="3399" dirty="0">
                  <a:solidFill>
                    <a:srgbClr val="191919"/>
                  </a:solidFill>
                  <a:latin typeface="Telegraf Medium"/>
                </a:rPr>
                <a:t>03</a:t>
              </a:r>
            </a:p>
          </p:txBody>
        </p:sp>
      </p:grpSp>
      <p:sp>
        <p:nvSpPr>
          <p:cNvPr id="13" name="Freeform 13"/>
          <p:cNvSpPr/>
          <p:nvPr/>
        </p:nvSpPr>
        <p:spPr>
          <a:xfrm>
            <a:off x="1186830" y="5014245"/>
            <a:ext cx="3077348" cy="518552"/>
          </a:xfrm>
          <a:custGeom>
            <a:avLst/>
            <a:gdLst/>
            <a:ahLst/>
            <a:cxnLst/>
            <a:rect l="l" t="t" r="r" b="b"/>
            <a:pathLst>
              <a:path w="3077348" h="518552">
                <a:moveTo>
                  <a:pt x="0" y="0"/>
                </a:moveTo>
                <a:lnTo>
                  <a:pt x="3077348" y="0"/>
                </a:lnTo>
                <a:lnTo>
                  <a:pt x="3077348" y="518552"/>
                </a:lnTo>
                <a:lnTo>
                  <a:pt x="0" y="518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6845453" y="5014245"/>
            <a:ext cx="3080334" cy="519056"/>
          </a:xfrm>
          <a:custGeom>
            <a:avLst/>
            <a:gdLst/>
            <a:ahLst/>
            <a:cxnLst/>
            <a:rect l="l" t="t" r="r" b="b"/>
            <a:pathLst>
              <a:path w="3080334" h="519056">
                <a:moveTo>
                  <a:pt x="0" y="0"/>
                </a:moveTo>
                <a:lnTo>
                  <a:pt x="3080334" y="0"/>
                </a:lnTo>
                <a:lnTo>
                  <a:pt x="3080334" y="519055"/>
                </a:lnTo>
                <a:lnTo>
                  <a:pt x="0" y="519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2351497" y="5014245"/>
            <a:ext cx="3311653" cy="558034"/>
          </a:xfrm>
          <a:custGeom>
            <a:avLst/>
            <a:gdLst/>
            <a:ahLst/>
            <a:cxnLst/>
            <a:rect l="l" t="t" r="r" b="b"/>
            <a:pathLst>
              <a:path w="3311653" h="558034">
                <a:moveTo>
                  <a:pt x="0" y="0"/>
                </a:moveTo>
                <a:lnTo>
                  <a:pt x="3311653" y="0"/>
                </a:lnTo>
                <a:lnTo>
                  <a:pt x="3311653" y="558034"/>
                </a:lnTo>
                <a:lnTo>
                  <a:pt x="0" y="5580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271762" y="2642860"/>
            <a:ext cx="3596450" cy="220283"/>
          </a:xfrm>
          <a:custGeom>
            <a:avLst/>
            <a:gdLst/>
            <a:ahLst/>
            <a:cxnLst/>
            <a:rect l="l" t="t" r="r" b="b"/>
            <a:pathLst>
              <a:path w="3596450" h="220283">
                <a:moveTo>
                  <a:pt x="0" y="0"/>
                </a:moveTo>
                <a:lnTo>
                  <a:pt x="3596450" y="0"/>
                </a:lnTo>
                <a:lnTo>
                  <a:pt x="3596450" y="220283"/>
                </a:lnTo>
                <a:lnTo>
                  <a:pt x="0" y="220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381482" y="1258799"/>
            <a:ext cx="3377011" cy="1219201"/>
          </a:xfrm>
          <a:prstGeom prst="rect">
            <a:avLst/>
          </a:prstGeom>
        </p:spPr>
        <p:txBody>
          <a:bodyPr lIns="0" tIns="0" rIns="0" bIns="0" rtlCol="0" anchor="t">
            <a:spAutoFit/>
          </a:bodyPr>
          <a:lstStyle/>
          <a:p>
            <a:pPr marL="0" lvl="0" indent="0" algn="l">
              <a:lnSpc>
                <a:spcPts val="4500"/>
              </a:lnSpc>
              <a:spcBef>
                <a:spcPct val="0"/>
              </a:spcBef>
            </a:pPr>
            <a:r>
              <a:rPr lang="en-US" sz="4500">
                <a:solidFill>
                  <a:srgbClr val="191919"/>
                </a:solidFill>
                <a:latin typeface="Telegraf"/>
              </a:rPr>
              <a:t>Quick tips for content!</a:t>
            </a:r>
          </a:p>
        </p:txBody>
      </p:sp>
      <p:grpSp>
        <p:nvGrpSpPr>
          <p:cNvPr id="18" name="Group 18"/>
          <p:cNvGrpSpPr/>
          <p:nvPr/>
        </p:nvGrpSpPr>
        <p:grpSpPr>
          <a:xfrm>
            <a:off x="1348017" y="5084406"/>
            <a:ext cx="3403630" cy="3440527"/>
            <a:chOff x="0" y="0"/>
            <a:chExt cx="4538174" cy="4587369"/>
          </a:xfrm>
        </p:grpSpPr>
        <p:sp>
          <p:nvSpPr>
            <p:cNvPr id="19" name="TextBox 19"/>
            <p:cNvSpPr txBox="1"/>
            <p:nvPr/>
          </p:nvSpPr>
          <p:spPr>
            <a:xfrm>
              <a:off x="0" y="855262"/>
              <a:ext cx="4538174" cy="3732107"/>
            </a:xfrm>
            <a:prstGeom prst="rect">
              <a:avLst/>
            </a:prstGeom>
          </p:spPr>
          <p:txBody>
            <a:bodyPr lIns="0" tIns="0" rIns="0" bIns="0" rtlCol="0" anchor="t">
              <a:spAutoFit/>
            </a:bodyPr>
            <a:lstStyle/>
            <a:p>
              <a:pPr>
                <a:lnSpc>
                  <a:spcPts val="3219"/>
                </a:lnSpc>
              </a:pPr>
              <a:r>
                <a:rPr lang="en-US" sz="2299">
                  <a:solidFill>
                    <a:srgbClr val="191919"/>
                  </a:solidFill>
                  <a:latin typeface="Telegraf"/>
                </a:rPr>
                <a:t>Use a QR Generator website to create a quick &amp; easy shortcut to the relevant webpage or website. where your users can find further information &amp; support. </a:t>
              </a:r>
            </a:p>
          </p:txBody>
        </p:sp>
        <p:sp>
          <p:nvSpPr>
            <p:cNvPr id="20" name="TextBox 20"/>
            <p:cNvSpPr txBox="1"/>
            <p:nvPr/>
          </p:nvSpPr>
          <p:spPr>
            <a:xfrm>
              <a:off x="0" y="-38100"/>
              <a:ext cx="4538174" cy="558800"/>
            </a:xfrm>
            <a:prstGeom prst="rect">
              <a:avLst/>
            </a:prstGeom>
          </p:spPr>
          <p:txBody>
            <a:bodyPr lIns="0" tIns="0" rIns="0" bIns="0" rtlCol="0" anchor="t">
              <a:spAutoFit/>
            </a:bodyPr>
            <a:lstStyle/>
            <a:p>
              <a:pPr>
                <a:lnSpc>
                  <a:spcPts val="3120"/>
                </a:lnSpc>
              </a:pPr>
              <a:r>
                <a:rPr lang="en-US" sz="2600">
                  <a:solidFill>
                    <a:srgbClr val="191919"/>
                  </a:solidFill>
                  <a:latin typeface="Telegraf Bold"/>
                </a:rPr>
                <a:t>QR Codes </a:t>
              </a:r>
            </a:p>
          </p:txBody>
        </p:sp>
      </p:grpSp>
      <p:sp>
        <p:nvSpPr>
          <p:cNvPr id="21" name="TextBox 21"/>
          <p:cNvSpPr txBox="1"/>
          <p:nvPr/>
        </p:nvSpPr>
        <p:spPr>
          <a:xfrm>
            <a:off x="7009762" y="5041537"/>
            <a:ext cx="4142518" cy="428625"/>
          </a:xfrm>
          <a:prstGeom prst="rect">
            <a:avLst/>
          </a:prstGeom>
        </p:spPr>
        <p:txBody>
          <a:bodyPr lIns="0" tIns="0" rIns="0" bIns="0" rtlCol="0" anchor="t">
            <a:spAutoFit/>
          </a:bodyPr>
          <a:lstStyle/>
          <a:p>
            <a:pPr>
              <a:lnSpc>
                <a:spcPts val="3120"/>
              </a:lnSpc>
            </a:pPr>
            <a:r>
              <a:rPr lang="en-US" sz="2600">
                <a:solidFill>
                  <a:srgbClr val="191919"/>
                </a:solidFill>
                <a:latin typeface="Telegraf Bold"/>
              </a:rPr>
              <a:t>Bitly links </a:t>
            </a:r>
          </a:p>
        </p:txBody>
      </p:sp>
      <p:sp>
        <p:nvSpPr>
          <p:cNvPr id="22" name="TextBox 22"/>
          <p:cNvSpPr txBox="1"/>
          <p:nvPr/>
        </p:nvSpPr>
        <p:spPr>
          <a:xfrm>
            <a:off x="6926047" y="5706803"/>
            <a:ext cx="3628915" cy="3218180"/>
          </a:xfrm>
          <a:prstGeom prst="rect">
            <a:avLst/>
          </a:prstGeom>
        </p:spPr>
        <p:txBody>
          <a:bodyPr lIns="0" tIns="0" rIns="0" bIns="0" rtlCol="0" anchor="t">
            <a:spAutoFit/>
          </a:bodyPr>
          <a:lstStyle/>
          <a:p>
            <a:pPr>
              <a:lnSpc>
                <a:spcPts val="3219"/>
              </a:lnSpc>
            </a:pPr>
            <a:r>
              <a:rPr lang="en-US" sz="2299">
                <a:solidFill>
                  <a:srgbClr val="191919"/>
                </a:solidFill>
                <a:latin typeface="Telegraf"/>
              </a:rPr>
              <a:t>Use Bitly to generate shortened links to include in SM posts to avoid long and complex URLs. </a:t>
            </a:r>
          </a:p>
          <a:p>
            <a:pPr>
              <a:lnSpc>
                <a:spcPts val="3219"/>
              </a:lnSpc>
            </a:pPr>
            <a:r>
              <a:rPr lang="en-US" sz="2299">
                <a:solidFill>
                  <a:srgbClr val="191919"/>
                </a:solidFill>
                <a:latin typeface="Telegraf"/>
              </a:rPr>
              <a:t>Hootsuite also hosts a generator to this this when imbedding a link to your posts!</a:t>
            </a:r>
          </a:p>
        </p:txBody>
      </p:sp>
      <p:grpSp>
        <p:nvGrpSpPr>
          <p:cNvPr id="23" name="Group 23"/>
          <p:cNvGrpSpPr/>
          <p:nvPr/>
        </p:nvGrpSpPr>
        <p:grpSpPr>
          <a:xfrm>
            <a:off x="12504076" y="5084406"/>
            <a:ext cx="3951627" cy="3840577"/>
            <a:chOff x="0" y="0"/>
            <a:chExt cx="5268837" cy="5120769"/>
          </a:xfrm>
        </p:grpSpPr>
        <p:sp>
          <p:nvSpPr>
            <p:cNvPr id="24" name="TextBox 24"/>
            <p:cNvSpPr txBox="1"/>
            <p:nvPr/>
          </p:nvSpPr>
          <p:spPr>
            <a:xfrm>
              <a:off x="0" y="-38100"/>
              <a:ext cx="5268837" cy="558800"/>
            </a:xfrm>
            <a:prstGeom prst="rect">
              <a:avLst/>
            </a:prstGeom>
          </p:spPr>
          <p:txBody>
            <a:bodyPr lIns="0" tIns="0" rIns="0" bIns="0" rtlCol="0" anchor="t">
              <a:spAutoFit/>
            </a:bodyPr>
            <a:lstStyle/>
            <a:p>
              <a:pPr>
                <a:lnSpc>
                  <a:spcPts val="3120"/>
                </a:lnSpc>
              </a:pPr>
              <a:r>
                <a:rPr lang="en-US" sz="2600">
                  <a:solidFill>
                    <a:srgbClr val="191919"/>
                  </a:solidFill>
                  <a:latin typeface="Telegraf Bold"/>
                </a:rPr>
                <a:t>Hyperlinks (PDF's)</a:t>
              </a:r>
            </a:p>
          </p:txBody>
        </p:sp>
        <p:sp>
          <p:nvSpPr>
            <p:cNvPr id="25" name="TextBox 25"/>
            <p:cNvSpPr txBox="1"/>
            <p:nvPr/>
          </p:nvSpPr>
          <p:spPr>
            <a:xfrm>
              <a:off x="0" y="855262"/>
              <a:ext cx="5268837" cy="4265507"/>
            </a:xfrm>
            <a:prstGeom prst="rect">
              <a:avLst/>
            </a:prstGeom>
          </p:spPr>
          <p:txBody>
            <a:bodyPr lIns="0" tIns="0" rIns="0" bIns="0" rtlCol="0" anchor="t">
              <a:spAutoFit/>
            </a:bodyPr>
            <a:lstStyle/>
            <a:p>
              <a:pPr>
                <a:lnSpc>
                  <a:spcPts val="3219"/>
                </a:lnSpc>
              </a:pPr>
              <a:r>
                <a:rPr lang="en-US" sz="2299">
                  <a:solidFill>
                    <a:srgbClr val="191919"/>
                  </a:solidFill>
                  <a:latin typeface="Telegraf"/>
                </a:rPr>
                <a:t>When creating content in Canva, use the hyperlink tool to imbed URL's and web addresses into your posters and graphics.</a:t>
              </a:r>
            </a:p>
            <a:p>
              <a:pPr>
                <a:lnSpc>
                  <a:spcPts val="3219"/>
                </a:lnSpc>
              </a:pPr>
              <a:r>
                <a:rPr lang="en-US" sz="2299">
                  <a:solidFill>
                    <a:srgbClr val="191919"/>
                  </a:solidFill>
                  <a:latin typeface="Telegraf"/>
                </a:rPr>
                <a:t>Remember - hyperlinks are only accessible in PDF formats!</a:t>
              </a:r>
            </a:p>
          </p:txBody>
        </p:sp>
      </p:gr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79680" y="4267066"/>
            <a:ext cx="3353350" cy="1672110"/>
            <a:chOff x="0" y="0"/>
            <a:chExt cx="1046652" cy="521901"/>
          </a:xfrm>
        </p:grpSpPr>
        <p:sp>
          <p:nvSpPr>
            <p:cNvPr id="3" name="Freeform 3"/>
            <p:cNvSpPr/>
            <p:nvPr/>
          </p:nvSpPr>
          <p:spPr>
            <a:xfrm>
              <a:off x="0" y="0"/>
              <a:ext cx="1046652" cy="521901"/>
            </a:xfrm>
            <a:custGeom>
              <a:avLst/>
              <a:gdLst/>
              <a:ahLst/>
              <a:cxnLst/>
              <a:rect l="l" t="t" r="r" b="b"/>
              <a:pathLst>
                <a:path w="1046652" h="521901">
                  <a:moveTo>
                    <a:pt x="41557" y="0"/>
                  </a:moveTo>
                  <a:lnTo>
                    <a:pt x="1005095" y="0"/>
                  </a:lnTo>
                  <a:cubicBezTo>
                    <a:pt x="1028046" y="0"/>
                    <a:pt x="1046652" y="18606"/>
                    <a:pt x="1046652" y="41557"/>
                  </a:cubicBezTo>
                  <a:lnTo>
                    <a:pt x="1046652" y="480344"/>
                  </a:lnTo>
                  <a:cubicBezTo>
                    <a:pt x="1046652" y="491366"/>
                    <a:pt x="1042274" y="501936"/>
                    <a:pt x="1034480" y="509729"/>
                  </a:cubicBezTo>
                  <a:cubicBezTo>
                    <a:pt x="1026687" y="517523"/>
                    <a:pt x="1016117" y="521901"/>
                    <a:pt x="1005095" y="521901"/>
                  </a:cubicBezTo>
                  <a:lnTo>
                    <a:pt x="41557" y="521901"/>
                  </a:lnTo>
                  <a:cubicBezTo>
                    <a:pt x="18606" y="521901"/>
                    <a:pt x="0" y="503296"/>
                    <a:pt x="0" y="480344"/>
                  </a:cubicBezTo>
                  <a:lnTo>
                    <a:pt x="0" y="41557"/>
                  </a:lnTo>
                  <a:cubicBezTo>
                    <a:pt x="0" y="18606"/>
                    <a:pt x="18606" y="0"/>
                    <a:pt x="41557" y="0"/>
                  </a:cubicBezTo>
                  <a:close/>
                </a:path>
              </a:pathLst>
            </a:custGeom>
            <a:solidFill>
              <a:srgbClr val="000000">
                <a:alpha val="0"/>
              </a:srgbClr>
            </a:solidFill>
            <a:ln w="38100">
              <a:solidFill>
                <a:srgbClr val="FEE600"/>
              </a:solidFill>
            </a:ln>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212"/>
                </a:lnSpc>
              </a:pPr>
              <a:endParaRPr/>
            </a:p>
          </p:txBody>
        </p:sp>
      </p:grpSp>
      <p:grpSp>
        <p:nvGrpSpPr>
          <p:cNvPr id="5" name="Group 5"/>
          <p:cNvGrpSpPr/>
          <p:nvPr/>
        </p:nvGrpSpPr>
        <p:grpSpPr>
          <a:xfrm>
            <a:off x="6872167" y="4103313"/>
            <a:ext cx="1782567" cy="523404"/>
            <a:chOff x="0" y="0"/>
            <a:chExt cx="405394" cy="119033"/>
          </a:xfrm>
        </p:grpSpPr>
        <p:sp>
          <p:nvSpPr>
            <p:cNvPr id="6" name="Freeform 6"/>
            <p:cNvSpPr/>
            <p:nvPr/>
          </p:nvSpPr>
          <p:spPr>
            <a:xfrm>
              <a:off x="0" y="0"/>
              <a:ext cx="405394" cy="119033"/>
            </a:xfrm>
            <a:custGeom>
              <a:avLst/>
              <a:gdLst/>
              <a:ahLst/>
              <a:cxnLst/>
              <a:rect l="l" t="t" r="r" b="b"/>
              <a:pathLst>
                <a:path w="405394" h="119033">
                  <a:moveTo>
                    <a:pt x="59517" y="0"/>
                  </a:moveTo>
                  <a:lnTo>
                    <a:pt x="345878" y="0"/>
                  </a:lnTo>
                  <a:cubicBezTo>
                    <a:pt x="378748" y="0"/>
                    <a:pt x="405394" y="26647"/>
                    <a:pt x="405394" y="59517"/>
                  </a:cubicBezTo>
                  <a:lnTo>
                    <a:pt x="405394" y="59517"/>
                  </a:lnTo>
                  <a:cubicBezTo>
                    <a:pt x="405394" y="92387"/>
                    <a:pt x="378748" y="119033"/>
                    <a:pt x="345878" y="119033"/>
                  </a:cubicBezTo>
                  <a:lnTo>
                    <a:pt x="59517" y="119033"/>
                  </a:lnTo>
                  <a:cubicBezTo>
                    <a:pt x="26647" y="119033"/>
                    <a:pt x="0" y="92387"/>
                    <a:pt x="0" y="59517"/>
                  </a:cubicBezTo>
                  <a:lnTo>
                    <a:pt x="0" y="59517"/>
                  </a:lnTo>
                  <a:cubicBezTo>
                    <a:pt x="0" y="26647"/>
                    <a:pt x="26647" y="0"/>
                    <a:pt x="59517" y="0"/>
                  </a:cubicBezTo>
                  <a:close/>
                </a:path>
              </a:pathLst>
            </a:custGeom>
            <a:solidFill>
              <a:srgbClr val="00000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212"/>
                </a:lnSpc>
              </a:pPr>
              <a:r>
                <a:rPr lang="en-US" sz="2294" spc="22">
                  <a:solidFill>
                    <a:srgbClr val="FFFFFF"/>
                  </a:solidFill>
                  <a:latin typeface="Canva Sans 1 Bold"/>
                </a:rPr>
                <a:t>01</a:t>
              </a:r>
            </a:p>
          </p:txBody>
        </p:sp>
      </p:grpSp>
      <p:grpSp>
        <p:nvGrpSpPr>
          <p:cNvPr id="8" name="Group 8"/>
          <p:cNvGrpSpPr/>
          <p:nvPr/>
        </p:nvGrpSpPr>
        <p:grpSpPr>
          <a:xfrm>
            <a:off x="9894979" y="4234488"/>
            <a:ext cx="3353350" cy="1672110"/>
            <a:chOff x="0" y="0"/>
            <a:chExt cx="1046652" cy="521901"/>
          </a:xfrm>
        </p:grpSpPr>
        <p:sp>
          <p:nvSpPr>
            <p:cNvPr id="9" name="Freeform 9"/>
            <p:cNvSpPr/>
            <p:nvPr/>
          </p:nvSpPr>
          <p:spPr>
            <a:xfrm>
              <a:off x="0" y="0"/>
              <a:ext cx="1046652" cy="521901"/>
            </a:xfrm>
            <a:custGeom>
              <a:avLst/>
              <a:gdLst/>
              <a:ahLst/>
              <a:cxnLst/>
              <a:rect l="l" t="t" r="r" b="b"/>
              <a:pathLst>
                <a:path w="1046652" h="521901">
                  <a:moveTo>
                    <a:pt x="41557" y="0"/>
                  </a:moveTo>
                  <a:lnTo>
                    <a:pt x="1005095" y="0"/>
                  </a:lnTo>
                  <a:cubicBezTo>
                    <a:pt x="1028046" y="0"/>
                    <a:pt x="1046652" y="18606"/>
                    <a:pt x="1046652" y="41557"/>
                  </a:cubicBezTo>
                  <a:lnTo>
                    <a:pt x="1046652" y="480344"/>
                  </a:lnTo>
                  <a:cubicBezTo>
                    <a:pt x="1046652" y="491366"/>
                    <a:pt x="1042274" y="501936"/>
                    <a:pt x="1034480" y="509729"/>
                  </a:cubicBezTo>
                  <a:cubicBezTo>
                    <a:pt x="1026687" y="517523"/>
                    <a:pt x="1016117" y="521901"/>
                    <a:pt x="1005095" y="521901"/>
                  </a:cubicBezTo>
                  <a:lnTo>
                    <a:pt x="41557" y="521901"/>
                  </a:lnTo>
                  <a:cubicBezTo>
                    <a:pt x="18606" y="521901"/>
                    <a:pt x="0" y="503296"/>
                    <a:pt x="0" y="480344"/>
                  </a:cubicBezTo>
                  <a:lnTo>
                    <a:pt x="0" y="41557"/>
                  </a:lnTo>
                  <a:cubicBezTo>
                    <a:pt x="0" y="18606"/>
                    <a:pt x="18606" y="0"/>
                    <a:pt x="41557" y="0"/>
                  </a:cubicBezTo>
                  <a:close/>
                </a:path>
              </a:pathLst>
            </a:custGeom>
            <a:solidFill>
              <a:srgbClr val="000000">
                <a:alpha val="0"/>
              </a:srgbClr>
            </a:solidFill>
            <a:ln w="38100">
              <a:solidFill>
                <a:srgbClr val="FEE600"/>
              </a:solidFill>
            </a:ln>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212"/>
                </a:lnSpc>
              </a:pPr>
              <a:endParaRPr/>
            </a:p>
          </p:txBody>
        </p:sp>
      </p:grpSp>
      <p:grpSp>
        <p:nvGrpSpPr>
          <p:cNvPr id="11" name="Group 11"/>
          <p:cNvGrpSpPr/>
          <p:nvPr/>
        </p:nvGrpSpPr>
        <p:grpSpPr>
          <a:xfrm>
            <a:off x="10587466" y="4070735"/>
            <a:ext cx="1782567" cy="523404"/>
            <a:chOff x="0" y="0"/>
            <a:chExt cx="405394" cy="119033"/>
          </a:xfrm>
        </p:grpSpPr>
        <p:sp>
          <p:nvSpPr>
            <p:cNvPr id="12" name="Freeform 12"/>
            <p:cNvSpPr/>
            <p:nvPr/>
          </p:nvSpPr>
          <p:spPr>
            <a:xfrm>
              <a:off x="0" y="0"/>
              <a:ext cx="405394" cy="119033"/>
            </a:xfrm>
            <a:custGeom>
              <a:avLst/>
              <a:gdLst/>
              <a:ahLst/>
              <a:cxnLst/>
              <a:rect l="l" t="t" r="r" b="b"/>
              <a:pathLst>
                <a:path w="405394" h="119033">
                  <a:moveTo>
                    <a:pt x="59517" y="0"/>
                  </a:moveTo>
                  <a:lnTo>
                    <a:pt x="345878" y="0"/>
                  </a:lnTo>
                  <a:cubicBezTo>
                    <a:pt x="378748" y="0"/>
                    <a:pt x="405394" y="26647"/>
                    <a:pt x="405394" y="59517"/>
                  </a:cubicBezTo>
                  <a:lnTo>
                    <a:pt x="405394" y="59517"/>
                  </a:lnTo>
                  <a:cubicBezTo>
                    <a:pt x="405394" y="92387"/>
                    <a:pt x="378748" y="119033"/>
                    <a:pt x="345878" y="119033"/>
                  </a:cubicBezTo>
                  <a:lnTo>
                    <a:pt x="59517" y="119033"/>
                  </a:lnTo>
                  <a:cubicBezTo>
                    <a:pt x="26647" y="119033"/>
                    <a:pt x="0" y="92387"/>
                    <a:pt x="0" y="59517"/>
                  </a:cubicBezTo>
                  <a:lnTo>
                    <a:pt x="0" y="59517"/>
                  </a:lnTo>
                  <a:cubicBezTo>
                    <a:pt x="0" y="26647"/>
                    <a:pt x="26647" y="0"/>
                    <a:pt x="59517" y="0"/>
                  </a:cubicBezTo>
                  <a:close/>
                </a:path>
              </a:pathLst>
            </a:custGeom>
            <a:solidFill>
              <a:srgbClr val="000000"/>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212"/>
                </a:lnSpc>
              </a:pPr>
              <a:r>
                <a:rPr lang="en-US" sz="2294" spc="22">
                  <a:solidFill>
                    <a:srgbClr val="FFFFFF"/>
                  </a:solidFill>
                  <a:latin typeface="Canva Sans 1 Bold"/>
                </a:rPr>
                <a:t>02</a:t>
              </a:r>
            </a:p>
          </p:txBody>
        </p:sp>
      </p:grpSp>
      <p:grpSp>
        <p:nvGrpSpPr>
          <p:cNvPr id="14" name="Group 14"/>
          <p:cNvGrpSpPr/>
          <p:nvPr/>
        </p:nvGrpSpPr>
        <p:grpSpPr>
          <a:xfrm>
            <a:off x="13610279" y="4201910"/>
            <a:ext cx="3353350" cy="1672110"/>
            <a:chOff x="0" y="0"/>
            <a:chExt cx="1046652" cy="521901"/>
          </a:xfrm>
        </p:grpSpPr>
        <p:sp>
          <p:nvSpPr>
            <p:cNvPr id="15" name="Freeform 15"/>
            <p:cNvSpPr/>
            <p:nvPr/>
          </p:nvSpPr>
          <p:spPr>
            <a:xfrm>
              <a:off x="0" y="0"/>
              <a:ext cx="1046652" cy="521901"/>
            </a:xfrm>
            <a:custGeom>
              <a:avLst/>
              <a:gdLst/>
              <a:ahLst/>
              <a:cxnLst/>
              <a:rect l="l" t="t" r="r" b="b"/>
              <a:pathLst>
                <a:path w="1046652" h="521901">
                  <a:moveTo>
                    <a:pt x="41557" y="0"/>
                  </a:moveTo>
                  <a:lnTo>
                    <a:pt x="1005095" y="0"/>
                  </a:lnTo>
                  <a:cubicBezTo>
                    <a:pt x="1028046" y="0"/>
                    <a:pt x="1046652" y="18606"/>
                    <a:pt x="1046652" y="41557"/>
                  </a:cubicBezTo>
                  <a:lnTo>
                    <a:pt x="1046652" y="480344"/>
                  </a:lnTo>
                  <a:cubicBezTo>
                    <a:pt x="1046652" y="491366"/>
                    <a:pt x="1042274" y="501936"/>
                    <a:pt x="1034480" y="509729"/>
                  </a:cubicBezTo>
                  <a:cubicBezTo>
                    <a:pt x="1026687" y="517523"/>
                    <a:pt x="1016117" y="521901"/>
                    <a:pt x="1005095" y="521901"/>
                  </a:cubicBezTo>
                  <a:lnTo>
                    <a:pt x="41557" y="521901"/>
                  </a:lnTo>
                  <a:cubicBezTo>
                    <a:pt x="18606" y="521901"/>
                    <a:pt x="0" y="503296"/>
                    <a:pt x="0" y="480344"/>
                  </a:cubicBezTo>
                  <a:lnTo>
                    <a:pt x="0" y="41557"/>
                  </a:lnTo>
                  <a:cubicBezTo>
                    <a:pt x="0" y="18606"/>
                    <a:pt x="18606" y="0"/>
                    <a:pt x="41557" y="0"/>
                  </a:cubicBezTo>
                  <a:close/>
                </a:path>
              </a:pathLst>
            </a:custGeom>
            <a:solidFill>
              <a:srgbClr val="000000">
                <a:alpha val="0"/>
              </a:srgbClr>
            </a:solidFill>
            <a:ln w="38100">
              <a:solidFill>
                <a:srgbClr val="FEE600"/>
              </a:solidFill>
            </a:ln>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212"/>
                </a:lnSpc>
              </a:pPr>
              <a:endParaRPr/>
            </a:p>
          </p:txBody>
        </p:sp>
      </p:grpSp>
      <p:grpSp>
        <p:nvGrpSpPr>
          <p:cNvPr id="17" name="Group 17"/>
          <p:cNvGrpSpPr/>
          <p:nvPr/>
        </p:nvGrpSpPr>
        <p:grpSpPr>
          <a:xfrm>
            <a:off x="14302766" y="4038157"/>
            <a:ext cx="1782567" cy="523404"/>
            <a:chOff x="0" y="0"/>
            <a:chExt cx="405394" cy="119033"/>
          </a:xfrm>
        </p:grpSpPr>
        <p:sp>
          <p:nvSpPr>
            <p:cNvPr id="18" name="Freeform 18"/>
            <p:cNvSpPr/>
            <p:nvPr/>
          </p:nvSpPr>
          <p:spPr>
            <a:xfrm>
              <a:off x="0" y="0"/>
              <a:ext cx="405394" cy="119033"/>
            </a:xfrm>
            <a:custGeom>
              <a:avLst/>
              <a:gdLst/>
              <a:ahLst/>
              <a:cxnLst/>
              <a:rect l="l" t="t" r="r" b="b"/>
              <a:pathLst>
                <a:path w="405394" h="119033">
                  <a:moveTo>
                    <a:pt x="59517" y="0"/>
                  </a:moveTo>
                  <a:lnTo>
                    <a:pt x="345878" y="0"/>
                  </a:lnTo>
                  <a:cubicBezTo>
                    <a:pt x="378748" y="0"/>
                    <a:pt x="405394" y="26647"/>
                    <a:pt x="405394" y="59517"/>
                  </a:cubicBezTo>
                  <a:lnTo>
                    <a:pt x="405394" y="59517"/>
                  </a:lnTo>
                  <a:cubicBezTo>
                    <a:pt x="405394" y="92387"/>
                    <a:pt x="378748" y="119033"/>
                    <a:pt x="345878" y="119033"/>
                  </a:cubicBezTo>
                  <a:lnTo>
                    <a:pt x="59517" y="119033"/>
                  </a:lnTo>
                  <a:cubicBezTo>
                    <a:pt x="26647" y="119033"/>
                    <a:pt x="0" y="92387"/>
                    <a:pt x="0" y="59517"/>
                  </a:cubicBezTo>
                  <a:lnTo>
                    <a:pt x="0" y="59517"/>
                  </a:lnTo>
                  <a:cubicBezTo>
                    <a:pt x="0" y="26647"/>
                    <a:pt x="26647" y="0"/>
                    <a:pt x="59517" y="0"/>
                  </a:cubicBezTo>
                  <a:close/>
                </a:path>
              </a:pathLst>
            </a:custGeom>
            <a:solidFill>
              <a:srgbClr val="000000"/>
            </a:solidFill>
          </p:spPr>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3212"/>
                </a:lnSpc>
              </a:pPr>
              <a:r>
                <a:rPr lang="en-US" sz="2294" spc="22">
                  <a:solidFill>
                    <a:srgbClr val="FFFFFF"/>
                  </a:solidFill>
                  <a:latin typeface="Canva Sans 1 Bold"/>
                </a:rPr>
                <a:t>03</a:t>
              </a:r>
            </a:p>
          </p:txBody>
        </p:sp>
      </p:grpSp>
      <p:grpSp>
        <p:nvGrpSpPr>
          <p:cNvPr id="20" name="Group 20"/>
          <p:cNvGrpSpPr/>
          <p:nvPr/>
        </p:nvGrpSpPr>
        <p:grpSpPr>
          <a:xfrm>
            <a:off x="6179680" y="6236279"/>
            <a:ext cx="3353350" cy="1672110"/>
            <a:chOff x="0" y="0"/>
            <a:chExt cx="1046652" cy="521901"/>
          </a:xfrm>
        </p:grpSpPr>
        <p:sp>
          <p:nvSpPr>
            <p:cNvPr id="21" name="Freeform 21"/>
            <p:cNvSpPr/>
            <p:nvPr/>
          </p:nvSpPr>
          <p:spPr>
            <a:xfrm>
              <a:off x="0" y="0"/>
              <a:ext cx="1046652" cy="521901"/>
            </a:xfrm>
            <a:custGeom>
              <a:avLst/>
              <a:gdLst/>
              <a:ahLst/>
              <a:cxnLst/>
              <a:rect l="l" t="t" r="r" b="b"/>
              <a:pathLst>
                <a:path w="1046652" h="521901">
                  <a:moveTo>
                    <a:pt x="41557" y="0"/>
                  </a:moveTo>
                  <a:lnTo>
                    <a:pt x="1005095" y="0"/>
                  </a:lnTo>
                  <a:cubicBezTo>
                    <a:pt x="1028046" y="0"/>
                    <a:pt x="1046652" y="18606"/>
                    <a:pt x="1046652" y="41557"/>
                  </a:cubicBezTo>
                  <a:lnTo>
                    <a:pt x="1046652" y="480344"/>
                  </a:lnTo>
                  <a:cubicBezTo>
                    <a:pt x="1046652" y="491366"/>
                    <a:pt x="1042274" y="501936"/>
                    <a:pt x="1034480" y="509729"/>
                  </a:cubicBezTo>
                  <a:cubicBezTo>
                    <a:pt x="1026687" y="517523"/>
                    <a:pt x="1016117" y="521901"/>
                    <a:pt x="1005095" y="521901"/>
                  </a:cubicBezTo>
                  <a:lnTo>
                    <a:pt x="41557" y="521901"/>
                  </a:lnTo>
                  <a:cubicBezTo>
                    <a:pt x="18606" y="521901"/>
                    <a:pt x="0" y="503296"/>
                    <a:pt x="0" y="480344"/>
                  </a:cubicBezTo>
                  <a:lnTo>
                    <a:pt x="0" y="41557"/>
                  </a:lnTo>
                  <a:cubicBezTo>
                    <a:pt x="0" y="18606"/>
                    <a:pt x="18606" y="0"/>
                    <a:pt x="41557" y="0"/>
                  </a:cubicBezTo>
                  <a:close/>
                </a:path>
              </a:pathLst>
            </a:custGeom>
            <a:solidFill>
              <a:srgbClr val="000000">
                <a:alpha val="0"/>
              </a:srgbClr>
            </a:solidFill>
            <a:ln w="38100">
              <a:solidFill>
                <a:srgbClr val="FEE600"/>
              </a:solidFill>
            </a:ln>
          </p:spPr>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212"/>
                </a:lnSpc>
              </a:pPr>
              <a:endParaRPr/>
            </a:p>
          </p:txBody>
        </p:sp>
      </p:grpSp>
      <p:grpSp>
        <p:nvGrpSpPr>
          <p:cNvPr id="23" name="Group 23"/>
          <p:cNvGrpSpPr/>
          <p:nvPr/>
        </p:nvGrpSpPr>
        <p:grpSpPr>
          <a:xfrm>
            <a:off x="6872167" y="6072526"/>
            <a:ext cx="1782567" cy="523404"/>
            <a:chOff x="0" y="0"/>
            <a:chExt cx="405394" cy="119033"/>
          </a:xfrm>
        </p:grpSpPr>
        <p:sp>
          <p:nvSpPr>
            <p:cNvPr id="24" name="Freeform 24"/>
            <p:cNvSpPr/>
            <p:nvPr/>
          </p:nvSpPr>
          <p:spPr>
            <a:xfrm>
              <a:off x="0" y="0"/>
              <a:ext cx="405394" cy="119033"/>
            </a:xfrm>
            <a:custGeom>
              <a:avLst/>
              <a:gdLst/>
              <a:ahLst/>
              <a:cxnLst/>
              <a:rect l="l" t="t" r="r" b="b"/>
              <a:pathLst>
                <a:path w="405394" h="119033">
                  <a:moveTo>
                    <a:pt x="59517" y="0"/>
                  </a:moveTo>
                  <a:lnTo>
                    <a:pt x="345878" y="0"/>
                  </a:lnTo>
                  <a:cubicBezTo>
                    <a:pt x="378748" y="0"/>
                    <a:pt x="405394" y="26647"/>
                    <a:pt x="405394" y="59517"/>
                  </a:cubicBezTo>
                  <a:lnTo>
                    <a:pt x="405394" y="59517"/>
                  </a:lnTo>
                  <a:cubicBezTo>
                    <a:pt x="405394" y="92387"/>
                    <a:pt x="378748" y="119033"/>
                    <a:pt x="345878" y="119033"/>
                  </a:cubicBezTo>
                  <a:lnTo>
                    <a:pt x="59517" y="119033"/>
                  </a:lnTo>
                  <a:cubicBezTo>
                    <a:pt x="26647" y="119033"/>
                    <a:pt x="0" y="92387"/>
                    <a:pt x="0" y="59517"/>
                  </a:cubicBezTo>
                  <a:lnTo>
                    <a:pt x="0" y="59517"/>
                  </a:lnTo>
                  <a:cubicBezTo>
                    <a:pt x="0" y="26647"/>
                    <a:pt x="26647" y="0"/>
                    <a:pt x="59517" y="0"/>
                  </a:cubicBezTo>
                  <a:close/>
                </a:path>
              </a:pathLst>
            </a:custGeom>
            <a:solidFill>
              <a:srgbClr val="000000"/>
            </a:solidFill>
          </p:spPr>
        </p:sp>
        <p:sp>
          <p:nvSpPr>
            <p:cNvPr id="25" name="TextBox 25"/>
            <p:cNvSpPr txBox="1"/>
            <p:nvPr/>
          </p:nvSpPr>
          <p:spPr>
            <a:xfrm>
              <a:off x="0" y="-47625"/>
              <a:ext cx="812800" cy="860425"/>
            </a:xfrm>
            <a:prstGeom prst="rect">
              <a:avLst/>
            </a:prstGeom>
          </p:spPr>
          <p:txBody>
            <a:bodyPr lIns="50800" tIns="50800" rIns="50800" bIns="50800" rtlCol="0" anchor="ctr"/>
            <a:lstStyle/>
            <a:p>
              <a:pPr algn="ctr">
                <a:lnSpc>
                  <a:spcPts val="3212"/>
                </a:lnSpc>
              </a:pPr>
              <a:r>
                <a:rPr lang="en-US" sz="2294" spc="22">
                  <a:solidFill>
                    <a:srgbClr val="FFFFFF"/>
                  </a:solidFill>
                  <a:latin typeface="Canva Sans 1 Bold"/>
                </a:rPr>
                <a:t>04</a:t>
              </a:r>
            </a:p>
          </p:txBody>
        </p:sp>
      </p:grpSp>
      <p:grpSp>
        <p:nvGrpSpPr>
          <p:cNvPr id="26" name="Group 26"/>
          <p:cNvGrpSpPr/>
          <p:nvPr/>
        </p:nvGrpSpPr>
        <p:grpSpPr>
          <a:xfrm>
            <a:off x="9894979" y="6236279"/>
            <a:ext cx="3353350" cy="1672110"/>
            <a:chOff x="0" y="0"/>
            <a:chExt cx="1046652" cy="521901"/>
          </a:xfrm>
        </p:grpSpPr>
        <p:sp>
          <p:nvSpPr>
            <p:cNvPr id="27" name="Freeform 27"/>
            <p:cNvSpPr/>
            <p:nvPr/>
          </p:nvSpPr>
          <p:spPr>
            <a:xfrm>
              <a:off x="0" y="0"/>
              <a:ext cx="1046652" cy="521901"/>
            </a:xfrm>
            <a:custGeom>
              <a:avLst/>
              <a:gdLst/>
              <a:ahLst/>
              <a:cxnLst/>
              <a:rect l="l" t="t" r="r" b="b"/>
              <a:pathLst>
                <a:path w="1046652" h="521901">
                  <a:moveTo>
                    <a:pt x="41557" y="0"/>
                  </a:moveTo>
                  <a:lnTo>
                    <a:pt x="1005095" y="0"/>
                  </a:lnTo>
                  <a:cubicBezTo>
                    <a:pt x="1028046" y="0"/>
                    <a:pt x="1046652" y="18606"/>
                    <a:pt x="1046652" y="41557"/>
                  </a:cubicBezTo>
                  <a:lnTo>
                    <a:pt x="1046652" y="480344"/>
                  </a:lnTo>
                  <a:cubicBezTo>
                    <a:pt x="1046652" y="491366"/>
                    <a:pt x="1042274" y="501936"/>
                    <a:pt x="1034480" y="509729"/>
                  </a:cubicBezTo>
                  <a:cubicBezTo>
                    <a:pt x="1026687" y="517523"/>
                    <a:pt x="1016117" y="521901"/>
                    <a:pt x="1005095" y="521901"/>
                  </a:cubicBezTo>
                  <a:lnTo>
                    <a:pt x="41557" y="521901"/>
                  </a:lnTo>
                  <a:cubicBezTo>
                    <a:pt x="18606" y="521901"/>
                    <a:pt x="0" y="503296"/>
                    <a:pt x="0" y="480344"/>
                  </a:cubicBezTo>
                  <a:lnTo>
                    <a:pt x="0" y="41557"/>
                  </a:lnTo>
                  <a:cubicBezTo>
                    <a:pt x="0" y="18606"/>
                    <a:pt x="18606" y="0"/>
                    <a:pt x="41557" y="0"/>
                  </a:cubicBezTo>
                  <a:close/>
                </a:path>
              </a:pathLst>
            </a:custGeom>
            <a:solidFill>
              <a:srgbClr val="000000">
                <a:alpha val="0"/>
              </a:srgbClr>
            </a:solidFill>
            <a:ln w="38100">
              <a:solidFill>
                <a:srgbClr val="FEE600"/>
              </a:solidFill>
            </a:ln>
          </p:spPr>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3212"/>
                </a:lnSpc>
              </a:pPr>
              <a:endParaRPr/>
            </a:p>
          </p:txBody>
        </p:sp>
      </p:grpSp>
      <p:grpSp>
        <p:nvGrpSpPr>
          <p:cNvPr id="29" name="Group 29"/>
          <p:cNvGrpSpPr/>
          <p:nvPr/>
        </p:nvGrpSpPr>
        <p:grpSpPr>
          <a:xfrm>
            <a:off x="10587466" y="6072526"/>
            <a:ext cx="1782567" cy="523404"/>
            <a:chOff x="0" y="0"/>
            <a:chExt cx="405394" cy="119033"/>
          </a:xfrm>
        </p:grpSpPr>
        <p:sp>
          <p:nvSpPr>
            <p:cNvPr id="30" name="Freeform 30"/>
            <p:cNvSpPr/>
            <p:nvPr/>
          </p:nvSpPr>
          <p:spPr>
            <a:xfrm>
              <a:off x="0" y="0"/>
              <a:ext cx="405394" cy="119033"/>
            </a:xfrm>
            <a:custGeom>
              <a:avLst/>
              <a:gdLst/>
              <a:ahLst/>
              <a:cxnLst/>
              <a:rect l="l" t="t" r="r" b="b"/>
              <a:pathLst>
                <a:path w="405394" h="119033">
                  <a:moveTo>
                    <a:pt x="59517" y="0"/>
                  </a:moveTo>
                  <a:lnTo>
                    <a:pt x="345878" y="0"/>
                  </a:lnTo>
                  <a:cubicBezTo>
                    <a:pt x="378748" y="0"/>
                    <a:pt x="405394" y="26647"/>
                    <a:pt x="405394" y="59517"/>
                  </a:cubicBezTo>
                  <a:lnTo>
                    <a:pt x="405394" y="59517"/>
                  </a:lnTo>
                  <a:cubicBezTo>
                    <a:pt x="405394" y="92387"/>
                    <a:pt x="378748" y="119033"/>
                    <a:pt x="345878" y="119033"/>
                  </a:cubicBezTo>
                  <a:lnTo>
                    <a:pt x="59517" y="119033"/>
                  </a:lnTo>
                  <a:cubicBezTo>
                    <a:pt x="26647" y="119033"/>
                    <a:pt x="0" y="92387"/>
                    <a:pt x="0" y="59517"/>
                  </a:cubicBezTo>
                  <a:lnTo>
                    <a:pt x="0" y="59517"/>
                  </a:lnTo>
                  <a:cubicBezTo>
                    <a:pt x="0" y="26647"/>
                    <a:pt x="26647" y="0"/>
                    <a:pt x="59517" y="0"/>
                  </a:cubicBezTo>
                  <a:close/>
                </a:path>
              </a:pathLst>
            </a:custGeom>
            <a:solidFill>
              <a:srgbClr val="000000"/>
            </a:solidFill>
          </p:spPr>
        </p:sp>
        <p:sp>
          <p:nvSpPr>
            <p:cNvPr id="31" name="TextBox 31"/>
            <p:cNvSpPr txBox="1"/>
            <p:nvPr/>
          </p:nvSpPr>
          <p:spPr>
            <a:xfrm>
              <a:off x="0" y="-47625"/>
              <a:ext cx="812800" cy="860425"/>
            </a:xfrm>
            <a:prstGeom prst="rect">
              <a:avLst/>
            </a:prstGeom>
          </p:spPr>
          <p:txBody>
            <a:bodyPr lIns="50800" tIns="50800" rIns="50800" bIns="50800" rtlCol="0" anchor="ctr"/>
            <a:lstStyle/>
            <a:p>
              <a:pPr algn="ctr">
                <a:lnSpc>
                  <a:spcPts val="3212"/>
                </a:lnSpc>
              </a:pPr>
              <a:r>
                <a:rPr lang="en-US" sz="2294" spc="22">
                  <a:solidFill>
                    <a:srgbClr val="FFFFFF"/>
                  </a:solidFill>
                  <a:latin typeface="Canva Sans 1 Bold"/>
                </a:rPr>
                <a:t>05</a:t>
              </a:r>
            </a:p>
          </p:txBody>
        </p:sp>
      </p:grpSp>
      <p:grpSp>
        <p:nvGrpSpPr>
          <p:cNvPr id="32" name="Group 32"/>
          <p:cNvGrpSpPr/>
          <p:nvPr/>
        </p:nvGrpSpPr>
        <p:grpSpPr>
          <a:xfrm>
            <a:off x="13610279" y="6203701"/>
            <a:ext cx="3353350" cy="1672110"/>
            <a:chOff x="0" y="0"/>
            <a:chExt cx="1046652" cy="521901"/>
          </a:xfrm>
        </p:grpSpPr>
        <p:sp>
          <p:nvSpPr>
            <p:cNvPr id="33" name="Freeform 33"/>
            <p:cNvSpPr/>
            <p:nvPr/>
          </p:nvSpPr>
          <p:spPr>
            <a:xfrm>
              <a:off x="0" y="0"/>
              <a:ext cx="1046652" cy="521901"/>
            </a:xfrm>
            <a:custGeom>
              <a:avLst/>
              <a:gdLst/>
              <a:ahLst/>
              <a:cxnLst/>
              <a:rect l="l" t="t" r="r" b="b"/>
              <a:pathLst>
                <a:path w="1046652" h="521901">
                  <a:moveTo>
                    <a:pt x="41557" y="0"/>
                  </a:moveTo>
                  <a:lnTo>
                    <a:pt x="1005095" y="0"/>
                  </a:lnTo>
                  <a:cubicBezTo>
                    <a:pt x="1028046" y="0"/>
                    <a:pt x="1046652" y="18606"/>
                    <a:pt x="1046652" y="41557"/>
                  </a:cubicBezTo>
                  <a:lnTo>
                    <a:pt x="1046652" y="480344"/>
                  </a:lnTo>
                  <a:cubicBezTo>
                    <a:pt x="1046652" y="491366"/>
                    <a:pt x="1042274" y="501936"/>
                    <a:pt x="1034480" y="509729"/>
                  </a:cubicBezTo>
                  <a:cubicBezTo>
                    <a:pt x="1026687" y="517523"/>
                    <a:pt x="1016117" y="521901"/>
                    <a:pt x="1005095" y="521901"/>
                  </a:cubicBezTo>
                  <a:lnTo>
                    <a:pt x="41557" y="521901"/>
                  </a:lnTo>
                  <a:cubicBezTo>
                    <a:pt x="18606" y="521901"/>
                    <a:pt x="0" y="503296"/>
                    <a:pt x="0" y="480344"/>
                  </a:cubicBezTo>
                  <a:lnTo>
                    <a:pt x="0" y="41557"/>
                  </a:lnTo>
                  <a:cubicBezTo>
                    <a:pt x="0" y="18606"/>
                    <a:pt x="18606" y="0"/>
                    <a:pt x="41557" y="0"/>
                  </a:cubicBezTo>
                  <a:close/>
                </a:path>
              </a:pathLst>
            </a:custGeom>
            <a:solidFill>
              <a:srgbClr val="000000">
                <a:alpha val="0"/>
              </a:srgbClr>
            </a:solidFill>
            <a:ln w="38100">
              <a:solidFill>
                <a:srgbClr val="FEE600"/>
              </a:solidFill>
            </a:ln>
          </p:spPr>
        </p:sp>
        <p:sp>
          <p:nvSpPr>
            <p:cNvPr id="34" name="TextBox 34"/>
            <p:cNvSpPr txBox="1"/>
            <p:nvPr/>
          </p:nvSpPr>
          <p:spPr>
            <a:xfrm>
              <a:off x="0" y="-47625"/>
              <a:ext cx="812800" cy="860425"/>
            </a:xfrm>
            <a:prstGeom prst="rect">
              <a:avLst/>
            </a:prstGeom>
          </p:spPr>
          <p:txBody>
            <a:bodyPr lIns="50800" tIns="50800" rIns="50800" bIns="50800" rtlCol="0" anchor="ctr"/>
            <a:lstStyle/>
            <a:p>
              <a:pPr algn="ctr">
                <a:lnSpc>
                  <a:spcPts val="3212"/>
                </a:lnSpc>
              </a:pPr>
              <a:endParaRPr/>
            </a:p>
          </p:txBody>
        </p:sp>
      </p:grpSp>
      <p:grpSp>
        <p:nvGrpSpPr>
          <p:cNvPr id="35" name="Group 35"/>
          <p:cNvGrpSpPr/>
          <p:nvPr/>
        </p:nvGrpSpPr>
        <p:grpSpPr>
          <a:xfrm>
            <a:off x="14302766" y="6039948"/>
            <a:ext cx="1782567" cy="523404"/>
            <a:chOff x="0" y="0"/>
            <a:chExt cx="405394" cy="119033"/>
          </a:xfrm>
        </p:grpSpPr>
        <p:sp>
          <p:nvSpPr>
            <p:cNvPr id="36" name="Freeform 36"/>
            <p:cNvSpPr/>
            <p:nvPr/>
          </p:nvSpPr>
          <p:spPr>
            <a:xfrm>
              <a:off x="0" y="0"/>
              <a:ext cx="405394" cy="119033"/>
            </a:xfrm>
            <a:custGeom>
              <a:avLst/>
              <a:gdLst/>
              <a:ahLst/>
              <a:cxnLst/>
              <a:rect l="l" t="t" r="r" b="b"/>
              <a:pathLst>
                <a:path w="405394" h="119033">
                  <a:moveTo>
                    <a:pt x="59517" y="0"/>
                  </a:moveTo>
                  <a:lnTo>
                    <a:pt x="345878" y="0"/>
                  </a:lnTo>
                  <a:cubicBezTo>
                    <a:pt x="378748" y="0"/>
                    <a:pt x="405394" y="26647"/>
                    <a:pt x="405394" y="59517"/>
                  </a:cubicBezTo>
                  <a:lnTo>
                    <a:pt x="405394" y="59517"/>
                  </a:lnTo>
                  <a:cubicBezTo>
                    <a:pt x="405394" y="92387"/>
                    <a:pt x="378748" y="119033"/>
                    <a:pt x="345878" y="119033"/>
                  </a:cubicBezTo>
                  <a:lnTo>
                    <a:pt x="59517" y="119033"/>
                  </a:lnTo>
                  <a:cubicBezTo>
                    <a:pt x="26647" y="119033"/>
                    <a:pt x="0" y="92387"/>
                    <a:pt x="0" y="59517"/>
                  </a:cubicBezTo>
                  <a:lnTo>
                    <a:pt x="0" y="59517"/>
                  </a:lnTo>
                  <a:cubicBezTo>
                    <a:pt x="0" y="26647"/>
                    <a:pt x="26647" y="0"/>
                    <a:pt x="59517" y="0"/>
                  </a:cubicBezTo>
                  <a:close/>
                </a:path>
              </a:pathLst>
            </a:custGeom>
            <a:solidFill>
              <a:srgbClr val="000000"/>
            </a:solidFill>
          </p:spPr>
        </p:sp>
        <p:sp>
          <p:nvSpPr>
            <p:cNvPr id="37" name="TextBox 37"/>
            <p:cNvSpPr txBox="1"/>
            <p:nvPr/>
          </p:nvSpPr>
          <p:spPr>
            <a:xfrm>
              <a:off x="0" y="-47625"/>
              <a:ext cx="812800" cy="860425"/>
            </a:xfrm>
            <a:prstGeom prst="rect">
              <a:avLst/>
            </a:prstGeom>
          </p:spPr>
          <p:txBody>
            <a:bodyPr lIns="50800" tIns="50800" rIns="50800" bIns="50800" rtlCol="0" anchor="ctr"/>
            <a:lstStyle/>
            <a:p>
              <a:pPr algn="ctr">
                <a:lnSpc>
                  <a:spcPts val="3212"/>
                </a:lnSpc>
              </a:pPr>
              <a:r>
                <a:rPr lang="en-US" sz="2294" spc="22">
                  <a:solidFill>
                    <a:srgbClr val="FFFFFF"/>
                  </a:solidFill>
                  <a:latin typeface="Canva Sans 1 Bold"/>
                </a:rPr>
                <a:t>06</a:t>
              </a:r>
            </a:p>
          </p:txBody>
        </p:sp>
      </p:grpSp>
      <p:grpSp>
        <p:nvGrpSpPr>
          <p:cNvPr id="38" name="Group 38"/>
          <p:cNvGrpSpPr/>
          <p:nvPr/>
        </p:nvGrpSpPr>
        <p:grpSpPr>
          <a:xfrm>
            <a:off x="-8719113" y="-7882168"/>
            <a:ext cx="14898793" cy="9459745"/>
            <a:chOff x="0" y="0"/>
            <a:chExt cx="3923962" cy="2491456"/>
          </a:xfrm>
        </p:grpSpPr>
        <p:sp>
          <p:nvSpPr>
            <p:cNvPr id="39" name="Freeform 39"/>
            <p:cNvSpPr/>
            <p:nvPr/>
          </p:nvSpPr>
          <p:spPr>
            <a:xfrm>
              <a:off x="0" y="0"/>
              <a:ext cx="3923962" cy="2491456"/>
            </a:xfrm>
            <a:custGeom>
              <a:avLst/>
              <a:gdLst/>
              <a:ahLst/>
              <a:cxnLst/>
              <a:rect l="l" t="t" r="r" b="b"/>
              <a:pathLst>
                <a:path w="3923962" h="2491456">
                  <a:moveTo>
                    <a:pt x="25982" y="0"/>
                  </a:moveTo>
                  <a:lnTo>
                    <a:pt x="3897980" y="0"/>
                  </a:lnTo>
                  <a:cubicBezTo>
                    <a:pt x="3912330" y="0"/>
                    <a:pt x="3923962" y="11632"/>
                    <a:pt x="3923962" y="25982"/>
                  </a:cubicBezTo>
                  <a:lnTo>
                    <a:pt x="3923962" y="2465474"/>
                  </a:lnTo>
                  <a:cubicBezTo>
                    <a:pt x="3923962" y="2479823"/>
                    <a:pt x="3912330" y="2491456"/>
                    <a:pt x="3897980" y="2491456"/>
                  </a:cubicBezTo>
                  <a:lnTo>
                    <a:pt x="25982" y="2491456"/>
                  </a:lnTo>
                  <a:cubicBezTo>
                    <a:pt x="11632" y="2491456"/>
                    <a:pt x="0" y="2479823"/>
                    <a:pt x="0" y="2465474"/>
                  </a:cubicBezTo>
                  <a:lnTo>
                    <a:pt x="0" y="25982"/>
                  </a:lnTo>
                  <a:cubicBezTo>
                    <a:pt x="0" y="11632"/>
                    <a:pt x="11632" y="0"/>
                    <a:pt x="25982" y="0"/>
                  </a:cubicBezTo>
                  <a:close/>
                </a:path>
              </a:pathLst>
            </a:custGeom>
            <a:solidFill>
              <a:srgbClr val="FEE600"/>
            </a:solidFill>
          </p:spPr>
        </p:sp>
        <p:sp>
          <p:nvSpPr>
            <p:cNvPr id="40" name="TextBox 40"/>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41" name="Group 41"/>
          <p:cNvGrpSpPr/>
          <p:nvPr/>
        </p:nvGrpSpPr>
        <p:grpSpPr>
          <a:xfrm>
            <a:off x="0" y="9087137"/>
            <a:ext cx="18288000" cy="1781685"/>
            <a:chOff x="0" y="0"/>
            <a:chExt cx="4816593" cy="469250"/>
          </a:xfrm>
        </p:grpSpPr>
        <p:sp>
          <p:nvSpPr>
            <p:cNvPr id="42" name="Freeform 42"/>
            <p:cNvSpPr/>
            <p:nvPr/>
          </p:nvSpPr>
          <p:spPr>
            <a:xfrm>
              <a:off x="0" y="0"/>
              <a:ext cx="4816592" cy="469250"/>
            </a:xfrm>
            <a:custGeom>
              <a:avLst/>
              <a:gdLst/>
              <a:ahLst/>
              <a:cxnLst/>
              <a:rect l="l" t="t" r="r" b="b"/>
              <a:pathLst>
                <a:path w="4816592" h="469250">
                  <a:moveTo>
                    <a:pt x="21167" y="0"/>
                  </a:moveTo>
                  <a:lnTo>
                    <a:pt x="4795426" y="0"/>
                  </a:lnTo>
                  <a:cubicBezTo>
                    <a:pt x="4801040" y="0"/>
                    <a:pt x="4806423" y="2230"/>
                    <a:pt x="4810393" y="6200"/>
                  </a:cubicBezTo>
                  <a:cubicBezTo>
                    <a:pt x="4814362" y="10169"/>
                    <a:pt x="4816592" y="15553"/>
                    <a:pt x="4816592" y="21167"/>
                  </a:cubicBezTo>
                  <a:lnTo>
                    <a:pt x="4816592" y="448084"/>
                  </a:lnTo>
                  <a:cubicBezTo>
                    <a:pt x="4816592" y="459774"/>
                    <a:pt x="4807116" y="469250"/>
                    <a:pt x="4795426" y="469250"/>
                  </a:cubicBezTo>
                  <a:lnTo>
                    <a:pt x="21167" y="469250"/>
                  </a:lnTo>
                  <a:cubicBezTo>
                    <a:pt x="9477" y="469250"/>
                    <a:pt x="0" y="459774"/>
                    <a:pt x="0" y="448084"/>
                  </a:cubicBezTo>
                  <a:lnTo>
                    <a:pt x="0" y="21167"/>
                  </a:lnTo>
                  <a:cubicBezTo>
                    <a:pt x="0" y="9477"/>
                    <a:pt x="9477" y="0"/>
                    <a:pt x="21167" y="0"/>
                  </a:cubicBezTo>
                  <a:close/>
                </a:path>
              </a:pathLst>
            </a:custGeom>
            <a:solidFill>
              <a:srgbClr val="FEE600"/>
            </a:solidFill>
          </p:spPr>
        </p:sp>
        <p:sp>
          <p:nvSpPr>
            <p:cNvPr id="43" name="TextBox 43"/>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44" name="Group 44"/>
          <p:cNvGrpSpPr>
            <a:grpSpLocks noChangeAspect="1"/>
          </p:cNvGrpSpPr>
          <p:nvPr/>
        </p:nvGrpSpPr>
        <p:grpSpPr>
          <a:xfrm>
            <a:off x="0" y="0"/>
            <a:ext cx="5030487" cy="10223206"/>
            <a:chOff x="0" y="0"/>
            <a:chExt cx="5001260" cy="10163810"/>
          </a:xfrm>
        </p:grpSpPr>
        <p:sp>
          <p:nvSpPr>
            <p:cNvPr id="45" name="Freeform 45"/>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46" name="Freeform 46"/>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22334" r="-22334"/>
              </a:stretch>
            </a:blipFill>
          </p:spPr>
        </p:sp>
      </p:grpSp>
      <p:sp>
        <p:nvSpPr>
          <p:cNvPr id="47" name="Freeform 47"/>
          <p:cNvSpPr/>
          <p:nvPr/>
        </p:nvSpPr>
        <p:spPr>
          <a:xfrm>
            <a:off x="15428872" y="-240224"/>
            <a:ext cx="3069513" cy="2954406"/>
          </a:xfrm>
          <a:custGeom>
            <a:avLst/>
            <a:gdLst/>
            <a:ahLst/>
            <a:cxnLst/>
            <a:rect l="l" t="t" r="r" b="b"/>
            <a:pathLst>
              <a:path w="3069513" h="2954406">
                <a:moveTo>
                  <a:pt x="0" y="0"/>
                </a:moveTo>
                <a:lnTo>
                  <a:pt x="3069513" y="0"/>
                </a:lnTo>
                <a:lnTo>
                  <a:pt x="3069513" y="2954406"/>
                </a:lnTo>
                <a:lnTo>
                  <a:pt x="0" y="2954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Freeform 48"/>
          <p:cNvSpPr/>
          <p:nvPr/>
        </p:nvSpPr>
        <p:spPr>
          <a:xfrm>
            <a:off x="16180310" y="8068768"/>
            <a:ext cx="2304718" cy="2379064"/>
          </a:xfrm>
          <a:custGeom>
            <a:avLst/>
            <a:gdLst/>
            <a:ahLst/>
            <a:cxnLst/>
            <a:rect l="l" t="t" r="r" b="b"/>
            <a:pathLst>
              <a:path w="2304718" h="2379064">
                <a:moveTo>
                  <a:pt x="0" y="0"/>
                </a:moveTo>
                <a:lnTo>
                  <a:pt x="2304718" y="0"/>
                </a:lnTo>
                <a:lnTo>
                  <a:pt x="2304718" y="2379064"/>
                </a:lnTo>
                <a:lnTo>
                  <a:pt x="0" y="2379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TextBox 49"/>
          <p:cNvSpPr txBox="1"/>
          <p:nvPr/>
        </p:nvSpPr>
        <p:spPr>
          <a:xfrm>
            <a:off x="7529498" y="521966"/>
            <a:ext cx="7337695" cy="808042"/>
          </a:xfrm>
          <a:prstGeom prst="rect">
            <a:avLst/>
          </a:prstGeom>
        </p:spPr>
        <p:txBody>
          <a:bodyPr lIns="0" tIns="0" rIns="0" bIns="0" rtlCol="0" anchor="t">
            <a:spAutoFit/>
          </a:bodyPr>
          <a:lstStyle/>
          <a:p>
            <a:pPr marL="0" lvl="0" indent="0" algn="ctr">
              <a:lnSpc>
                <a:spcPts val="6669"/>
              </a:lnSpc>
              <a:spcBef>
                <a:spcPct val="0"/>
              </a:spcBef>
            </a:pPr>
            <a:r>
              <a:rPr lang="en-US" sz="4833" spc="241" dirty="0">
                <a:solidFill>
                  <a:srgbClr val="000000"/>
                </a:solidFill>
                <a:latin typeface="Telegraf Bold"/>
              </a:rPr>
              <a:t>Engagement [Tools]</a:t>
            </a:r>
          </a:p>
        </p:txBody>
      </p:sp>
      <p:sp>
        <p:nvSpPr>
          <p:cNvPr id="50" name="TextBox 50"/>
          <p:cNvSpPr txBox="1"/>
          <p:nvPr/>
        </p:nvSpPr>
        <p:spPr>
          <a:xfrm>
            <a:off x="14108507" y="6901375"/>
            <a:ext cx="2356894" cy="297319"/>
          </a:xfrm>
          <a:prstGeom prst="rect">
            <a:avLst/>
          </a:prstGeom>
        </p:spPr>
        <p:txBody>
          <a:bodyPr lIns="0" tIns="0" rIns="0" bIns="0" rtlCol="0" anchor="t">
            <a:spAutoFit/>
          </a:bodyPr>
          <a:lstStyle/>
          <a:p>
            <a:pPr algn="ctr">
              <a:lnSpc>
                <a:spcPts val="2512"/>
              </a:lnSpc>
              <a:spcBef>
                <a:spcPct val="0"/>
              </a:spcBef>
            </a:pPr>
            <a:r>
              <a:rPr lang="en-US" sz="1794" spc="17">
                <a:solidFill>
                  <a:srgbClr val="000000"/>
                </a:solidFill>
                <a:latin typeface="Canva Sans 1 Bold"/>
              </a:rPr>
              <a:t>Direct messaging </a:t>
            </a:r>
          </a:p>
        </p:txBody>
      </p:sp>
      <p:sp>
        <p:nvSpPr>
          <p:cNvPr id="51" name="TextBox 51"/>
          <p:cNvSpPr txBox="1"/>
          <p:nvPr/>
        </p:nvSpPr>
        <p:spPr>
          <a:xfrm>
            <a:off x="10393207" y="6885064"/>
            <a:ext cx="2356894" cy="297319"/>
          </a:xfrm>
          <a:prstGeom prst="rect">
            <a:avLst/>
          </a:prstGeom>
        </p:spPr>
        <p:txBody>
          <a:bodyPr lIns="0" tIns="0" rIns="0" bIns="0" rtlCol="0" anchor="t">
            <a:spAutoFit/>
          </a:bodyPr>
          <a:lstStyle/>
          <a:p>
            <a:pPr algn="ctr">
              <a:lnSpc>
                <a:spcPts val="2512"/>
              </a:lnSpc>
              <a:spcBef>
                <a:spcPct val="0"/>
              </a:spcBef>
            </a:pPr>
            <a:r>
              <a:rPr lang="en-US" sz="1794" spc="17">
                <a:solidFill>
                  <a:srgbClr val="000000"/>
                </a:solidFill>
                <a:latin typeface="Canva Sans 1 Bold"/>
              </a:rPr>
              <a:t>[Library] memes </a:t>
            </a:r>
          </a:p>
        </p:txBody>
      </p:sp>
      <p:sp>
        <p:nvSpPr>
          <p:cNvPr id="52" name="TextBox 52"/>
          <p:cNvSpPr txBox="1"/>
          <p:nvPr/>
        </p:nvSpPr>
        <p:spPr>
          <a:xfrm>
            <a:off x="14108507" y="4846181"/>
            <a:ext cx="2356894" cy="611644"/>
          </a:xfrm>
          <a:prstGeom prst="rect">
            <a:avLst/>
          </a:prstGeom>
        </p:spPr>
        <p:txBody>
          <a:bodyPr lIns="0" tIns="0" rIns="0" bIns="0" rtlCol="0" anchor="t">
            <a:spAutoFit/>
          </a:bodyPr>
          <a:lstStyle/>
          <a:p>
            <a:pPr algn="ctr">
              <a:lnSpc>
                <a:spcPts val="2512"/>
              </a:lnSpc>
              <a:spcBef>
                <a:spcPct val="0"/>
              </a:spcBef>
            </a:pPr>
            <a:r>
              <a:rPr lang="en-US" sz="1794" spc="17">
                <a:solidFill>
                  <a:srgbClr val="000000"/>
                </a:solidFill>
                <a:latin typeface="Canva Sans 1 Bold"/>
              </a:rPr>
              <a:t>Instagram Question Box</a:t>
            </a:r>
          </a:p>
        </p:txBody>
      </p:sp>
      <p:sp>
        <p:nvSpPr>
          <p:cNvPr id="53" name="TextBox 53"/>
          <p:cNvSpPr txBox="1"/>
          <p:nvPr/>
        </p:nvSpPr>
        <p:spPr>
          <a:xfrm>
            <a:off x="10393207" y="4846181"/>
            <a:ext cx="2356894" cy="297319"/>
          </a:xfrm>
          <a:prstGeom prst="rect">
            <a:avLst/>
          </a:prstGeom>
        </p:spPr>
        <p:txBody>
          <a:bodyPr lIns="0" tIns="0" rIns="0" bIns="0" rtlCol="0" anchor="t">
            <a:spAutoFit/>
          </a:bodyPr>
          <a:lstStyle/>
          <a:p>
            <a:pPr algn="ctr">
              <a:lnSpc>
                <a:spcPts val="2512"/>
              </a:lnSpc>
              <a:spcBef>
                <a:spcPct val="0"/>
              </a:spcBef>
            </a:pPr>
            <a:r>
              <a:rPr lang="en-US" sz="1794" spc="17">
                <a:solidFill>
                  <a:srgbClr val="000000"/>
                </a:solidFill>
                <a:latin typeface="Canva Sans 1 Bold"/>
              </a:rPr>
              <a:t>Instagram "Live"</a:t>
            </a:r>
          </a:p>
        </p:txBody>
      </p:sp>
      <p:sp>
        <p:nvSpPr>
          <p:cNvPr id="54" name="TextBox 54"/>
          <p:cNvSpPr txBox="1"/>
          <p:nvPr/>
        </p:nvSpPr>
        <p:spPr>
          <a:xfrm>
            <a:off x="6680836" y="4893061"/>
            <a:ext cx="2356894" cy="611644"/>
          </a:xfrm>
          <a:prstGeom prst="rect">
            <a:avLst/>
          </a:prstGeom>
        </p:spPr>
        <p:txBody>
          <a:bodyPr lIns="0" tIns="0" rIns="0" bIns="0" rtlCol="0" anchor="t">
            <a:spAutoFit/>
          </a:bodyPr>
          <a:lstStyle/>
          <a:p>
            <a:pPr algn="ctr">
              <a:lnSpc>
                <a:spcPts val="2512"/>
              </a:lnSpc>
              <a:spcBef>
                <a:spcPct val="0"/>
              </a:spcBef>
            </a:pPr>
            <a:r>
              <a:rPr lang="en-US" sz="1794" spc="17">
                <a:solidFill>
                  <a:srgbClr val="000000"/>
                </a:solidFill>
                <a:latin typeface="Canva Sans 1 Bold"/>
              </a:rPr>
              <a:t>Video &amp; Recorded content </a:t>
            </a:r>
          </a:p>
        </p:txBody>
      </p:sp>
      <p:sp>
        <p:nvSpPr>
          <p:cNvPr id="55" name="TextBox 55"/>
          <p:cNvSpPr txBox="1"/>
          <p:nvPr/>
        </p:nvSpPr>
        <p:spPr>
          <a:xfrm>
            <a:off x="6676325" y="6753737"/>
            <a:ext cx="2356894" cy="611644"/>
          </a:xfrm>
          <a:prstGeom prst="rect">
            <a:avLst/>
          </a:prstGeom>
        </p:spPr>
        <p:txBody>
          <a:bodyPr lIns="0" tIns="0" rIns="0" bIns="0" rtlCol="0" anchor="t">
            <a:spAutoFit/>
          </a:bodyPr>
          <a:lstStyle/>
          <a:p>
            <a:pPr algn="ctr">
              <a:lnSpc>
                <a:spcPts val="2512"/>
              </a:lnSpc>
              <a:spcBef>
                <a:spcPct val="0"/>
              </a:spcBef>
            </a:pPr>
            <a:r>
              <a:rPr lang="en-US" sz="1794" spc="17">
                <a:solidFill>
                  <a:srgbClr val="000000"/>
                </a:solidFill>
                <a:latin typeface="Canva Sans 1 Bold"/>
              </a:rPr>
              <a:t>Instagram &amp; Twitter Polls </a:t>
            </a:r>
          </a:p>
        </p:txBody>
      </p:sp>
      <p:sp>
        <p:nvSpPr>
          <p:cNvPr id="56" name="TextBox 56"/>
          <p:cNvSpPr txBox="1"/>
          <p:nvPr/>
        </p:nvSpPr>
        <p:spPr>
          <a:xfrm>
            <a:off x="6962998" y="1961707"/>
            <a:ext cx="9217312" cy="1476375"/>
          </a:xfrm>
          <a:prstGeom prst="rect">
            <a:avLst/>
          </a:prstGeom>
        </p:spPr>
        <p:txBody>
          <a:bodyPr lIns="0" tIns="0" rIns="0" bIns="0" rtlCol="0" anchor="t">
            <a:spAutoFit/>
          </a:bodyPr>
          <a:lstStyle/>
          <a:p>
            <a:pPr algn="ctr">
              <a:lnSpc>
                <a:spcPts val="2880"/>
              </a:lnSpc>
              <a:spcBef>
                <a:spcPct val="0"/>
              </a:spcBef>
            </a:pPr>
            <a:r>
              <a:rPr lang="en-US" sz="2400">
                <a:solidFill>
                  <a:srgbClr val="000000"/>
                </a:solidFill>
                <a:latin typeface="Telegraf"/>
              </a:rPr>
              <a:t>Social media Engagement tools can help create an awareness around Library facilitates &amp; events, the supports &amp; services available while capturing feedback &amp; opinions in </a:t>
            </a:r>
          </a:p>
          <a:p>
            <a:pPr algn="ctr">
              <a:lnSpc>
                <a:spcPts val="2880"/>
              </a:lnSpc>
              <a:spcBef>
                <a:spcPct val="0"/>
              </a:spcBef>
            </a:pPr>
            <a:r>
              <a:rPr lang="en-US" sz="2400">
                <a:solidFill>
                  <a:srgbClr val="000000"/>
                </a:solidFill>
                <a:latin typeface="Telegraf"/>
              </a:rPr>
              <a:t>an</a:t>
            </a:r>
            <a:r>
              <a:rPr lang="en-US" sz="2400">
                <a:solidFill>
                  <a:srgbClr val="000000"/>
                </a:solidFill>
                <a:latin typeface="Telegraf Bold"/>
              </a:rPr>
              <a:t> interactive &amp;  innovative way</a:t>
            </a:r>
          </a:p>
        </p:txBody>
      </p:sp>
    </p:spTree>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5B6A546-BC46-4397-DC36-BDC9FD511CB1}"/>
              </a:ext>
            </a:extLst>
          </p:cNvPr>
          <p:cNvPicPr>
            <a:picLocks noChangeAspect="1"/>
          </p:cNvPicPr>
          <p:nvPr/>
        </p:nvPicPr>
        <p:blipFill>
          <a:blip r:embed="rId2">
            <a:alphaModFix amt="40000"/>
          </a:blip>
          <a:srcRect l="6457" t="5809" b="15263"/>
          <a:stretch>
            <a:fillRect/>
          </a:stretch>
        </p:blipFill>
        <p:spPr>
          <a:xfrm>
            <a:off x="-36347" y="0"/>
            <a:ext cx="18288000" cy="10287000"/>
          </a:xfrm>
          <a:prstGeom prst="rect">
            <a:avLst/>
          </a:prstGeom>
        </p:spPr>
      </p:pic>
      <p:sp>
        <p:nvSpPr>
          <p:cNvPr id="3" name="Freeform 3"/>
          <p:cNvSpPr/>
          <p:nvPr/>
        </p:nvSpPr>
        <p:spPr>
          <a:xfrm>
            <a:off x="-1353433" y="8655203"/>
            <a:ext cx="7315200" cy="1232657"/>
          </a:xfrm>
          <a:custGeom>
            <a:avLst/>
            <a:gdLst/>
            <a:ahLst/>
            <a:cxnLst/>
            <a:rect l="l" t="t" r="r" b="b"/>
            <a:pathLst>
              <a:path w="7315200" h="1232657">
                <a:moveTo>
                  <a:pt x="0" y="0"/>
                </a:moveTo>
                <a:lnTo>
                  <a:pt x="7315200" y="0"/>
                </a:lnTo>
                <a:lnTo>
                  <a:pt x="7315200" y="1232657"/>
                </a:lnTo>
                <a:lnTo>
                  <a:pt x="0" y="1232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22297" y="8898523"/>
            <a:ext cx="7279383" cy="1226622"/>
          </a:xfrm>
          <a:custGeom>
            <a:avLst/>
            <a:gdLst/>
            <a:ahLst/>
            <a:cxnLst/>
            <a:rect l="l" t="t" r="r" b="b"/>
            <a:pathLst>
              <a:path w="7279383" h="1226622">
                <a:moveTo>
                  <a:pt x="0" y="0"/>
                </a:moveTo>
                <a:lnTo>
                  <a:pt x="7279383" y="0"/>
                </a:lnTo>
                <a:lnTo>
                  <a:pt x="7279383" y="1226622"/>
                </a:lnTo>
                <a:lnTo>
                  <a:pt x="0" y="12266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642728" y="379897"/>
            <a:ext cx="4074419" cy="7942398"/>
          </a:xfrm>
          <a:custGeom>
            <a:avLst/>
            <a:gdLst/>
            <a:ahLst/>
            <a:cxnLst/>
            <a:rect l="l" t="t" r="r" b="b"/>
            <a:pathLst>
              <a:path w="3197201" h="6919546">
                <a:moveTo>
                  <a:pt x="0" y="0"/>
                </a:moveTo>
                <a:lnTo>
                  <a:pt x="3197201" y="0"/>
                </a:lnTo>
                <a:lnTo>
                  <a:pt x="3197201" y="6919546"/>
                </a:lnTo>
                <a:lnTo>
                  <a:pt x="0" y="6919546"/>
                </a:lnTo>
                <a:lnTo>
                  <a:pt x="0" y="0"/>
                </a:lnTo>
                <a:close/>
              </a:path>
            </a:pathLst>
          </a:custGeom>
          <a:blipFill>
            <a:blip r:embed="rId7"/>
            <a:stretch>
              <a:fillRect/>
            </a:stretch>
          </a:blipFill>
        </p:spPr>
      </p:sp>
      <p:sp>
        <p:nvSpPr>
          <p:cNvPr id="6" name="Freeform 6"/>
          <p:cNvSpPr/>
          <p:nvPr/>
        </p:nvSpPr>
        <p:spPr>
          <a:xfrm>
            <a:off x="13496841" y="323159"/>
            <a:ext cx="4084021" cy="7942398"/>
          </a:xfrm>
          <a:custGeom>
            <a:avLst/>
            <a:gdLst/>
            <a:ahLst/>
            <a:cxnLst/>
            <a:rect l="l" t="t" r="r" b="b"/>
            <a:pathLst>
              <a:path w="3288442" h="7117015">
                <a:moveTo>
                  <a:pt x="0" y="0"/>
                </a:moveTo>
                <a:lnTo>
                  <a:pt x="3288442" y="0"/>
                </a:lnTo>
                <a:lnTo>
                  <a:pt x="3288442" y="7117015"/>
                </a:lnTo>
                <a:lnTo>
                  <a:pt x="0" y="7117015"/>
                </a:lnTo>
                <a:lnTo>
                  <a:pt x="0" y="0"/>
                </a:lnTo>
                <a:close/>
              </a:path>
            </a:pathLst>
          </a:custGeom>
          <a:blipFill>
            <a:blip r:embed="rId8"/>
            <a:stretch>
              <a:fillRect/>
            </a:stretch>
          </a:blipFill>
        </p:spPr>
      </p:sp>
      <p:sp>
        <p:nvSpPr>
          <p:cNvPr id="7" name="Freeform 7"/>
          <p:cNvSpPr/>
          <p:nvPr/>
        </p:nvSpPr>
        <p:spPr>
          <a:xfrm>
            <a:off x="569732" y="397217"/>
            <a:ext cx="3675761" cy="7942398"/>
          </a:xfrm>
          <a:custGeom>
            <a:avLst/>
            <a:gdLst/>
            <a:ahLst/>
            <a:cxnLst/>
            <a:rect l="l" t="t" r="r" b="b"/>
            <a:pathLst>
              <a:path w="3197201" h="6919546">
                <a:moveTo>
                  <a:pt x="0" y="0"/>
                </a:moveTo>
                <a:lnTo>
                  <a:pt x="3197201" y="0"/>
                </a:lnTo>
                <a:lnTo>
                  <a:pt x="3197201" y="6919546"/>
                </a:lnTo>
                <a:lnTo>
                  <a:pt x="0" y="6919546"/>
                </a:lnTo>
                <a:lnTo>
                  <a:pt x="0" y="0"/>
                </a:lnTo>
                <a:close/>
              </a:path>
            </a:pathLst>
          </a:custGeom>
          <a:blipFill>
            <a:blip r:embed="rId9"/>
            <a:stretch>
              <a:fillRect/>
            </a:stretch>
          </a:blipFill>
        </p:spPr>
      </p:sp>
      <p:sp>
        <p:nvSpPr>
          <p:cNvPr id="8" name="Freeform 8"/>
          <p:cNvSpPr/>
          <p:nvPr/>
        </p:nvSpPr>
        <p:spPr>
          <a:xfrm>
            <a:off x="9110122" y="379898"/>
            <a:ext cx="3904322" cy="7942397"/>
          </a:xfrm>
          <a:custGeom>
            <a:avLst/>
            <a:gdLst/>
            <a:ahLst/>
            <a:cxnLst/>
            <a:rect l="l" t="t" r="r" b="b"/>
            <a:pathLst>
              <a:path w="3197201" h="6919546">
                <a:moveTo>
                  <a:pt x="0" y="0"/>
                </a:moveTo>
                <a:lnTo>
                  <a:pt x="3197201" y="0"/>
                </a:lnTo>
                <a:lnTo>
                  <a:pt x="3197201" y="6919546"/>
                </a:lnTo>
                <a:lnTo>
                  <a:pt x="0" y="6919546"/>
                </a:lnTo>
                <a:lnTo>
                  <a:pt x="0" y="0"/>
                </a:lnTo>
                <a:close/>
              </a:path>
            </a:pathLst>
          </a:custGeom>
          <a:blipFill>
            <a:blip r:embed="rId10"/>
            <a:stretch>
              <a:fillRect/>
            </a:stretch>
          </a:blipFill>
        </p:spPr>
      </p:sp>
      <p:sp>
        <p:nvSpPr>
          <p:cNvPr id="10" name="TextBox 10"/>
          <p:cNvSpPr txBox="1"/>
          <p:nvPr/>
        </p:nvSpPr>
        <p:spPr>
          <a:xfrm>
            <a:off x="569732" y="9050916"/>
            <a:ext cx="5470455" cy="853440"/>
          </a:xfrm>
          <a:prstGeom prst="rect">
            <a:avLst/>
          </a:prstGeom>
        </p:spPr>
        <p:txBody>
          <a:bodyPr lIns="0" tIns="0" rIns="0" bIns="0" rtlCol="0" anchor="t">
            <a:spAutoFit/>
          </a:bodyPr>
          <a:lstStyle/>
          <a:p>
            <a:pPr>
              <a:lnSpc>
                <a:spcPts val="3359"/>
              </a:lnSpc>
            </a:pPr>
            <a:r>
              <a:rPr lang="en-US" sz="2399" dirty="0">
                <a:solidFill>
                  <a:srgbClr val="191919"/>
                </a:solidFill>
                <a:latin typeface="Telegraf Bold"/>
              </a:rPr>
              <a:t>Using the Instagram Question Box to retrieve student feed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6457" t="5809" b="15263"/>
          <a:stretch>
            <a:fillRect/>
          </a:stretch>
        </p:blipFill>
        <p:spPr>
          <a:xfrm>
            <a:off x="0" y="0"/>
            <a:ext cx="18288000" cy="10287000"/>
          </a:xfrm>
          <a:prstGeom prst="rect">
            <a:avLst/>
          </a:prstGeom>
        </p:spPr>
      </p:pic>
      <p:sp>
        <p:nvSpPr>
          <p:cNvPr id="3" name="Freeform 3"/>
          <p:cNvSpPr/>
          <p:nvPr/>
        </p:nvSpPr>
        <p:spPr>
          <a:xfrm>
            <a:off x="6974972" y="647699"/>
            <a:ext cx="4338055" cy="8665991"/>
          </a:xfrm>
          <a:custGeom>
            <a:avLst/>
            <a:gdLst/>
            <a:ahLst/>
            <a:cxnLst/>
            <a:rect l="l" t="t" r="r" b="b"/>
            <a:pathLst>
              <a:path w="3797086" h="8217848">
                <a:moveTo>
                  <a:pt x="0" y="0"/>
                </a:moveTo>
                <a:lnTo>
                  <a:pt x="3797086" y="0"/>
                </a:lnTo>
                <a:lnTo>
                  <a:pt x="3797086" y="8217848"/>
                </a:lnTo>
                <a:lnTo>
                  <a:pt x="0" y="8217848"/>
                </a:lnTo>
                <a:lnTo>
                  <a:pt x="0" y="0"/>
                </a:lnTo>
                <a:close/>
              </a:path>
            </a:pathLst>
          </a:custGeom>
          <a:blipFill>
            <a:blip r:embed="rId3"/>
            <a:stretch>
              <a:fillRect/>
            </a:stretch>
          </a:blipFill>
        </p:spPr>
      </p:sp>
      <p:sp>
        <p:nvSpPr>
          <p:cNvPr id="4" name="Freeform 4"/>
          <p:cNvSpPr/>
          <p:nvPr/>
        </p:nvSpPr>
        <p:spPr>
          <a:xfrm>
            <a:off x="1311373" y="683670"/>
            <a:ext cx="4654110" cy="8665991"/>
          </a:xfrm>
          <a:custGeom>
            <a:avLst/>
            <a:gdLst/>
            <a:ahLst/>
            <a:cxnLst/>
            <a:rect l="l" t="t" r="r" b="b"/>
            <a:pathLst>
              <a:path w="3797086" h="8217848">
                <a:moveTo>
                  <a:pt x="0" y="0"/>
                </a:moveTo>
                <a:lnTo>
                  <a:pt x="3797086" y="0"/>
                </a:lnTo>
                <a:lnTo>
                  <a:pt x="3797086" y="8217848"/>
                </a:lnTo>
                <a:lnTo>
                  <a:pt x="0" y="8217848"/>
                </a:lnTo>
                <a:lnTo>
                  <a:pt x="0" y="0"/>
                </a:lnTo>
                <a:close/>
              </a:path>
            </a:pathLst>
          </a:custGeom>
          <a:blipFill>
            <a:blip r:embed="rId4"/>
            <a:stretch>
              <a:fillRect/>
            </a:stretch>
          </a:blipFill>
        </p:spPr>
      </p:sp>
      <p:sp>
        <p:nvSpPr>
          <p:cNvPr id="5" name="Freeform 5"/>
          <p:cNvSpPr/>
          <p:nvPr/>
        </p:nvSpPr>
        <p:spPr>
          <a:xfrm>
            <a:off x="12322516" y="623454"/>
            <a:ext cx="4338055" cy="8665991"/>
          </a:xfrm>
          <a:custGeom>
            <a:avLst/>
            <a:gdLst/>
            <a:ahLst/>
            <a:cxnLst/>
            <a:rect l="l" t="t" r="r" b="b"/>
            <a:pathLst>
              <a:path w="3859134" h="8352134">
                <a:moveTo>
                  <a:pt x="0" y="0"/>
                </a:moveTo>
                <a:lnTo>
                  <a:pt x="3859133" y="0"/>
                </a:lnTo>
                <a:lnTo>
                  <a:pt x="3859133" y="8352134"/>
                </a:lnTo>
                <a:lnTo>
                  <a:pt x="0" y="8352134"/>
                </a:lnTo>
                <a:lnTo>
                  <a:pt x="0" y="0"/>
                </a:lnTo>
                <a:close/>
              </a:path>
            </a:pathLst>
          </a:custGeom>
          <a:blipFill>
            <a:blip r:embed="rId5"/>
            <a:stretch>
              <a:fillRect/>
            </a:stretch>
          </a:blipFill>
        </p:spPr>
      </p:sp>
      <p:sp>
        <p:nvSpPr>
          <p:cNvPr id="6" name="Freeform 6"/>
          <p:cNvSpPr/>
          <p:nvPr/>
        </p:nvSpPr>
        <p:spPr>
          <a:xfrm>
            <a:off x="-1847134" y="8697362"/>
            <a:ext cx="7315200" cy="1232657"/>
          </a:xfrm>
          <a:custGeom>
            <a:avLst/>
            <a:gdLst/>
            <a:ahLst/>
            <a:cxnLst/>
            <a:rect l="l" t="t" r="r" b="b"/>
            <a:pathLst>
              <a:path w="7315200" h="1232657">
                <a:moveTo>
                  <a:pt x="0" y="0"/>
                </a:moveTo>
                <a:lnTo>
                  <a:pt x="7315200" y="0"/>
                </a:lnTo>
                <a:lnTo>
                  <a:pt x="7315200" y="1232657"/>
                </a:lnTo>
                <a:lnTo>
                  <a:pt x="0" y="12326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50400" y="8902585"/>
            <a:ext cx="7620627" cy="1284123"/>
          </a:xfrm>
          <a:custGeom>
            <a:avLst/>
            <a:gdLst/>
            <a:ahLst/>
            <a:cxnLst/>
            <a:rect l="l" t="t" r="r" b="b"/>
            <a:pathLst>
              <a:path w="7620627" h="1284123">
                <a:moveTo>
                  <a:pt x="0" y="0"/>
                </a:moveTo>
                <a:lnTo>
                  <a:pt x="7620627" y="0"/>
                </a:lnTo>
                <a:lnTo>
                  <a:pt x="7620627" y="1284124"/>
                </a:lnTo>
                <a:lnTo>
                  <a:pt x="0" y="1284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303397" y="9116523"/>
            <a:ext cx="5857861" cy="844270"/>
          </a:xfrm>
          <a:prstGeom prst="rect">
            <a:avLst/>
          </a:prstGeom>
        </p:spPr>
        <p:txBody>
          <a:bodyPr wrap="square" lIns="0" tIns="0" rIns="0" bIns="0" rtlCol="0" anchor="t">
            <a:spAutoFit/>
          </a:bodyPr>
          <a:lstStyle/>
          <a:p>
            <a:pPr>
              <a:lnSpc>
                <a:spcPts val="3359"/>
              </a:lnSpc>
            </a:pPr>
            <a:r>
              <a:rPr lang="en-US" sz="2399" dirty="0">
                <a:solidFill>
                  <a:srgbClr val="191919"/>
                </a:solidFill>
                <a:latin typeface="Telegraf Bold"/>
              </a:rPr>
              <a:t>Using Instagram Polls to create awareness and capture understanding</a:t>
            </a:r>
          </a:p>
        </p:txBody>
      </p:sp>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75" t="3108" r="4773" b="4207"/>
          <a:stretch>
            <a:fillRect/>
          </a:stretch>
        </p:blipFill>
        <p:spPr>
          <a:xfrm>
            <a:off x="0" y="0"/>
            <a:ext cx="18288000" cy="10287000"/>
          </a:xfrm>
          <a:prstGeom prst="rect">
            <a:avLst/>
          </a:prstGeom>
        </p:spPr>
      </p:pic>
      <p:grpSp>
        <p:nvGrpSpPr>
          <p:cNvPr id="3" name="Group 3"/>
          <p:cNvGrpSpPr/>
          <p:nvPr/>
        </p:nvGrpSpPr>
        <p:grpSpPr>
          <a:xfrm>
            <a:off x="-734110" y="1409077"/>
            <a:ext cx="14898793" cy="9459745"/>
            <a:chOff x="0" y="0"/>
            <a:chExt cx="3923962" cy="2491456"/>
          </a:xfrm>
        </p:grpSpPr>
        <p:sp>
          <p:nvSpPr>
            <p:cNvPr id="4" name="Freeform 4"/>
            <p:cNvSpPr/>
            <p:nvPr/>
          </p:nvSpPr>
          <p:spPr>
            <a:xfrm>
              <a:off x="0" y="0"/>
              <a:ext cx="3923962" cy="2491456"/>
            </a:xfrm>
            <a:custGeom>
              <a:avLst/>
              <a:gdLst/>
              <a:ahLst/>
              <a:cxnLst/>
              <a:rect l="l" t="t" r="r" b="b"/>
              <a:pathLst>
                <a:path w="3923962" h="2491456">
                  <a:moveTo>
                    <a:pt x="25982" y="0"/>
                  </a:moveTo>
                  <a:lnTo>
                    <a:pt x="3897980" y="0"/>
                  </a:lnTo>
                  <a:cubicBezTo>
                    <a:pt x="3912330" y="0"/>
                    <a:pt x="3923962" y="11632"/>
                    <a:pt x="3923962" y="25982"/>
                  </a:cubicBezTo>
                  <a:lnTo>
                    <a:pt x="3923962" y="2465474"/>
                  </a:lnTo>
                  <a:cubicBezTo>
                    <a:pt x="3923962" y="2479823"/>
                    <a:pt x="3912330" y="2491456"/>
                    <a:pt x="3897980" y="2491456"/>
                  </a:cubicBezTo>
                  <a:lnTo>
                    <a:pt x="25982" y="2491456"/>
                  </a:lnTo>
                  <a:cubicBezTo>
                    <a:pt x="11632" y="2491456"/>
                    <a:pt x="0" y="2479823"/>
                    <a:pt x="0" y="2465474"/>
                  </a:cubicBezTo>
                  <a:lnTo>
                    <a:pt x="0" y="25982"/>
                  </a:lnTo>
                  <a:cubicBezTo>
                    <a:pt x="0" y="11632"/>
                    <a:pt x="11632" y="0"/>
                    <a:pt x="25982"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653105" y="1409077"/>
            <a:ext cx="6357851" cy="2010670"/>
          </a:xfrm>
          <a:custGeom>
            <a:avLst/>
            <a:gdLst/>
            <a:ahLst/>
            <a:cxnLst/>
            <a:rect l="l" t="t" r="r" b="b"/>
            <a:pathLst>
              <a:path w="6357851" h="2010670">
                <a:moveTo>
                  <a:pt x="0" y="0"/>
                </a:moveTo>
                <a:lnTo>
                  <a:pt x="6357851" y="0"/>
                </a:lnTo>
                <a:lnTo>
                  <a:pt x="6357851" y="2010671"/>
                </a:lnTo>
                <a:lnTo>
                  <a:pt x="0" y="2010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a:grpSpLocks noChangeAspect="1"/>
          </p:cNvGrpSpPr>
          <p:nvPr/>
        </p:nvGrpSpPr>
        <p:grpSpPr>
          <a:xfrm>
            <a:off x="12127032" y="2414412"/>
            <a:ext cx="5385637" cy="10944960"/>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7"/>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8"/>
              <a:stretch>
                <a:fillRect l="-99981" r="-125119"/>
              </a:stretch>
            </a:blipFill>
          </p:spPr>
        </p:sp>
      </p:grpSp>
      <p:sp>
        <p:nvSpPr>
          <p:cNvPr id="11" name="TextBox 11"/>
          <p:cNvSpPr txBox="1"/>
          <p:nvPr/>
        </p:nvSpPr>
        <p:spPr>
          <a:xfrm>
            <a:off x="1205091" y="2452512"/>
            <a:ext cx="8913048" cy="647701"/>
          </a:xfrm>
          <a:prstGeom prst="rect">
            <a:avLst/>
          </a:prstGeom>
        </p:spPr>
        <p:txBody>
          <a:bodyPr lIns="0" tIns="0" rIns="0" bIns="0" rtlCol="0" anchor="t">
            <a:spAutoFit/>
          </a:bodyPr>
          <a:lstStyle/>
          <a:p>
            <a:pPr marL="0" lvl="0" indent="0" algn="l">
              <a:lnSpc>
                <a:spcPts val="4500"/>
              </a:lnSpc>
              <a:spcBef>
                <a:spcPct val="0"/>
              </a:spcBef>
            </a:pPr>
            <a:r>
              <a:rPr lang="en-US" sz="4500" u="sng">
                <a:solidFill>
                  <a:srgbClr val="FFFFFF"/>
                </a:solidFill>
                <a:latin typeface="Telegraf"/>
              </a:rPr>
              <a:t>Collaboration</a:t>
            </a:r>
          </a:p>
        </p:txBody>
      </p:sp>
      <p:grpSp>
        <p:nvGrpSpPr>
          <p:cNvPr id="12" name="Group 12"/>
          <p:cNvGrpSpPr/>
          <p:nvPr/>
        </p:nvGrpSpPr>
        <p:grpSpPr>
          <a:xfrm>
            <a:off x="653105" y="3954275"/>
            <a:ext cx="4591022" cy="2613337"/>
            <a:chOff x="0" y="0"/>
            <a:chExt cx="6121363" cy="3484450"/>
          </a:xfrm>
        </p:grpSpPr>
        <p:sp>
          <p:nvSpPr>
            <p:cNvPr id="13" name="TextBox 13"/>
            <p:cNvSpPr txBox="1"/>
            <p:nvPr/>
          </p:nvSpPr>
          <p:spPr>
            <a:xfrm>
              <a:off x="0" y="-38100"/>
              <a:ext cx="6121363" cy="5588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Campaigns</a:t>
              </a:r>
            </a:p>
          </p:txBody>
        </p:sp>
        <p:sp>
          <p:nvSpPr>
            <p:cNvPr id="14" name="TextBox 14"/>
            <p:cNvSpPr txBox="1"/>
            <p:nvPr/>
          </p:nvSpPr>
          <p:spPr>
            <a:xfrm>
              <a:off x="0" y="1002870"/>
              <a:ext cx="6121363" cy="24815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Social media can facilitate creative and innovative collaborations online. Identify a common goal, build a campaign, widen your reach and further develop partnerships</a:t>
              </a:r>
            </a:p>
          </p:txBody>
        </p:sp>
      </p:grpSp>
      <p:grpSp>
        <p:nvGrpSpPr>
          <p:cNvPr id="15" name="Group 15"/>
          <p:cNvGrpSpPr/>
          <p:nvPr/>
        </p:nvGrpSpPr>
        <p:grpSpPr>
          <a:xfrm>
            <a:off x="653105" y="7262899"/>
            <a:ext cx="4605029" cy="2671498"/>
            <a:chOff x="0" y="215848"/>
            <a:chExt cx="6140039" cy="3561998"/>
          </a:xfrm>
        </p:grpSpPr>
        <p:sp>
          <p:nvSpPr>
            <p:cNvPr id="16" name="TextBox 16"/>
            <p:cNvSpPr txBox="1"/>
            <p:nvPr/>
          </p:nvSpPr>
          <p:spPr>
            <a:xfrm>
              <a:off x="18676" y="215848"/>
              <a:ext cx="6121363" cy="558800"/>
            </a:xfrm>
            <a:prstGeom prst="rect">
              <a:avLst/>
            </a:prstGeom>
          </p:spPr>
          <p:txBody>
            <a:bodyPr lIns="0" tIns="0" rIns="0" bIns="0" rtlCol="0" anchor="t">
              <a:spAutoFit/>
            </a:bodyPr>
            <a:lstStyle/>
            <a:p>
              <a:pPr marL="0" lvl="0" indent="0" algn="l">
                <a:lnSpc>
                  <a:spcPts val="3120"/>
                </a:lnSpc>
                <a:spcBef>
                  <a:spcPct val="0"/>
                </a:spcBef>
              </a:pPr>
              <a:r>
                <a:rPr lang="en-US" sz="2600" dirty="0">
                  <a:solidFill>
                    <a:srgbClr val="191919"/>
                  </a:solidFill>
                  <a:latin typeface="Telegraf Bold"/>
                </a:rPr>
                <a:t>Identify accounts </a:t>
              </a:r>
            </a:p>
          </p:txBody>
        </p:sp>
        <p:sp>
          <p:nvSpPr>
            <p:cNvPr id="17" name="TextBox 17"/>
            <p:cNvSpPr txBox="1"/>
            <p:nvPr/>
          </p:nvSpPr>
          <p:spPr>
            <a:xfrm>
              <a:off x="0" y="1296266"/>
              <a:ext cx="6121363" cy="24815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Identify </a:t>
              </a:r>
              <a:r>
                <a:rPr lang="en-US" sz="2100" b="1" spc="42" dirty="0">
                  <a:solidFill>
                    <a:srgbClr val="191919"/>
                  </a:solidFill>
                  <a:latin typeface="Telegraf"/>
                </a:rPr>
                <a:t>relevant accounts </a:t>
              </a:r>
              <a:r>
                <a:rPr lang="en-US" sz="2100" spc="42" dirty="0">
                  <a:solidFill>
                    <a:srgbClr val="191919"/>
                  </a:solidFill>
                  <a:latin typeface="Telegraf"/>
                </a:rPr>
                <a:t>on each platform to ensure you can share, and link directly to associated or targeted groups within &amp; outside of your institution </a:t>
              </a:r>
            </a:p>
          </p:txBody>
        </p:sp>
      </p:grpSp>
      <p:grpSp>
        <p:nvGrpSpPr>
          <p:cNvPr id="18" name="Group 18"/>
          <p:cNvGrpSpPr/>
          <p:nvPr/>
        </p:nvGrpSpPr>
        <p:grpSpPr>
          <a:xfrm>
            <a:off x="6163684" y="7292087"/>
            <a:ext cx="4742215" cy="2613337"/>
            <a:chOff x="0" y="0"/>
            <a:chExt cx="6322953" cy="3484450"/>
          </a:xfrm>
        </p:grpSpPr>
        <p:sp>
          <p:nvSpPr>
            <p:cNvPr id="19" name="TextBox 19"/>
            <p:cNvSpPr txBox="1"/>
            <p:nvPr/>
          </p:nvSpPr>
          <p:spPr>
            <a:xfrm>
              <a:off x="0" y="-38100"/>
              <a:ext cx="6322953" cy="5588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Re-post / Share </a:t>
              </a:r>
            </a:p>
          </p:txBody>
        </p:sp>
        <p:sp>
          <p:nvSpPr>
            <p:cNvPr id="20" name="TextBox 20"/>
            <p:cNvSpPr txBox="1"/>
            <p:nvPr/>
          </p:nvSpPr>
          <p:spPr>
            <a:xfrm>
              <a:off x="0" y="1002870"/>
              <a:ext cx="6322953" cy="24815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Make sure you prompt others in your institution, team or department to re-post and re-share items on their platforms. Spread the word wider - it's quick &amp; easy!</a:t>
              </a:r>
            </a:p>
          </p:txBody>
        </p:sp>
      </p:grpSp>
      <p:grpSp>
        <p:nvGrpSpPr>
          <p:cNvPr id="21" name="Group 21"/>
          <p:cNvGrpSpPr/>
          <p:nvPr/>
        </p:nvGrpSpPr>
        <p:grpSpPr>
          <a:xfrm>
            <a:off x="6277750" y="3925700"/>
            <a:ext cx="5276666" cy="2984812"/>
            <a:chOff x="0" y="0"/>
            <a:chExt cx="7035554" cy="3979750"/>
          </a:xfrm>
        </p:grpSpPr>
        <p:sp>
          <p:nvSpPr>
            <p:cNvPr id="22" name="TextBox 22"/>
            <p:cNvSpPr txBox="1"/>
            <p:nvPr/>
          </p:nvSpPr>
          <p:spPr>
            <a:xfrm>
              <a:off x="0" y="-38100"/>
              <a:ext cx="7035554" cy="558800"/>
            </a:xfrm>
            <a:prstGeom prst="rect">
              <a:avLst/>
            </a:prstGeom>
          </p:spPr>
          <p:txBody>
            <a:bodyPr lIns="0" tIns="0" rIns="0" bIns="0" rtlCol="0" anchor="t">
              <a:spAutoFit/>
            </a:bodyPr>
            <a:lstStyle/>
            <a:p>
              <a:pPr marL="0" lvl="0" indent="0" algn="l">
                <a:lnSpc>
                  <a:spcPts val="3120"/>
                </a:lnSpc>
                <a:spcBef>
                  <a:spcPct val="0"/>
                </a:spcBef>
              </a:pPr>
              <a:r>
                <a:rPr lang="en-US" sz="2600" dirty="0">
                  <a:solidFill>
                    <a:srgbClr val="191919"/>
                  </a:solidFill>
                  <a:latin typeface="Telegraf Bold"/>
                </a:rPr>
                <a:t>Tags (@'s)</a:t>
              </a:r>
            </a:p>
          </p:txBody>
        </p:sp>
        <p:sp>
          <p:nvSpPr>
            <p:cNvPr id="23" name="TextBox 23"/>
            <p:cNvSpPr txBox="1"/>
            <p:nvPr/>
          </p:nvSpPr>
          <p:spPr>
            <a:xfrm>
              <a:off x="0" y="1002870"/>
              <a:ext cx="7035554" cy="2976880"/>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Once you have identified relevant accounts, make sure you use the </a:t>
              </a:r>
              <a:r>
                <a:rPr lang="en-US" sz="2100" b="1" spc="42" dirty="0">
                  <a:solidFill>
                    <a:srgbClr val="191919"/>
                  </a:solidFill>
                  <a:latin typeface="Telegraf"/>
                </a:rPr>
                <a:t>"tagging tool" </a:t>
              </a:r>
              <a:r>
                <a:rPr lang="en-US" sz="2100" spc="42" dirty="0">
                  <a:solidFill>
                    <a:srgbClr val="191919"/>
                  </a:solidFill>
                  <a:latin typeface="Telegraf"/>
                </a:rPr>
                <a:t>to notify other groups about your post. This is an easy way to share posts and content without too much work</a:t>
              </a:r>
            </a:p>
          </p:txBody>
        </p:sp>
      </p:gr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Freeform 2"/>
          <p:cNvSpPr/>
          <p:nvPr/>
        </p:nvSpPr>
        <p:spPr>
          <a:xfrm>
            <a:off x="10492058" y="-86517"/>
            <a:ext cx="7795942" cy="10584998"/>
          </a:xfrm>
          <a:custGeom>
            <a:avLst/>
            <a:gdLst/>
            <a:ahLst/>
            <a:cxnLst/>
            <a:rect l="l" t="t" r="r" b="b"/>
            <a:pathLst>
              <a:path w="7795942" h="10584998">
                <a:moveTo>
                  <a:pt x="0" y="0"/>
                </a:moveTo>
                <a:lnTo>
                  <a:pt x="7795942" y="0"/>
                </a:lnTo>
                <a:lnTo>
                  <a:pt x="7795942" y="10584998"/>
                </a:lnTo>
                <a:lnTo>
                  <a:pt x="0" y="10584998"/>
                </a:lnTo>
                <a:lnTo>
                  <a:pt x="0" y="0"/>
                </a:lnTo>
                <a:close/>
              </a:path>
            </a:pathLst>
          </a:custGeom>
          <a:blipFill>
            <a:blip r:embed="rId2"/>
            <a:stretch>
              <a:fillRect t="-5220" b="-5220"/>
            </a:stretch>
          </a:blipFill>
        </p:spPr>
      </p:sp>
      <p:grpSp>
        <p:nvGrpSpPr>
          <p:cNvPr id="3" name="Group 3"/>
          <p:cNvGrpSpPr/>
          <p:nvPr/>
        </p:nvGrpSpPr>
        <p:grpSpPr>
          <a:xfrm>
            <a:off x="7203671" y="1038225"/>
            <a:ext cx="6469955" cy="8248650"/>
            <a:chOff x="-45046" y="-115398"/>
            <a:chExt cx="1704021" cy="2172484"/>
          </a:xfrm>
        </p:grpSpPr>
        <p:sp>
          <p:nvSpPr>
            <p:cNvPr id="4" name="Freeform 4"/>
            <p:cNvSpPr/>
            <p:nvPr/>
          </p:nvSpPr>
          <p:spPr>
            <a:xfrm>
              <a:off x="-45046" y="-115398"/>
              <a:ext cx="1704021" cy="2172484"/>
            </a:xfrm>
            <a:custGeom>
              <a:avLst/>
              <a:gdLst/>
              <a:ahLst/>
              <a:cxnLst/>
              <a:rect l="l" t="t" r="r" b="b"/>
              <a:pathLst>
                <a:path w="1704021" h="2172484">
                  <a:moveTo>
                    <a:pt x="59830" y="0"/>
                  </a:moveTo>
                  <a:lnTo>
                    <a:pt x="1644191" y="0"/>
                  </a:lnTo>
                  <a:cubicBezTo>
                    <a:pt x="1660059" y="0"/>
                    <a:pt x="1675277" y="6303"/>
                    <a:pt x="1686497" y="17524"/>
                  </a:cubicBezTo>
                  <a:cubicBezTo>
                    <a:pt x="1697717" y="28744"/>
                    <a:pt x="1704021" y="43962"/>
                    <a:pt x="1704021" y="59830"/>
                  </a:cubicBezTo>
                  <a:lnTo>
                    <a:pt x="1704021" y="2112654"/>
                  </a:lnTo>
                  <a:cubicBezTo>
                    <a:pt x="1704021" y="2128522"/>
                    <a:pt x="1697717" y="2143740"/>
                    <a:pt x="1686497" y="2154960"/>
                  </a:cubicBezTo>
                  <a:cubicBezTo>
                    <a:pt x="1675277" y="2166180"/>
                    <a:pt x="1660059" y="2172484"/>
                    <a:pt x="1644191" y="2172484"/>
                  </a:cubicBezTo>
                  <a:lnTo>
                    <a:pt x="59830" y="2172484"/>
                  </a:lnTo>
                  <a:cubicBezTo>
                    <a:pt x="43962" y="2172484"/>
                    <a:pt x="28744" y="2166180"/>
                    <a:pt x="17524" y="2154960"/>
                  </a:cubicBezTo>
                  <a:cubicBezTo>
                    <a:pt x="6303" y="2143740"/>
                    <a:pt x="0" y="2128522"/>
                    <a:pt x="0" y="2112654"/>
                  </a:cubicBezTo>
                  <a:lnTo>
                    <a:pt x="0" y="59830"/>
                  </a:lnTo>
                  <a:cubicBezTo>
                    <a:pt x="0" y="43962"/>
                    <a:pt x="6303" y="28744"/>
                    <a:pt x="17524" y="17524"/>
                  </a:cubicBezTo>
                  <a:cubicBezTo>
                    <a:pt x="28744" y="6303"/>
                    <a:pt x="43962" y="0"/>
                    <a:pt x="59830"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631818" y="4185285"/>
            <a:ext cx="5490803" cy="1954531"/>
          </a:xfrm>
          <a:prstGeom prst="rect">
            <a:avLst/>
          </a:prstGeom>
        </p:spPr>
        <p:txBody>
          <a:bodyPr lIns="0" tIns="0" rIns="0" bIns="0" rtlCol="0" anchor="t">
            <a:spAutoFit/>
          </a:bodyPr>
          <a:lstStyle/>
          <a:p>
            <a:pPr marL="0" lvl="0" indent="0" algn="l">
              <a:lnSpc>
                <a:spcPts val="7200"/>
              </a:lnSpc>
            </a:pPr>
            <a:r>
              <a:rPr lang="en-US" sz="7200">
                <a:solidFill>
                  <a:srgbClr val="FFFFFF"/>
                </a:solidFill>
                <a:latin typeface="Telegraf Bold Bold"/>
              </a:rPr>
              <a:t>What I aim to cover... </a:t>
            </a:r>
          </a:p>
        </p:txBody>
      </p:sp>
      <p:sp>
        <p:nvSpPr>
          <p:cNvPr id="7" name="TextBox 7"/>
          <p:cNvSpPr txBox="1"/>
          <p:nvPr/>
        </p:nvSpPr>
        <p:spPr>
          <a:xfrm>
            <a:off x="299449" y="9812763"/>
            <a:ext cx="7496494" cy="210892"/>
          </a:xfrm>
          <a:prstGeom prst="rect">
            <a:avLst/>
          </a:prstGeom>
        </p:spPr>
        <p:txBody>
          <a:bodyPr wrap="square" lIns="0" tIns="0" rIns="0" bIns="0" rtlCol="0" anchor="t">
            <a:spAutoFit/>
          </a:bodyPr>
          <a:lstStyle/>
          <a:p>
            <a:pPr marL="0" lvl="0" indent="0" algn="l">
              <a:lnSpc>
                <a:spcPts val="1680"/>
              </a:lnSpc>
              <a:spcBef>
                <a:spcPct val="0"/>
              </a:spcBef>
            </a:pPr>
            <a:r>
              <a:rPr lang="en-US" sz="1400" spc="140" dirty="0">
                <a:solidFill>
                  <a:srgbClr val="FEE600"/>
                </a:solidFill>
                <a:latin typeface="Telegraf Medium"/>
              </a:rPr>
              <a:t>ROYAL IRISH ACADEMY, HSLG &amp; A&amp;SL NETWORKING EVENING 2023</a:t>
            </a:r>
          </a:p>
        </p:txBody>
      </p:sp>
      <p:sp>
        <p:nvSpPr>
          <p:cNvPr id="8" name="TextBox 8"/>
          <p:cNvSpPr txBox="1"/>
          <p:nvPr/>
        </p:nvSpPr>
        <p:spPr>
          <a:xfrm>
            <a:off x="8901324" y="2234738"/>
            <a:ext cx="4963485" cy="457200"/>
          </a:xfrm>
          <a:prstGeom prst="rect">
            <a:avLst/>
          </a:prstGeom>
        </p:spPr>
        <p:txBody>
          <a:bodyPr lIns="0" tIns="0" rIns="0" bIns="0" rtlCol="0" anchor="t">
            <a:spAutoFit/>
          </a:bodyPr>
          <a:lstStyle/>
          <a:p>
            <a:pPr>
              <a:lnSpc>
                <a:spcPts val="3360"/>
              </a:lnSpc>
            </a:pPr>
            <a:r>
              <a:rPr lang="en-US" sz="2800">
                <a:solidFill>
                  <a:srgbClr val="191919"/>
                </a:solidFill>
                <a:latin typeface="Telegraf Bold"/>
              </a:rPr>
              <a:t>My role(s) and experience </a:t>
            </a:r>
          </a:p>
        </p:txBody>
      </p:sp>
      <p:grpSp>
        <p:nvGrpSpPr>
          <p:cNvPr id="9" name="Group 9"/>
          <p:cNvGrpSpPr/>
          <p:nvPr/>
        </p:nvGrpSpPr>
        <p:grpSpPr>
          <a:xfrm>
            <a:off x="7711179" y="2055841"/>
            <a:ext cx="855357" cy="853094"/>
            <a:chOff x="0" y="0"/>
            <a:chExt cx="1140476" cy="1137458"/>
          </a:xfrm>
        </p:grpSpPr>
        <p:grpSp>
          <p:nvGrpSpPr>
            <p:cNvPr id="10" name="Group 10"/>
            <p:cNvGrpSpPr/>
            <p:nvPr/>
          </p:nvGrpSpPr>
          <p:grpSpPr>
            <a:xfrm>
              <a:off x="0" y="0"/>
              <a:ext cx="1140476" cy="1137458"/>
              <a:chOff x="0" y="0"/>
              <a:chExt cx="296288" cy="295504"/>
            </a:xfrm>
          </p:grpSpPr>
          <p:sp>
            <p:nvSpPr>
              <p:cNvPr id="11" name="Freeform 11"/>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100F0D"/>
              </a:solidFill>
            </p:spPr>
          </p:sp>
          <p:sp>
            <p:nvSpPr>
              <p:cNvPr id="12" name="TextBox 12"/>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3" name="Freeform 13"/>
            <p:cNvSpPr/>
            <p:nvPr/>
          </p:nvSpPr>
          <p:spPr>
            <a:xfrm>
              <a:off x="293007" y="355009"/>
              <a:ext cx="554462" cy="427440"/>
            </a:xfrm>
            <a:custGeom>
              <a:avLst/>
              <a:gdLst/>
              <a:ahLst/>
              <a:cxnLst/>
              <a:rect l="l" t="t" r="r" b="b"/>
              <a:pathLst>
                <a:path w="554462" h="427440">
                  <a:moveTo>
                    <a:pt x="0" y="0"/>
                  </a:moveTo>
                  <a:lnTo>
                    <a:pt x="554462" y="0"/>
                  </a:lnTo>
                  <a:lnTo>
                    <a:pt x="554462" y="427440"/>
                  </a:lnTo>
                  <a:lnTo>
                    <a:pt x="0" y="427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4" name="Group 14"/>
          <p:cNvGrpSpPr/>
          <p:nvPr/>
        </p:nvGrpSpPr>
        <p:grpSpPr>
          <a:xfrm>
            <a:off x="7711179" y="3284566"/>
            <a:ext cx="855357" cy="853094"/>
            <a:chOff x="0" y="0"/>
            <a:chExt cx="1140476" cy="1137458"/>
          </a:xfrm>
        </p:grpSpPr>
        <p:grpSp>
          <p:nvGrpSpPr>
            <p:cNvPr id="15" name="Group 15"/>
            <p:cNvGrpSpPr/>
            <p:nvPr/>
          </p:nvGrpSpPr>
          <p:grpSpPr>
            <a:xfrm>
              <a:off x="0" y="0"/>
              <a:ext cx="1140476" cy="1137458"/>
              <a:chOff x="0" y="0"/>
              <a:chExt cx="296288" cy="295504"/>
            </a:xfrm>
          </p:grpSpPr>
          <p:sp>
            <p:nvSpPr>
              <p:cNvPr id="16" name="Freeform 16"/>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100F0D"/>
              </a:solidFill>
            </p:spPr>
          </p:sp>
          <p:sp>
            <p:nvSpPr>
              <p:cNvPr id="17" name="TextBox 17"/>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8" name="Freeform 18"/>
            <p:cNvSpPr/>
            <p:nvPr/>
          </p:nvSpPr>
          <p:spPr>
            <a:xfrm>
              <a:off x="293007" y="355009"/>
              <a:ext cx="554462" cy="427440"/>
            </a:xfrm>
            <a:custGeom>
              <a:avLst/>
              <a:gdLst/>
              <a:ahLst/>
              <a:cxnLst/>
              <a:rect l="l" t="t" r="r" b="b"/>
              <a:pathLst>
                <a:path w="554462" h="427440">
                  <a:moveTo>
                    <a:pt x="0" y="0"/>
                  </a:moveTo>
                  <a:lnTo>
                    <a:pt x="554462" y="0"/>
                  </a:lnTo>
                  <a:lnTo>
                    <a:pt x="554462" y="427440"/>
                  </a:lnTo>
                  <a:lnTo>
                    <a:pt x="0" y="427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9" name="Group 19"/>
          <p:cNvGrpSpPr/>
          <p:nvPr/>
        </p:nvGrpSpPr>
        <p:grpSpPr>
          <a:xfrm>
            <a:off x="7711179" y="4509135"/>
            <a:ext cx="855357" cy="853094"/>
            <a:chOff x="0" y="0"/>
            <a:chExt cx="1140476" cy="1137458"/>
          </a:xfrm>
        </p:grpSpPr>
        <p:grpSp>
          <p:nvGrpSpPr>
            <p:cNvPr id="20" name="Group 20"/>
            <p:cNvGrpSpPr/>
            <p:nvPr/>
          </p:nvGrpSpPr>
          <p:grpSpPr>
            <a:xfrm>
              <a:off x="0" y="0"/>
              <a:ext cx="1140476" cy="1137458"/>
              <a:chOff x="0" y="0"/>
              <a:chExt cx="296288" cy="295504"/>
            </a:xfrm>
          </p:grpSpPr>
          <p:sp>
            <p:nvSpPr>
              <p:cNvPr id="21" name="Freeform 21"/>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100F0D"/>
              </a:solidFill>
            </p:spPr>
          </p:sp>
          <p:sp>
            <p:nvSpPr>
              <p:cNvPr id="22" name="TextBox 22"/>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3" name="Freeform 23"/>
            <p:cNvSpPr/>
            <p:nvPr/>
          </p:nvSpPr>
          <p:spPr>
            <a:xfrm>
              <a:off x="293007" y="355009"/>
              <a:ext cx="554462" cy="427440"/>
            </a:xfrm>
            <a:custGeom>
              <a:avLst/>
              <a:gdLst/>
              <a:ahLst/>
              <a:cxnLst/>
              <a:rect l="l" t="t" r="r" b="b"/>
              <a:pathLst>
                <a:path w="554462" h="427440">
                  <a:moveTo>
                    <a:pt x="0" y="0"/>
                  </a:moveTo>
                  <a:lnTo>
                    <a:pt x="554462" y="0"/>
                  </a:lnTo>
                  <a:lnTo>
                    <a:pt x="554462" y="427440"/>
                  </a:lnTo>
                  <a:lnTo>
                    <a:pt x="0" y="427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4" name="Group 24"/>
          <p:cNvGrpSpPr/>
          <p:nvPr/>
        </p:nvGrpSpPr>
        <p:grpSpPr>
          <a:xfrm>
            <a:off x="8750318" y="5711365"/>
            <a:ext cx="635602" cy="645622"/>
            <a:chOff x="0" y="0"/>
            <a:chExt cx="1140476" cy="1137458"/>
          </a:xfrm>
        </p:grpSpPr>
        <p:grpSp>
          <p:nvGrpSpPr>
            <p:cNvPr id="25" name="Group 25"/>
            <p:cNvGrpSpPr/>
            <p:nvPr/>
          </p:nvGrpSpPr>
          <p:grpSpPr>
            <a:xfrm>
              <a:off x="0" y="0"/>
              <a:ext cx="1140476" cy="1137458"/>
              <a:chOff x="0" y="0"/>
              <a:chExt cx="296288" cy="295504"/>
            </a:xfrm>
          </p:grpSpPr>
          <p:sp>
            <p:nvSpPr>
              <p:cNvPr id="26" name="Freeform 26"/>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100F0D"/>
              </a:solidFill>
            </p:spPr>
          </p:sp>
          <p:sp>
            <p:nvSpPr>
              <p:cNvPr id="27" name="TextBox 27"/>
              <p:cNvSpPr txBox="1"/>
              <p:nvPr/>
            </p:nvSpPr>
            <p:spPr>
              <a:xfrm>
                <a:off x="0" y="-28575"/>
                <a:ext cx="812800" cy="841375"/>
              </a:xfrm>
              <a:prstGeom prst="rect">
                <a:avLst/>
              </a:prstGeom>
            </p:spPr>
            <p:txBody>
              <a:bodyPr lIns="254000" tIns="254000" rIns="254000" bIns="254000" rtlCol="0" anchor="ctr"/>
              <a:lstStyle/>
              <a:p>
                <a:pPr>
                  <a:lnSpc>
                    <a:spcPts val="2879"/>
                  </a:lnSpc>
                </a:pPr>
                <a:endParaRPr>
                  <a:solidFill>
                    <a:srgbClr val="FF0000"/>
                  </a:solidFill>
                </a:endParaRPr>
              </a:p>
            </p:txBody>
          </p:sp>
        </p:grpSp>
        <p:sp>
          <p:nvSpPr>
            <p:cNvPr id="28" name="Freeform 28"/>
            <p:cNvSpPr/>
            <p:nvPr/>
          </p:nvSpPr>
          <p:spPr>
            <a:xfrm>
              <a:off x="293007" y="355009"/>
              <a:ext cx="554462" cy="427440"/>
            </a:xfrm>
            <a:custGeom>
              <a:avLst/>
              <a:gdLst/>
              <a:ahLst/>
              <a:cxnLst/>
              <a:rect l="l" t="t" r="r" b="b"/>
              <a:pathLst>
                <a:path w="554462" h="427440">
                  <a:moveTo>
                    <a:pt x="0" y="0"/>
                  </a:moveTo>
                  <a:lnTo>
                    <a:pt x="554462" y="0"/>
                  </a:lnTo>
                  <a:lnTo>
                    <a:pt x="554462" y="427440"/>
                  </a:lnTo>
                  <a:lnTo>
                    <a:pt x="0" y="427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39" name="TextBox 39"/>
          <p:cNvSpPr txBox="1"/>
          <p:nvPr/>
        </p:nvSpPr>
        <p:spPr>
          <a:xfrm>
            <a:off x="8901324" y="3261360"/>
            <a:ext cx="4963485" cy="876300"/>
          </a:xfrm>
          <a:prstGeom prst="rect">
            <a:avLst/>
          </a:prstGeom>
        </p:spPr>
        <p:txBody>
          <a:bodyPr lIns="0" tIns="0" rIns="0" bIns="0" rtlCol="0" anchor="t">
            <a:spAutoFit/>
          </a:bodyPr>
          <a:lstStyle/>
          <a:p>
            <a:pPr>
              <a:lnSpc>
                <a:spcPts val="3360"/>
              </a:lnSpc>
            </a:pPr>
            <a:r>
              <a:rPr lang="en-US" sz="2800">
                <a:solidFill>
                  <a:srgbClr val="191919"/>
                </a:solidFill>
                <a:latin typeface="Telegraf Bold"/>
              </a:rPr>
              <a:t>Why should we be using social media?</a:t>
            </a:r>
          </a:p>
        </p:txBody>
      </p:sp>
      <p:sp>
        <p:nvSpPr>
          <p:cNvPr id="40" name="TextBox 40"/>
          <p:cNvSpPr txBox="1"/>
          <p:nvPr/>
        </p:nvSpPr>
        <p:spPr>
          <a:xfrm>
            <a:off x="8901324" y="4676775"/>
            <a:ext cx="4963485" cy="421782"/>
          </a:xfrm>
          <a:prstGeom prst="rect">
            <a:avLst/>
          </a:prstGeom>
        </p:spPr>
        <p:txBody>
          <a:bodyPr lIns="0" tIns="0" rIns="0" bIns="0" rtlCol="0" anchor="t">
            <a:spAutoFit/>
          </a:bodyPr>
          <a:lstStyle/>
          <a:p>
            <a:pPr>
              <a:lnSpc>
                <a:spcPts val="3360"/>
              </a:lnSpc>
            </a:pPr>
            <a:r>
              <a:rPr lang="en-US" sz="2800" dirty="0">
                <a:solidFill>
                  <a:srgbClr val="191919"/>
                </a:solidFill>
                <a:latin typeface="Telegraf Bold"/>
              </a:rPr>
              <a:t>The 3 Steps to Success </a:t>
            </a:r>
          </a:p>
        </p:txBody>
      </p:sp>
      <p:sp>
        <p:nvSpPr>
          <p:cNvPr id="41" name="TextBox 41"/>
          <p:cNvSpPr txBox="1"/>
          <p:nvPr/>
        </p:nvSpPr>
        <p:spPr>
          <a:xfrm>
            <a:off x="9658933" y="5845763"/>
            <a:ext cx="4963485" cy="434799"/>
          </a:xfrm>
          <a:prstGeom prst="rect">
            <a:avLst/>
          </a:prstGeom>
        </p:spPr>
        <p:txBody>
          <a:bodyPr lIns="0" tIns="0" rIns="0" bIns="0" rtlCol="0" anchor="t">
            <a:spAutoFit/>
          </a:bodyPr>
          <a:lstStyle/>
          <a:p>
            <a:pPr>
              <a:lnSpc>
                <a:spcPts val="3480"/>
              </a:lnSpc>
            </a:pPr>
            <a:r>
              <a:rPr lang="en-US" sz="2900" dirty="0">
                <a:solidFill>
                  <a:srgbClr val="191919"/>
                </a:solidFill>
                <a:latin typeface="Telegraf Bold"/>
              </a:rPr>
              <a:t>The Objective</a:t>
            </a:r>
          </a:p>
        </p:txBody>
      </p:sp>
      <p:sp>
        <p:nvSpPr>
          <p:cNvPr id="43" name="TextBox 43"/>
          <p:cNvSpPr txBox="1"/>
          <p:nvPr/>
        </p:nvSpPr>
        <p:spPr>
          <a:xfrm>
            <a:off x="9682110" y="7530657"/>
            <a:ext cx="4963485" cy="466725"/>
          </a:xfrm>
          <a:prstGeom prst="rect">
            <a:avLst/>
          </a:prstGeom>
        </p:spPr>
        <p:txBody>
          <a:bodyPr lIns="0" tIns="0" rIns="0" bIns="0" rtlCol="0" anchor="t">
            <a:spAutoFit/>
          </a:bodyPr>
          <a:lstStyle/>
          <a:p>
            <a:pPr>
              <a:lnSpc>
                <a:spcPts val="3480"/>
              </a:lnSpc>
            </a:pPr>
            <a:r>
              <a:rPr lang="en-US" sz="2900" dirty="0">
                <a:solidFill>
                  <a:srgbClr val="191919"/>
                </a:solidFill>
                <a:latin typeface="Telegraf Bold"/>
              </a:rPr>
              <a:t>Developing a Policy</a:t>
            </a:r>
          </a:p>
        </p:txBody>
      </p:sp>
      <p:grpSp>
        <p:nvGrpSpPr>
          <p:cNvPr id="44" name="Group 24">
            <a:extLst>
              <a:ext uri="{FF2B5EF4-FFF2-40B4-BE49-F238E27FC236}">
                <a16:creationId xmlns:a16="http://schemas.microsoft.com/office/drawing/2014/main" id="{D7401A8B-EA56-EE86-C9AA-022F4F8FF19A}"/>
              </a:ext>
            </a:extLst>
          </p:cNvPr>
          <p:cNvGrpSpPr/>
          <p:nvPr/>
        </p:nvGrpSpPr>
        <p:grpSpPr>
          <a:xfrm>
            <a:off x="8750318" y="6616416"/>
            <a:ext cx="635602" cy="645622"/>
            <a:chOff x="0" y="0"/>
            <a:chExt cx="1140476" cy="1137458"/>
          </a:xfrm>
        </p:grpSpPr>
        <p:grpSp>
          <p:nvGrpSpPr>
            <p:cNvPr id="45" name="Group 25">
              <a:extLst>
                <a:ext uri="{FF2B5EF4-FFF2-40B4-BE49-F238E27FC236}">
                  <a16:creationId xmlns:a16="http://schemas.microsoft.com/office/drawing/2014/main" id="{A8C3D209-C524-DA98-73CB-D367579CD3A4}"/>
                </a:ext>
              </a:extLst>
            </p:cNvPr>
            <p:cNvGrpSpPr/>
            <p:nvPr/>
          </p:nvGrpSpPr>
          <p:grpSpPr>
            <a:xfrm>
              <a:off x="0" y="0"/>
              <a:ext cx="1140476" cy="1137458"/>
              <a:chOff x="0" y="0"/>
              <a:chExt cx="296288" cy="295504"/>
            </a:xfrm>
          </p:grpSpPr>
          <p:sp>
            <p:nvSpPr>
              <p:cNvPr id="47" name="Freeform 26">
                <a:extLst>
                  <a:ext uri="{FF2B5EF4-FFF2-40B4-BE49-F238E27FC236}">
                    <a16:creationId xmlns:a16="http://schemas.microsoft.com/office/drawing/2014/main" id="{3EAFE6EA-5CA7-04D0-0781-E819EED64B62}"/>
                  </a:ext>
                </a:extLst>
              </p:cNvPr>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100F0D"/>
              </a:solidFill>
            </p:spPr>
          </p:sp>
          <p:sp>
            <p:nvSpPr>
              <p:cNvPr id="48" name="TextBox 27">
                <a:extLst>
                  <a:ext uri="{FF2B5EF4-FFF2-40B4-BE49-F238E27FC236}">
                    <a16:creationId xmlns:a16="http://schemas.microsoft.com/office/drawing/2014/main" id="{6FB43195-854F-BF55-30C2-33755B9D2310}"/>
                  </a:ext>
                </a:extLst>
              </p:cNvPr>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46" name="Freeform 28">
              <a:extLst>
                <a:ext uri="{FF2B5EF4-FFF2-40B4-BE49-F238E27FC236}">
                  <a16:creationId xmlns:a16="http://schemas.microsoft.com/office/drawing/2014/main" id="{1F51B59C-C617-4C18-6D88-0DA0595B0963}"/>
                </a:ext>
              </a:extLst>
            </p:cNvPr>
            <p:cNvSpPr/>
            <p:nvPr/>
          </p:nvSpPr>
          <p:spPr>
            <a:xfrm>
              <a:off x="293007" y="355009"/>
              <a:ext cx="554462" cy="427440"/>
            </a:xfrm>
            <a:custGeom>
              <a:avLst/>
              <a:gdLst/>
              <a:ahLst/>
              <a:cxnLst/>
              <a:rect l="l" t="t" r="r" b="b"/>
              <a:pathLst>
                <a:path w="554462" h="427440">
                  <a:moveTo>
                    <a:pt x="0" y="0"/>
                  </a:moveTo>
                  <a:lnTo>
                    <a:pt x="554462" y="0"/>
                  </a:lnTo>
                  <a:lnTo>
                    <a:pt x="554462" y="427440"/>
                  </a:lnTo>
                  <a:lnTo>
                    <a:pt x="0" y="427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49" name="Group 24">
            <a:extLst>
              <a:ext uri="{FF2B5EF4-FFF2-40B4-BE49-F238E27FC236}">
                <a16:creationId xmlns:a16="http://schemas.microsoft.com/office/drawing/2014/main" id="{D78B474A-2AD3-5AAB-BFCD-FC1D4BF53D06}"/>
              </a:ext>
            </a:extLst>
          </p:cNvPr>
          <p:cNvGrpSpPr/>
          <p:nvPr/>
        </p:nvGrpSpPr>
        <p:grpSpPr>
          <a:xfrm>
            <a:off x="8775406" y="7459036"/>
            <a:ext cx="635602" cy="645622"/>
            <a:chOff x="0" y="0"/>
            <a:chExt cx="1140476" cy="1137458"/>
          </a:xfrm>
        </p:grpSpPr>
        <p:grpSp>
          <p:nvGrpSpPr>
            <p:cNvPr id="50" name="Group 25">
              <a:extLst>
                <a:ext uri="{FF2B5EF4-FFF2-40B4-BE49-F238E27FC236}">
                  <a16:creationId xmlns:a16="http://schemas.microsoft.com/office/drawing/2014/main" id="{A2FE98EE-C09A-1331-99D6-7E87A7D9BB01}"/>
                </a:ext>
              </a:extLst>
            </p:cNvPr>
            <p:cNvGrpSpPr/>
            <p:nvPr/>
          </p:nvGrpSpPr>
          <p:grpSpPr>
            <a:xfrm>
              <a:off x="0" y="0"/>
              <a:ext cx="1140476" cy="1137458"/>
              <a:chOff x="0" y="0"/>
              <a:chExt cx="296288" cy="295504"/>
            </a:xfrm>
          </p:grpSpPr>
          <p:sp>
            <p:nvSpPr>
              <p:cNvPr id="52" name="Freeform 26">
                <a:extLst>
                  <a:ext uri="{FF2B5EF4-FFF2-40B4-BE49-F238E27FC236}">
                    <a16:creationId xmlns:a16="http://schemas.microsoft.com/office/drawing/2014/main" id="{1A8F09A2-07C2-B06F-2656-46EED577C685}"/>
                  </a:ext>
                </a:extLst>
              </p:cNvPr>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100F0D"/>
              </a:solidFill>
            </p:spPr>
          </p:sp>
          <p:sp>
            <p:nvSpPr>
              <p:cNvPr id="53" name="TextBox 27">
                <a:extLst>
                  <a:ext uri="{FF2B5EF4-FFF2-40B4-BE49-F238E27FC236}">
                    <a16:creationId xmlns:a16="http://schemas.microsoft.com/office/drawing/2014/main" id="{EBE1EB35-D4DE-541A-F122-08E90B31DEC5}"/>
                  </a:ext>
                </a:extLst>
              </p:cNvPr>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51" name="Freeform 28">
              <a:extLst>
                <a:ext uri="{FF2B5EF4-FFF2-40B4-BE49-F238E27FC236}">
                  <a16:creationId xmlns:a16="http://schemas.microsoft.com/office/drawing/2014/main" id="{A90405CE-BD66-92E3-C927-64A270AFC39C}"/>
                </a:ext>
              </a:extLst>
            </p:cNvPr>
            <p:cNvSpPr/>
            <p:nvPr/>
          </p:nvSpPr>
          <p:spPr>
            <a:xfrm>
              <a:off x="293007" y="355009"/>
              <a:ext cx="554462" cy="427440"/>
            </a:xfrm>
            <a:custGeom>
              <a:avLst/>
              <a:gdLst/>
              <a:ahLst/>
              <a:cxnLst/>
              <a:rect l="l" t="t" r="r" b="b"/>
              <a:pathLst>
                <a:path w="554462" h="427440">
                  <a:moveTo>
                    <a:pt x="0" y="0"/>
                  </a:moveTo>
                  <a:lnTo>
                    <a:pt x="554462" y="0"/>
                  </a:lnTo>
                  <a:lnTo>
                    <a:pt x="554462" y="427440"/>
                  </a:lnTo>
                  <a:lnTo>
                    <a:pt x="0" y="427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55" name="TextBox 41">
            <a:extLst>
              <a:ext uri="{FF2B5EF4-FFF2-40B4-BE49-F238E27FC236}">
                <a16:creationId xmlns:a16="http://schemas.microsoft.com/office/drawing/2014/main" id="{37F3C3D8-A567-3B1B-8A39-3C100ED0F797}"/>
              </a:ext>
            </a:extLst>
          </p:cNvPr>
          <p:cNvSpPr txBox="1"/>
          <p:nvPr/>
        </p:nvSpPr>
        <p:spPr>
          <a:xfrm>
            <a:off x="9658933" y="6662535"/>
            <a:ext cx="4963485" cy="434799"/>
          </a:xfrm>
          <a:prstGeom prst="rect">
            <a:avLst/>
          </a:prstGeom>
        </p:spPr>
        <p:txBody>
          <a:bodyPr lIns="0" tIns="0" rIns="0" bIns="0" rtlCol="0" anchor="t">
            <a:spAutoFit/>
          </a:bodyPr>
          <a:lstStyle/>
          <a:p>
            <a:pPr>
              <a:lnSpc>
                <a:spcPts val="3480"/>
              </a:lnSpc>
            </a:pPr>
            <a:r>
              <a:rPr lang="en-US" sz="2900" dirty="0">
                <a:solidFill>
                  <a:srgbClr val="191919"/>
                </a:solidFill>
                <a:latin typeface="Telegraf Bold"/>
              </a:rPr>
              <a:t>The Strategy</a:t>
            </a:r>
          </a:p>
        </p:txBody>
      </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19" t="16797" r="5374" b="9622"/>
          <a:stretch>
            <a:fillRect/>
          </a:stretch>
        </p:blipFill>
        <p:spPr>
          <a:xfrm>
            <a:off x="0" y="0"/>
            <a:ext cx="18288000" cy="10287000"/>
          </a:xfrm>
          <a:prstGeom prst="rect">
            <a:avLst/>
          </a:prstGeom>
        </p:spPr>
      </p:pic>
      <p:sp>
        <p:nvSpPr>
          <p:cNvPr id="3" name="Freeform 3"/>
          <p:cNvSpPr/>
          <p:nvPr/>
        </p:nvSpPr>
        <p:spPr>
          <a:xfrm>
            <a:off x="15650956" y="5660772"/>
            <a:ext cx="758887" cy="760257"/>
          </a:xfrm>
          <a:custGeom>
            <a:avLst/>
            <a:gdLst/>
            <a:ahLst/>
            <a:cxnLst/>
            <a:rect l="l" t="t" r="r" b="b"/>
            <a:pathLst>
              <a:path w="758887" h="760257">
                <a:moveTo>
                  <a:pt x="0" y="0"/>
                </a:moveTo>
                <a:lnTo>
                  <a:pt x="758888" y="0"/>
                </a:lnTo>
                <a:lnTo>
                  <a:pt x="758888" y="760257"/>
                </a:lnTo>
                <a:lnTo>
                  <a:pt x="0" y="760257"/>
                </a:lnTo>
                <a:lnTo>
                  <a:pt x="0" y="0"/>
                </a:lnTo>
                <a:close/>
              </a:path>
            </a:pathLst>
          </a:custGeom>
          <a:blipFill>
            <a:blip r:embed="rId3"/>
            <a:stretch>
              <a:fillRect/>
            </a:stretch>
          </a:blipFill>
        </p:spPr>
      </p:sp>
      <p:sp>
        <p:nvSpPr>
          <p:cNvPr id="4" name="Freeform 4"/>
          <p:cNvSpPr/>
          <p:nvPr/>
        </p:nvSpPr>
        <p:spPr>
          <a:xfrm>
            <a:off x="11789136" y="1028700"/>
            <a:ext cx="758887" cy="760257"/>
          </a:xfrm>
          <a:custGeom>
            <a:avLst/>
            <a:gdLst/>
            <a:ahLst/>
            <a:cxnLst/>
            <a:rect l="l" t="t" r="r" b="b"/>
            <a:pathLst>
              <a:path w="758887" h="760257">
                <a:moveTo>
                  <a:pt x="0" y="0"/>
                </a:moveTo>
                <a:lnTo>
                  <a:pt x="758887" y="0"/>
                </a:lnTo>
                <a:lnTo>
                  <a:pt x="758887" y="760257"/>
                </a:lnTo>
                <a:lnTo>
                  <a:pt x="0" y="760257"/>
                </a:lnTo>
                <a:lnTo>
                  <a:pt x="0" y="0"/>
                </a:lnTo>
                <a:close/>
              </a:path>
            </a:pathLst>
          </a:custGeom>
          <a:blipFill>
            <a:blip r:embed="rId3"/>
            <a:stretch>
              <a:fillRect/>
            </a:stretch>
          </a:blipFill>
        </p:spPr>
      </p:sp>
      <p:sp>
        <p:nvSpPr>
          <p:cNvPr id="5" name="Freeform 5"/>
          <p:cNvSpPr/>
          <p:nvPr/>
        </p:nvSpPr>
        <p:spPr>
          <a:xfrm>
            <a:off x="4970838" y="441817"/>
            <a:ext cx="4701683" cy="4701683"/>
          </a:xfrm>
          <a:custGeom>
            <a:avLst/>
            <a:gdLst/>
            <a:ahLst/>
            <a:cxnLst/>
            <a:rect l="l" t="t" r="r" b="b"/>
            <a:pathLst>
              <a:path w="4701683" h="4701683">
                <a:moveTo>
                  <a:pt x="0" y="0"/>
                </a:moveTo>
                <a:lnTo>
                  <a:pt x="4701683" y="0"/>
                </a:lnTo>
                <a:lnTo>
                  <a:pt x="4701683" y="4701683"/>
                </a:lnTo>
                <a:lnTo>
                  <a:pt x="0" y="4701683"/>
                </a:lnTo>
                <a:lnTo>
                  <a:pt x="0" y="0"/>
                </a:lnTo>
                <a:close/>
              </a:path>
            </a:pathLst>
          </a:custGeom>
          <a:blipFill>
            <a:blip r:embed="rId4"/>
            <a:stretch>
              <a:fillRect/>
            </a:stretch>
          </a:blipFill>
        </p:spPr>
      </p:sp>
      <p:sp>
        <p:nvSpPr>
          <p:cNvPr id="6" name="Freeform 6"/>
          <p:cNvSpPr/>
          <p:nvPr/>
        </p:nvSpPr>
        <p:spPr>
          <a:xfrm>
            <a:off x="6753655" y="5093091"/>
            <a:ext cx="4780690" cy="4780690"/>
          </a:xfrm>
          <a:custGeom>
            <a:avLst/>
            <a:gdLst/>
            <a:ahLst/>
            <a:cxnLst/>
            <a:rect l="l" t="t" r="r" b="b"/>
            <a:pathLst>
              <a:path w="4780690" h="4780690">
                <a:moveTo>
                  <a:pt x="0" y="0"/>
                </a:moveTo>
                <a:lnTo>
                  <a:pt x="4780690" y="0"/>
                </a:lnTo>
                <a:lnTo>
                  <a:pt x="4780690" y="4780690"/>
                </a:lnTo>
                <a:lnTo>
                  <a:pt x="0" y="4780690"/>
                </a:lnTo>
                <a:lnTo>
                  <a:pt x="0" y="0"/>
                </a:lnTo>
                <a:close/>
              </a:path>
            </a:pathLst>
          </a:custGeom>
          <a:blipFill>
            <a:blip r:embed="rId5"/>
            <a:stretch>
              <a:fillRect/>
            </a:stretch>
          </a:blipFill>
        </p:spPr>
      </p:sp>
      <p:sp>
        <p:nvSpPr>
          <p:cNvPr id="7" name="Freeform 7"/>
          <p:cNvSpPr/>
          <p:nvPr/>
        </p:nvSpPr>
        <p:spPr>
          <a:xfrm>
            <a:off x="11943920" y="648571"/>
            <a:ext cx="4701683" cy="4701683"/>
          </a:xfrm>
          <a:custGeom>
            <a:avLst/>
            <a:gdLst/>
            <a:ahLst/>
            <a:cxnLst/>
            <a:rect l="l" t="t" r="r" b="b"/>
            <a:pathLst>
              <a:path w="4701683" h="4701683">
                <a:moveTo>
                  <a:pt x="0" y="0"/>
                </a:moveTo>
                <a:lnTo>
                  <a:pt x="4701683" y="0"/>
                </a:lnTo>
                <a:lnTo>
                  <a:pt x="4701683" y="4701683"/>
                </a:lnTo>
                <a:lnTo>
                  <a:pt x="0" y="4701683"/>
                </a:lnTo>
                <a:lnTo>
                  <a:pt x="0" y="0"/>
                </a:lnTo>
                <a:close/>
              </a:path>
            </a:pathLst>
          </a:custGeom>
          <a:blipFill>
            <a:blip r:embed="rId6"/>
            <a:stretch>
              <a:fillRect/>
            </a:stretch>
          </a:blipFill>
        </p:spPr>
      </p:sp>
      <p:sp>
        <p:nvSpPr>
          <p:cNvPr id="8" name="Freeform 8"/>
          <p:cNvSpPr/>
          <p:nvPr/>
        </p:nvSpPr>
        <p:spPr>
          <a:xfrm>
            <a:off x="13362084" y="5093091"/>
            <a:ext cx="4577745" cy="4577745"/>
          </a:xfrm>
          <a:custGeom>
            <a:avLst/>
            <a:gdLst/>
            <a:ahLst/>
            <a:cxnLst/>
            <a:rect l="l" t="t" r="r" b="b"/>
            <a:pathLst>
              <a:path w="4577745" h="4577745">
                <a:moveTo>
                  <a:pt x="0" y="0"/>
                </a:moveTo>
                <a:lnTo>
                  <a:pt x="4577745" y="0"/>
                </a:lnTo>
                <a:lnTo>
                  <a:pt x="4577745" y="4577745"/>
                </a:lnTo>
                <a:lnTo>
                  <a:pt x="0" y="4577745"/>
                </a:lnTo>
                <a:lnTo>
                  <a:pt x="0" y="0"/>
                </a:lnTo>
                <a:close/>
              </a:path>
            </a:pathLst>
          </a:custGeom>
          <a:blipFill>
            <a:blip r:embed="rId7"/>
            <a:stretch>
              <a:fillRect/>
            </a:stretch>
          </a:blipFill>
        </p:spPr>
      </p:sp>
      <p:sp>
        <p:nvSpPr>
          <p:cNvPr id="9" name="Freeform 9"/>
          <p:cNvSpPr/>
          <p:nvPr/>
        </p:nvSpPr>
        <p:spPr>
          <a:xfrm>
            <a:off x="-1766050" y="7864731"/>
            <a:ext cx="7315200" cy="1232657"/>
          </a:xfrm>
          <a:custGeom>
            <a:avLst/>
            <a:gdLst/>
            <a:ahLst/>
            <a:cxnLst/>
            <a:rect l="l" t="t" r="r" b="b"/>
            <a:pathLst>
              <a:path w="7315200" h="1232657">
                <a:moveTo>
                  <a:pt x="0" y="0"/>
                </a:moveTo>
                <a:lnTo>
                  <a:pt x="7315200" y="0"/>
                </a:lnTo>
                <a:lnTo>
                  <a:pt x="7315200" y="1232657"/>
                </a:lnTo>
                <a:lnTo>
                  <a:pt x="0" y="123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383334" y="8212668"/>
            <a:ext cx="7315200" cy="1232657"/>
          </a:xfrm>
          <a:custGeom>
            <a:avLst/>
            <a:gdLst/>
            <a:ahLst/>
            <a:cxnLst/>
            <a:rect l="l" t="t" r="r" b="b"/>
            <a:pathLst>
              <a:path w="7315200" h="1232657">
                <a:moveTo>
                  <a:pt x="0" y="0"/>
                </a:moveTo>
                <a:lnTo>
                  <a:pt x="7315200" y="0"/>
                </a:lnTo>
                <a:lnTo>
                  <a:pt x="7315200" y="1232656"/>
                </a:lnTo>
                <a:lnTo>
                  <a:pt x="0" y="1232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16742" y="8404860"/>
            <a:ext cx="7104938" cy="853440"/>
          </a:xfrm>
          <a:prstGeom prst="rect">
            <a:avLst/>
          </a:prstGeom>
        </p:spPr>
        <p:txBody>
          <a:bodyPr lIns="0" tIns="0" rIns="0" bIns="0" rtlCol="0" anchor="t">
            <a:spAutoFit/>
          </a:bodyPr>
          <a:lstStyle/>
          <a:p>
            <a:pPr algn="just">
              <a:lnSpc>
                <a:spcPts val="3359"/>
              </a:lnSpc>
            </a:pPr>
            <a:r>
              <a:rPr lang="en-US" sz="2399">
                <a:solidFill>
                  <a:srgbClr val="191919"/>
                </a:solidFill>
                <a:latin typeface="Telegraf Bold"/>
              </a:rPr>
              <a:t>Collaborative Campaign with the</a:t>
            </a:r>
          </a:p>
          <a:p>
            <a:pPr algn="just">
              <a:lnSpc>
                <a:spcPts val="3359"/>
              </a:lnSpc>
            </a:pPr>
            <a:r>
              <a:rPr lang="en-US" sz="2399">
                <a:solidFill>
                  <a:srgbClr val="191919"/>
                </a:solidFill>
                <a:latin typeface="Telegraf Bold"/>
              </a:rPr>
              <a:t> Writing Centre &amp; CTL</a:t>
            </a:r>
          </a:p>
        </p:txBody>
      </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3000"/>
          </a:blip>
          <a:srcRect t="10106" b="10106"/>
          <a:stretch>
            <a:fillRect/>
          </a:stretch>
        </p:blipFill>
        <p:spPr>
          <a:xfrm>
            <a:off x="0" y="0"/>
            <a:ext cx="18288000" cy="10287000"/>
          </a:xfrm>
          <a:prstGeom prst="rect">
            <a:avLst/>
          </a:prstGeom>
        </p:spPr>
      </p:pic>
      <p:sp>
        <p:nvSpPr>
          <p:cNvPr id="3" name="Freeform 3"/>
          <p:cNvSpPr/>
          <p:nvPr/>
        </p:nvSpPr>
        <p:spPr>
          <a:xfrm>
            <a:off x="15650956" y="5660772"/>
            <a:ext cx="758887" cy="760257"/>
          </a:xfrm>
          <a:custGeom>
            <a:avLst/>
            <a:gdLst/>
            <a:ahLst/>
            <a:cxnLst/>
            <a:rect l="l" t="t" r="r" b="b"/>
            <a:pathLst>
              <a:path w="758887" h="760257">
                <a:moveTo>
                  <a:pt x="0" y="0"/>
                </a:moveTo>
                <a:lnTo>
                  <a:pt x="758888" y="0"/>
                </a:lnTo>
                <a:lnTo>
                  <a:pt x="758888" y="760257"/>
                </a:lnTo>
                <a:lnTo>
                  <a:pt x="0" y="760257"/>
                </a:lnTo>
                <a:lnTo>
                  <a:pt x="0" y="0"/>
                </a:lnTo>
                <a:close/>
              </a:path>
            </a:pathLst>
          </a:custGeom>
          <a:blipFill>
            <a:blip r:embed="rId3"/>
            <a:stretch>
              <a:fillRect/>
            </a:stretch>
          </a:blipFill>
        </p:spPr>
      </p:sp>
      <p:sp>
        <p:nvSpPr>
          <p:cNvPr id="4" name="Freeform 4"/>
          <p:cNvSpPr/>
          <p:nvPr/>
        </p:nvSpPr>
        <p:spPr>
          <a:xfrm>
            <a:off x="11789136" y="1028700"/>
            <a:ext cx="758887" cy="760257"/>
          </a:xfrm>
          <a:custGeom>
            <a:avLst/>
            <a:gdLst/>
            <a:ahLst/>
            <a:cxnLst/>
            <a:rect l="l" t="t" r="r" b="b"/>
            <a:pathLst>
              <a:path w="758887" h="760257">
                <a:moveTo>
                  <a:pt x="0" y="0"/>
                </a:moveTo>
                <a:lnTo>
                  <a:pt x="758887" y="0"/>
                </a:lnTo>
                <a:lnTo>
                  <a:pt x="758887" y="760257"/>
                </a:lnTo>
                <a:lnTo>
                  <a:pt x="0" y="760257"/>
                </a:lnTo>
                <a:lnTo>
                  <a:pt x="0" y="0"/>
                </a:lnTo>
                <a:close/>
              </a:path>
            </a:pathLst>
          </a:custGeom>
          <a:blipFill>
            <a:blip r:embed="rId3"/>
            <a:stretch>
              <a:fillRect/>
            </a:stretch>
          </a:blipFill>
        </p:spPr>
      </p:sp>
      <p:sp>
        <p:nvSpPr>
          <p:cNvPr id="5" name="Freeform 5"/>
          <p:cNvSpPr/>
          <p:nvPr/>
        </p:nvSpPr>
        <p:spPr>
          <a:xfrm>
            <a:off x="3769211" y="363728"/>
            <a:ext cx="5701758" cy="4891922"/>
          </a:xfrm>
          <a:custGeom>
            <a:avLst/>
            <a:gdLst/>
            <a:ahLst/>
            <a:cxnLst/>
            <a:rect l="l" t="t" r="r" b="b"/>
            <a:pathLst>
              <a:path w="5701758" h="4891922">
                <a:moveTo>
                  <a:pt x="0" y="0"/>
                </a:moveTo>
                <a:lnTo>
                  <a:pt x="5701757" y="0"/>
                </a:lnTo>
                <a:lnTo>
                  <a:pt x="5701757" y="4891922"/>
                </a:lnTo>
                <a:lnTo>
                  <a:pt x="0" y="4891922"/>
                </a:lnTo>
                <a:lnTo>
                  <a:pt x="0" y="0"/>
                </a:lnTo>
                <a:close/>
              </a:path>
            </a:pathLst>
          </a:custGeom>
          <a:blipFill>
            <a:blip r:embed="rId4"/>
            <a:stretch>
              <a:fillRect l="-1173" r="-1173"/>
            </a:stretch>
          </a:blipFill>
        </p:spPr>
      </p:sp>
      <p:sp>
        <p:nvSpPr>
          <p:cNvPr id="6" name="Freeform 6"/>
          <p:cNvSpPr/>
          <p:nvPr/>
        </p:nvSpPr>
        <p:spPr>
          <a:xfrm>
            <a:off x="5302067" y="4812351"/>
            <a:ext cx="5887661" cy="4935614"/>
          </a:xfrm>
          <a:custGeom>
            <a:avLst/>
            <a:gdLst/>
            <a:ahLst/>
            <a:cxnLst/>
            <a:rect l="l" t="t" r="r" b="b"/>
            <a:pathLst>
              <a:path w="5887661" h="4935614">
                <a:moveTo>
                  <a:pt x="0" y="0"/>
                </a:moveTo>
                <a:lnTo>
                  <a:pt x="5887662" y="0"/>
                </a:lnTo>
                <a:lnTo>
                  <a:pt x="5887662" y="4935614"/>
                </a:lnTo>
                <a:lnTo>
                  <a:pt x="0" y="4935614"/>
                </a:lnTo>
                <a:lnTo>
                  <a:pt x="0" y="0"/>
                </a:lnTo>
                <a:close/>
              </a:path>
            </a:pathLst>
          </a:custGeom>
          <a:blipFill>
            <a:blip r:embed="rId5"/>
            <a:stretch>
              <a:fillRect/>
            </a:stretch>
          </a:blipFill>
        </p:spPr>
      </p:sp>
      <p:sp>
        <p:nvSpPr>
          <p:cNvPr id="7" name="Freeform 7"/>
          <p:cNvSpPr/>
          <p:nvPr/>
        </p:nvSpPr>
        <p:spPr>
          <a:xfrm>
            <a:off x="11381783" y="363728"/>
            <a:ext cx="5701758" cy="4779772"/>
          </a:xfrm>
          <a:custGeom>
            <a:avLst/>
            <a:gdLst/>
            <a:ahLst/>
            <a:cxnLst/>
            <a:rect l="l" t="t" r="r" b="b"/>
            <a:pathLst>
              <a:path w="5701758" h="4779772">
                <a:moveTo>
                  <a:pt x="0" y="0"/>
                </a:moveTo>
                <a:lnTo>
                  <a:pt x="5701758" y="0"/>
                </a:lnTo>
                <a:lnTo>
                  <a:pt x="5701758" y="4779772"/>
                </a:lnTo>
                <a:lnTo>
                  <a:pt x="0" y="4779772"/>
                </a:lnTo>
                <a:lnTo>
                  <a:pt x="0" y="0"/>
                </a:lnTo>
                <a:close/>
              </a:path>
            </a:pathLst>
          </a:custGeom>
          <a:blipFill>
            <a:blip r:embed="rId6"/>
            <a:stretch>
              <a:fillRect/>
            </a:stretch>
          </a:blipFill>
        </p:spPr>
      </p:sp>
      <p:sp>
        <p:nvSpPr>
          <p:cNvPr id="8" name="Freeform 8"/>
          <p:cNvSpPr/>
          <p:nvPr/>
        </p:nvSpPr>
        <p:spPr>
          <a:xfrm>
            <a:off x="12168579" y="4857576"/>
            <a:ext cx="5887661" cy="4890390"/>
          </a:xfrm>
          <a:custGeom>
            <a:avLst/>
            <a:gdLst/>
            <a:ahLst/>
            <a:cxnLst/>
            <a:rect l="l" t="t" r="r" b="b"/>
            <a:pathLst>
              <a:path w="5887661" h="4890390">
                <a:moveTo>
                  <a:pt x="0" y="0"/>
                </a:moveTo>
                <a:lnTo>
                  <a:pt x="5887662" y="0"/>
                </a:lnTo>
                <a:lnTo>
                  <a:pt x="5887662" y="4890389"/>
                </a:lnTo>
                <a:lnTo>
                  <a:pt x="0" y="4890389"/>
                </a:lnTo>
                <a:lnTo>
                  <a:pt x="0" y="0"/>
                </a:lnTo>
                <a:close/>
              </a:path>
            </a:pathLst>
          </a:custGeom>
          <a:blipFill>
            <a:blip r:embed="rId7"/>
            <a:stretch>
              <a:fillRect t="-462" b="-462"/>
            </a:stretch>
          </a:blipFill>
        </p:spPr>
      </p:sp>
      <p:sp>
        <p:nvSpPr>
          <p:cNvPr id="9" name="Freeform 9"/>
          <p:cNvSpPr/>
          <p:nvPr/>
        </p:nvSpPr>
        <p:spPr>
          <a:xfrm>
            <a:off x="-2013133" y="7637023"/>
            <a:ext cx="7315200" cy="1232657"/>
          </a:xfrm>
          <a:custGeom>
            <a:avLst/>
            <a:gdLst/>
            <a:ahLst/>
            <a:cxnLst/>
            <a:rect l="l" t="t" r="r" b="b"/>
            <a:pathLst>
              <a:path w="7315200" h="1232657">
                <a:moveTo>
                  <a:pt x="0" y="0"/>
                </a:moveTo>
                <a:lnTo>
                  <a:pt x="7315200" y="0"/>
                </a:lnTo>
                <a:lnTo>
                  <a:pt x="7315200" y="1232657"/>
                </a:lnTo>
                <a:lnTo>
                  <a:pt x="0" y="123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435690" y="8025643"/>
            <a:ext cx="7315200" cy="1232657"/>
          </a:xfrm>
          <a:custGeom>
            <a:avLst/>
            <a:gdLst/>
            <a:ahLst/>
            <a:cxnLst/>
            <a:rect l="l" t="t" r="r" b="b"/>
            <a:pathLst>
              <a:path w="7315200" h="1232657">
                <a:moveTo>
                  <a:pt x="0" y="0"/>
                </a:moveTo>
                <a:lnTo>
                  <a:pt x="7315200" y="0"/>
                </a:lnTo>
                <a:lnTo>
                  <a:pt x="7315200" y="1232657"/>
                </a:lnTo>
                <a:lnTo>
                  <a:pt x="0" y="1232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16742" y="8177151"/>
            <a:ext cx="7104938" cy="853440"/>
          </a:xfrm>
          <a:prstGeom prst="rect">
            <a:avLst/>
          </a:prstGeom>
        </p:spPr>
        <p:txBody>
          <a:bodyPr lIns="0" tIns="0" rIns="0" bIns="0" rtlCol="0" anchor="t">
            <a:spAutoFit/>
          </a:bodyPr>
          <a:lstStyle/>
          <a:p>
            <a:pPr algn="just">
              <a:lnSpc>
                <a:spcPts val="3359"/>
              </a:lnSpc>
            </a:pPr>
            <a:r>
              <a:rPr lang="en-US" sz="2399" dirty="0">
                <a:solidFill>
                  <a:srgbClr val="191919"/>
                </a:solidFill>
                <a:latin typeface="Telegraf Bold"/>
              </a:rPr>
              <a:t>Collaborative Campaign with </a:t>
            </a:r>
          </a:p>
          <a:p>
            <a:pPr algn="just">
              <a:lnSpc>
                <a:spcPts val="3359"/>
              </a:lnSpc>
            </a:pPr>
            <a:r>
              <a:rPr lang="en-US" sz="2399" dirty="0" err="1">
                <a:solidFill>
                  <a:srgbClr val="191919"/>
                </a:solidFill>
                <a:latin typeface="Telegraf Bold"/>
              </a:rPr>
              <a:t>Oifig</a:t>
            </a:r>
            <a:r>
              <a:rPr lang="en-US" sz="2399" dirty="0">
                <a:solidFill>
                  <a:srgbClr val="191919"/>
                </a:solidFill>
                <a:latin typeface="Telegraf Bold"/>
              </a:rPr>
              <a:t> </a:t>
            </a:r>
            <a:r>
              <a:rPr lang="en-US" sz="2399" dirty="0" err="1">
                <a:solidFill>
                  <a:srgbClr val="191919"/>
                </a:solidFill>
                <a:latin typeface="Telegraf Bold"/>
              </a:rPr>
              <a:t>na</a:t>
            </a:r>
            <a:r>
              <a:rPr lang="en-US" sz="2399" dirty="0">
                <a:solidFill>
                  <a:srgbClr val="191919"/>
                </a:solidFill>
                <a:latin typeface="Telegraf Bold"/>
              </a:rPr>
              <a:t> </a:t>
            </a:r>
            <a:r>
              <a:rPr lang="en-US" sz="2399" dirty="0" err="1">
                <a:solidFill>
                  <a:srgbClr val="191919"/>
                </a:solidFill>
                <a:latin typeface="Telegraf Bold"/>
              </a:rPr>
              <a:t>Gaeilge</a:t>
            </a:r>
            <a:r>
              <a:rPr lang="en-US" sz="2399" dirty="0">
                <a:solidFill>
                  <a:srgbClr val="191919"/>
                </a:solidFill>
                <a:latin typeface="Telegraf Bold"/>
              </a:rPr>
              <a:t>  </a:t>
            </a:r>
          </a:p>
        </p:txBody>
      </p:sp>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31" t="9641" r="1742" b="9252"/>
          <a:stretch>
            <a:fillRect/>
          </a:stretch>
        </p:blipFill>
        <p:spPr>
          <a:xfrm>
            <a:off x="0" y="0"/>
            <a:ext cx="18288000" cy="10287000"/>
          </a:xfrm>
          <a:prstGeom prst="rect">
            <a:avLst/>
          </a:prstGeom>
        </p:spPr>
      </p:pic>
      <p:grpSp>
        <p:nvGrpSpPr>
          <p:cNvPr id="3" name="Group 3"/>
          <p:cNvGrpSpPr/>
          <p:nvPr/>
        </p:nvGrpSpPr>
        <p:grpSpPr>
          <a:xfrm>
            <a:off x="-734110" y="1409077"/>
            <a:ext cx="14898793" cy="9459745"/>
            <a:chOff x="0" y="0"/>
            <a:chExt cx="3923962" cy="2491456"/>
          </a:xfrm>
        </p:grpSpPr>
        <p:sp>
          <p:nvSpPr>
            <p:cNvPr id="4" name="Freeform 4"/>
            <p:cNvSpPr/>
            <p:nvPr/>
          </p:nvSpPr>
          <p:spPr>
            <a:xfrm>
              <a:off x="0" y="0"/>
              <a:ext cx="3923962" cy="2491456"/>
            </a:xfrm>
            <a:custGeom>
              <a:avLst/>
              <a:gdLst/>
              <a:ahLst/>
              <a:cxnLst/>
              <a:rect l="l" t="t" r="r" b="b"/>
              <a:pathLst>
                <a:path w="3923962" h="2491456">
                  <a:moveTo>
                    <a:pt x="25982" y="0"/>
                  </a:moveTo>
                  <a:lnTo>
                    <a:pt x="3897980" y="0"/>
                  </a:lnTo>
                  <a:cubicBezTo>
                    <a:pt x="3912330" y="0"/>
                    <a:pt x="3923962" y="11632"/>
                    <a:pt x="3923962" y="25982"/>
                  </a:cubicBezTo>
                  <a:lnTo>
                    <a:pt x="3923962" y="2465474"/>
                  </a:lnTo>
                  <a:cubicBezTo>
                    <a:pt x="3923962" y="2479823"/>
                    <a:pt x="3912330" y="2491456"/>
                    <a:pt x="3897980" y="2491456"/>
                  </a:cubicBezTo>
                  <a:lnTo>
                    <a:pt x="25982" y="2491456"/>
                  </a:lnTo>
                  <a:cubicBezTo>
                    <a:pt x="11632" y="2491456"/>
                    <a:pt x="0" y="2479823"/>
                    <a:pt x="0" y="2465474"/>
                  </a:cubicBezTo>
                  <a:lnTo>
                    <a:pt x="0" y="25982"/>
                  </a:lnTo>
                  <a:cubicBezTo>
                    <a:pt x="0" y="11632"/>
                    <a:pt x="11632" y="0"/>
                    <a:pt x="25982" y="0"/>
                  </a:cubicBezTo>
                  <a:close/>
                </a:path>
              </a:pathLst>
            </a:custGeom>
            <a:solidFill>
              <a:srgbClr val="FEE600"/>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653105" y="1409077"/>
            <a:ext cx="5347465" cy="1691136"/>
          </a:xfrm>
          <a:custGeom>
            <a:avLst/>
            <a:gdLst/>
            <a:ahLst/>
            <a:cxnLst/>
            <a:rect l="l" t="t" r="r" b="b"/>
            <a:pathLst>
              <a:path w="5347465" h="1691136">
                <a:moveTo>
                  <a:pt x="0" y="0"/>
                </a:moveTo>
                <a:lnTo>
                  <a:pt x="5347465" y="0"/>
                </a:lnTo>
                <a:lnTo>
                  <a:pt x="5347465" y="1691136"/>
                </a:lnTo>
                <a:lnTo>
                  <a:pt x="0" y="1691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a:off x="653105" y="5560947"/>
            <a:ext cx="11737015" cy="0"/>
          </a:xfrm>
          <a:prstGeom prst="line">
            <a:avLst/>
          </a:prstGeom>
          <a:ln w="38100" cap="flat">
            <a:solidFill>
              <a:srgbClr val="000000"/>
            </a:solidFill>
            <a:prstDash val="solid"/>
            <a:headEnd type="none" w="sm" len="sm"/>
            <a:tailEnd type="none" w="sm" len="sm"/>
          </a:ln>
        </p:spPr>
      </p:sp>
      <p:sp>
        <p:nvSpPr>
          <p:cNvPr id="9" name="AutoShape 9"/>
          <p:cNvSpPr/>
          <p:nvPr/>
        </p:nvSpPr>
        <p:spPr>
          <a:xfrm>
            <a:off x="846779" y="7867843"/>
            <a:ext cx="11737015" cy="0"/>
          </a:xfrm>
          <a:prstGeom prst="line">
            <a:avLst/>
          </a:prstGeom>
          <a:ln w="38100" cap="flat">
            <a:solidFill>
              <a:srgbClr val="000000"/>
            </a:solidFill>
            <a:prstDash val="solid"/>
            <a:headEnd type="none" w="sm" len="sm"/>
            <a:tailEnd type="none" w="sm" len="sm"/>
          </a:ln>
        </p:spPr>
      </p:sp>
      <p:sp>
        <p:nvSpPr>
          <p:cNvPr id="10" name="AutoShape 10"/>
          <p:cNvSpPr/>
          <p:nvPr/>
        </p:nvSpPr>
        <p:spPr>
          <a:xfrm flipH="1">
            <a:off x="3307788" y="3487848"/>
            <a:ext cx="0" cy="6381183"/>
          </a:xfrm>
          <a:prstGeom prst="line">
            <a:avLst/>
          </a:prstGeom>
          <a:ln w="38100" cap="flat">
            <a:solidFill>
              <a:srgbClr val="000000"/>
            </a:solidFill>
            <a:prstDash val="solid"/>
            <a:headEnd type="none" w="sm" len="sm"/>
            <a:tailEnd type="none" w="sm" len="sm"/>
          </a:ln>
        </p:spPr>
      </p:sp>
      <p:sp>
        <p:nvSpPr>
          <p:cNvPr id="11" name="TextBox 11"/>
          <p:cNvSpPr txBox="1"/>
          <p:nvPr/>
        </p:nvSpPr>
        <p:spPr>
          <a:xfrm>
            <a:off x="3572366" y="3732190"/>
            <a:ext cx="7129760" cy="1295400"/>
          </a:xfrm>
          <a:prstGeom prst="rect">
            <a:avLst/>
          </a:prstGeom>
        </p:spPr>
        <p:txBody>
          <a:bodyPr lIns="0" tIns="0" rIns="0" bIns="0" rtlCol="0" anchor="t">
            <a:spAutoFit/>
          </a:bodyPr>
          <a:lstStyle/>
          <a:p>
            <a:pPr marL="453393" lvl="1" indent="-226697">
              <a:lnSpc>
                <a:spcPts val="2520"/>
              </a:lnSpc>
              <a:buFont typeface="Arial"/>
              <a:buChar char="•"/>
            </a:pPr>
            <a:r>
              <a:rPr lang="en-US" sz="2100" dirty="0">
                <a:solidFill>
                  <a:srgbClr val="000000"/>
                </a:solidFill>
                <a:latin typeface="Telegraf"/>
              </a:rPr>
              <a:t>Clear, concise, informative plain </a:t>
            </a:r>
            <a:r>
              <a:rPr lang="en-US" sz="2100" dirty="0" err="1">
                <a:solidFill>
                  <a:srgbClr val="000000"/>
                </a:solidFill>
                <a:latin typeface="Telegraf"/>
              </a:rPr>
              <a:t>english</a:t>
            </a:r>
            <a:r>
              <a:rPr lang="en-US" sz="2100" dirty="0">
                <a:solidFill>
                  <a:srgbClr val="000000"/>
                </a:solidFill>
                <a:latin typeface="Telegraf"/>
              </a:rPr>
              <a:t> text</a:t>
            </a:r>
          </a:p>
          <a:p>
            <a:pPr marL="453393" lvl="1" indent="-226697">
              <a:lnSpc>
                <a:spcPts val="2520"/>
              </a:lnSpc>
              <a:buFont typeface="Arial"/>
              <a:buChar char="•"/>
            </a:pPr>
            <a:r>
              <a:rPr lang="en-US" sz="2100" dirty="0">
                <a:solidFill>
                  <a:srgbClr val="000000"/>
                </a:solidFill>
                <a:latin typeface="Telegraf"/>
              </a:rPr>
              <a:t>Structured posts - headings / sub-headings if needed</a:t>
            </a:r>
          </a:p>
          <a:p>
            <a:pPr marL="453393" lvl="1" indent="-226697">
              <a:lnSpc>
                <a:spcPts val="2520"/>
              </a:lnSpc>
              <a:buFont typeface="Arial"/>
              <a:buChar char="•"/>
            </a:pPr>
            <a:r>
              <a:rPr lang="en-US" sz="2100" dirty="0">
                <a:solidFill>
                  <a:srgbClr val="000000"/>
                </a:solidFill>
                <a:latin typeface="Telegraf"/>
              </a:rPr>
              <a:t>Include contact information where possible</a:t>
            </a:r>
          </a:p>
          <a:p>
            <a:pPr marL="453393" lvl="1" indent="-226697">
              <a:lnSpc>
                <a:spcPts val="2520"/>
              </a:lnSpc>
              <a:buFont typeface="Arial"/>
              <a:buChar char="•"/>
            </a:pPr>
            <a:r>
              <a:rPr lang="en-US" sz="2100" dirty="0">
                <a:solidFill>
                  <a:srgbClr val="000000"/>
                </a:solidFill>
                <a:latin typeface="Telegraf"/>
              </a:rPr>
              <a:t>Links should be labelled with descriptive text</a:t>
            </a:r>
          </a:p>
        </p:txBody>
      </p:sp>
      <p:sp>
        <p:nvSpPr>
          <p:cNvPr id="12" name="Freeform 12"/>
          <p:cNvSpPr/>
          <p:nvPr/>
        </p:nvSpPr>
        <p:spPr>
          <a:xfrm>
            <a:off x="10670847" y="952306"/>
            <a:ext cx="7234212" cy="3290478"/>
          </a:xfrm>
          <a:custGeom>
            <a:avLst/>
            <a:gdLst/>
            <a:ahLst/>
            <a:cxnLst/>
            <a:rect l="l" t="t" r="r" b="b"/>
            <a:pathLst>
              <a:path w="7234212" h="3290478">
                <a:moveTo>
                  <a:pt x="0" y="0"/>
                </a:moveTo>
                <a:lnTo>
                  <a:pt x="7234212" y="0"/>
                </a:lnTo>
                <a:lnTo>
                  <a:pt x="7234212" y="3290478"/>
                </a:lnTo>
                <a:lnTo>
                  <a:pt x="0" y="3290478"/>
                </a:lnTo>
                <a:lnTo>
                  <a:pt x="0" y="0"/>
                </a:lnTo>
                <a:close/>
              </a:path>
            </a:pathLst>
          </a:custGeom>
          <a:blipFill>
            <a:blip r:embed="rId7"/>
            <a:stretch>
              <a:fillRect/>
            </a:stretch>
          </a:blipFill>
        </p:spPr>
      </p:sp>
      <p:sp>
        <p:nvSpPr>
          <p:cNvPr id="13" name="Freeform 13"/>
          <p:cNvSpPr/>
          <p:nvPr/>
        </p:nvSpPr>
        <p:spPr>
          <a:xfrm>
            <a:off x="10288131" y="553270"/>
            <a:ext cx="7234212" cy="3290478"/>
          </a:xfrm>
          <a:custGeom>
            <a:avLst/>
            <a:gdLst/>
            <a:ahLst/>
            <a:cxnLst/>
            <a:rect l="l" t="t" r="r" b="b"/>
            <a:pathLst>
              <a:path w="7234212" h="3290478">
                <a:moveTo>
                  <a:pt x="0" y="0"/>
                </a:moveTo>
                <a:lnTo>
                  <a:pt x="7234213" y="0"/>
                </a:lnTo>
                <a:lnTo>
                  <a:pt x="7234213" y="3290478"/>
                </a:lnTo>
                <a:lnTo>
                  <a:pt x="0" y="3290478"/>
                </a:lnTo>
                <a:lnTo>
                  <a:pt x="0" y="0"/>
                </a:lnTo>
                <a:close/>
              </a:path>
            </a:pathLst>
          </a:custGeom>
          <a:blipFill>
            <a:blip r:embed="rId7"/>
            <a:stretch>
              <a:fillRect/>
            </a:stretch>
          </a:blipFill>
        </p:spPr>
      </p:sp>
      <p:sp>
        <p:nvSpPr>
          <p:cNvPr id="14" name="Freeform 14"/>
          <p:cNvSpPr/>
          <p:nvPr/>
        </p:nvSpPr>
        <p:spPr>
          <a:xfrm>
            <a:off x="13602969" y="643078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1028700" y="2292745"/>
            <a:ext cx="8913048" cy="647701"/>
          </a:xfrm>
          <a:prstGeom prst="rect">
            <a:avLst/>
          </a:prstGeom>
        </p:spPr>
        <p:txBody>
          <a:bodyPr lIns="0" tIns="0" rIns="0" bIns="0" rtlCol="0" anchor="t">
            <a:spAutoFit/>
          </a:bodyPr>
          <a:lstStyle/>
          <a:p>
            <a:pPr marL="0" lvl="0" indent="0" algn="l">
              <a:lnSpc>
                <a:spcPts val="4500"/>
              </a:lnSpc>
              <a:spcBef>
                <a:spcPct val="0"/>
              </a:spcBef>
            </a:pPr>
            <a:r>
              <a:rPr lang="en-US" sz="4500" u="sng">
                <a:solidFill>
                  <a:srgbClr val="FFFFFF"/>
                </a:solidFill>
                <a:latin typeface="Telegraf"/>
              </a:rPr>
              <a:t>Accessibility</a:t>
            </a:r>
          </a:p>
        </p:txBody>
      </p:sp>
      <p:sp>
        <p:nvSpPr>
          <p:cNvPr id="16" name="TextBox 16"/>
          <p:cNvSpPr txBox="1"/>
          <p:nvPr/>
        </p:nvSpPr>
        <p:spPr>
          <a:xfrm>
            <a:off x="846779" y="4267610"/>
            <a:ext cx="1713012" cy="533400"/>
          </a:xfrm>
          <a:prstGeom prst="rect">
            <a:avLst/>
          </a:prstGeom>
        </p:spPr>
        <p:txBody>
          <a:bodyPr lIns="0" tIns="0" rIns="0" bIns="0" rtlCol="0" anchor="t">
            <a:spAutoFit/>
          </a:bodyPr>
          <a:lstStyle/>
          <a:p>
            <a:pPr algn="ctr">
              <a:lnSpc>
                <a:spcPts val="3959"/>
              </a:lnSpc>
              <a:spcBef>
                <a:spcPct val="0"/>
              </a:spcBef>
            </a:pPr>
            <a:r>
              <a:rPr lang="en-US" sz="3299">
                <a:solidFill>
                  <a:srgbClr val="000000"/>
                </a:solidFill>
                <a:latin typeface="Telegraf Bold"/>
              </a:rPr>
              <a:t>Content</a:t>
            </a:r>
          </a:p>
        </p:txBody>
      </p:sp>
      <p:sp>
        <p:nvSpPr>
          <p:cNvPr id="17" name="TextBox 17"/>
          <p:cNvSpPr txBox="1"/>
          <p:nvPr/>
        </p:nvSpPr>
        <p:spPr>
          <a:xfrm>
            <a:off x="846779" y="8715568"/>
            <a:ext cx="1426815" cy="533400"/>
          </a:xfrm>
          <a:prstGeom prst="rect">
            <a:avLst/>
          </a:prstGeom>
        </p:spPr>
        <p:txBody>
          <a:bodyPr lIns="0" tIns="0" rIns="0" bIns="0" rtlCol="0" anchor="t">
            <a:spAutoFit/>
          </a:bodyPr>
          <a:lstStyle/>
          <a:p>
            <a:pPr algn="ctr">
              <a:lnSpc>
                <a:spcPts val="3959"/>
              </a:lnSpc>
              <a:spcBef>
                <a:spcPct val="0"/>
              </a:spcBef>
            </a:pPr>
            <a:r>
              <a:rPr lang="en-US" sz="3299">
                <a:solidFill>
                  <a:srgbClr val="000000"/>
                </a:solidFill>
                <a:latin typeface="Telegraf Bold"/>
              </a:rPr>
              <a:t>Design</a:t>
            </a:r>
          </a:p>
        </p:txBody>
      </p:sp>
      <p:sp>
        <p:nvSpPr>
          <p:cNvPr id="18" name="TextBox 18"/>
          <p:cNvSpPr txBox="1"/>
          <p:nvPr/>
        </p:nvSpPr>
        <p:spPr>
          <a:xfrm>
            <a:off x="846779" y="6392689"/>
            <a:ext cx="939552" cy="533400"/>
          </a:xfrm>
          <a:prstGeom prst="rect">
            <a:avLst/>
          </a:prstGeom>
        </p:spPr>
        <p:txBody>
          <a:bodyPr lIns="0" tIns="0" rIns="0" bIns="0" rtlCol="0" anchor="t">
            <a:spAutoFit/>
          </a:bodyPr>
          <a:lstStyle/>
          <a:p>
            <a:pPr algn="ctr">
              <a:lnSpc>
                <a:spcPts val="3959"/>
              </a:lnSpc>
              <a:spcBef>
                <a:spcPct val="0"/>
              </a:spcBef>
            </a:pPr>
            <a:r>
              <a:rPr lang="en-US" sz="3299">
                <a:solidFill>
                  <a:srgbClr val="000000"/>
                </a:solidFill>
                <a:latin typeface="Telegraf Bold"/>
              </a:rPr>
              <a:t>Text</a:t>
            </a:r>
          </a:p>
        </p:txBody>
      </p:sp>
      <p:sp>
        <p:nvSpPr>
          <p:cNvPr id="19" name="TextBox 19"/>
          <p:cNvSpPr txBox="1"/>
          <p:nvPr/>
        </p:nvSpPr>
        <p:spPr>
          <a:xfrm>
            <a:off x="3572366" y="5743768"/>
            <a:ext cx="8817754" cy="1924050"/>
          </a:xfrm>
          <a:prstGeom prst="rect">
            <a:avLst/>
          </a:prstGeom>
        </p:spPr>
        <p:txBody>
          <a:bodyPr lIns="0" tIns="0" rIns="0" bIns="0" rtlCol="0" anchor="t">
            <a:spAutoFit/>
          </a:bodyPr>
          <a:lstStyle/>
          <a:p>
            <a:pPr marL="453393" lvl="1" indent="-226697">
              <a:lnSpc>
                <a:spcPts val="2520"/>
              </a:lnSpc>
              <a:buFont typeface="Arial"/>
              <a:buChar char="•"/>
            </a:pPr>
            <a:r>
              <a:rPr lang="en-US" sz="2100" dirty="0">
                <a:solidFill>
                  <a:srgbClr val="000000"/>
                </a:solidFill>
                <a:latin typeface="Telegraf"/>
              </a:rPr>
              <a:t>Video material should have subtitles or captioning</a:t>
            </a:r>
          </a:p>
          <a:p>
            <a:pPr marL="453393" lvl="1" indent="-226697">
              <a:lnSpc>
                <a:spcPts val="2520"/>
              </a:lnSpc>
              <a:buFont typeface="Arial"/>
              <a:buChar char="•"/>
            </a:pPr>
            <a:r>
              <a:rPr lang="en-US" sz="2100" dirty="0">
                <a:solidFill>
                  <a:srgbClr val="000000"/>
                </a:solidFill>
                <a:latin typeface="Telegraf"/>
              </a:rPr>
              <a:t>Use Pascal Case or Camel Case hashtags i.e. #MyLibrarySupports or #myLibrarySupports at the end of your post</a:t>
            </a:r>
          </a:p>
          <a:p>
            <a:pPr marL="453393" lvl="1" indent="-226697">
              <a:lnSpc>
                <a:spcPts val="2520"/>
              </a:lnSpc>
              <a:buFont typeface="Arial"/>
              <a:buChar char="•"/>
            </a:pPr>
            <a:r>
              <a:rPr lang="en-US" sz="2100" dirty="0">
                <a:solidFill>
                  <a:srgbClr val="000000"/>
                </a:solidFill>
                <a:latin typeface="Telegraf"/>
              </a:rPr>
              <a:t>Do not use hashtags inline but at the end in blocks </a:t>
            </a:r>
          </a:p>
          <a:p>
            <a:pPr marL="453393" lvl="1" indent="-226697">
              <a:lnSpc>
                <a:spcPts val="2520"/>
              </a:lnSpc>
              <a:buFont typeface="Arial"/>
              <a:buChar char="•"/>
            </a:pPr>
            <a:r>
              <a:rPr lang="en-US" sz="2100" dirty="0">
                <a:solidFill>
                  <a:srgbClr val="000000"/>
                </a:solidFill>
                <a:latin typeface="Telegraf"/>
              </a:rPr>
              <a:t>Do not overuse emoji's or use them instead of words</a:t>
            </a:r>
          </a:p>
          <a:p>
            <a:pPr marL="453393" lvl="1" indent="-226697">
              <a:lnSpc>
                <a:spcPts val="2520"/>
              </a:lnSpc>
              <a:buFont typeface="Arial"/>
              <a:buChar char="•"/>
            </a:pPr>
            <a:r>
              <a:rPr lang="en-US" sz="2100" dirty="0">
                <a:solidFill>
                  <a:srgbClr val="000000"/>
                </a:solidFill>
                <a:latin typeface="Telegraf"/>
              </a:rPr>
              <a:t>Do not overuse </a:t>
            </a:r>
            <a:r>
              <a:rPr lang="en-US" sz="2100" dirty="0" err="1">
                <a:solidFill>
                  <a:srgbClr val="000000"/>
                </a:solidFill>
                <a:latin typeface="Telegraf"/>
              </a:rPr>
              <a:t>capitalisation</a:t>
            </a:r>
            <a:r>
              <a:rPr lang="en-US" sz="2100" dirty="0">
                <a:solidFill>
                  <a:srgbClr val="000000"/>
                </a:solidFill>
                <a:latin typeface="Telegraf"/>
              </a:rPr>
              <a:t> </a:t>
            </a:r>
          </a:p>
        </p:txBody>
      </p:sp>
      <p:sp>
        <p:nvSpPr>
          <p:cNvPr id="20" name="TextBox 20"/>
          <p:cNvSpPr txBox="1"/>
          <p:nvPr/>
        </p:nvSpPr>
        <p:spPr>
          <a:xfrm>
            <a:off x="3572366" y="8124589"/>
            <a:ext cx="8817754" cy="1866900"/>
          </a:xfrm>
          <a:prstGeom prst="rect">
            <a:avLst/>
          </a:prstGeom>
        </p:spPr>
        <p:txBody>
          <a:bodyPr lIns="0" tIns="0" rIns="0" bIns="0" rtlCol="0" anchor="t">
            <a:spAutoFit/>
          </a:bodyPr>
          <a:lstStyle/>
          <a:p>
            <a:pPr marL="431804" lvl="1" indent="-215902">
              <a:lnSpc>
                <a:spcPts val="2400"/>
              </a:lnSpc>
              <a:buFont typeface="Arial"/>
              <a:buChar char="•"/>
            </a:pPr>
            <a:r>
              <a:rPr lang="en-US" sz="2100" dirty="0">
                <a:solidFill>
                  <a:srgbClr val="000000"/>
                </a:solidFill>
                <a:latin typeface="Telegraf"/>
              </a:rPr>
              <a:t>Alternative text should accompany all images/graphics/memes and gifs used </a:t>
            </a:r>
          </a:p>
          <a:p>
            <a:pPr marL="431804" lvl="1" indent="-215902">
              <a:lnSpc>
                <a:spcPts val="2400"/>
              </a:lnSpc>
              <a:buFont typeface="Arial"/>
              <a:buChar char="•"/>
            </a:pPr>
            <a:r>
              <a:rPr lang="en-US" sz="2100" dirty="0">
                <a:solidFill>
                  <a:srgbClr val="000000"/>
                </a:solidFill>
                <a:latin typeface="Telegraf"/>
              </a:rPr>
              <a:t>Check your </a:t>
            </a:r>
            <a:r>
              <a:rPr lang="en-US" sz="2100" dirty="0" err="1">
                <a:solidFill>
                  <a:srgbClr val="000000"/>
                </a:solidFill>
                <a:latin typeface="Telegraf"/>
              </a:rPr>
              <a:t>colour</a:t>
            </a:r>
            <a:r>
              <a:rPr lang="en-US" sz="2100" dirty="0">
                <a:solidFill>
                  <a:srgbClr val="000000"/>
                </a:solidFill>
                <a:latin typeface="Telegraf"/>
              </a:rPr>
              <a:t> contrast is accessible with a contrast checker like </a:t>
            </a:r>
            <a:r>
              <a:rPr lang="en-US" sz="2100" u="sng" dirty="0" err="1">
                <a:solidFill>
                  <a:srgbClr val="000000"/>
                </a:solidFill>
                <a:latin typeface="Telegraf"/>
                <a:hlinkClick r:id="rId10" tooltip="https://coolors.co/contrast-checker/112a46-acc8e5"/>
              </a:rPr>
              <a:t>Coolors</a:t>
            </a:r>
            <a:r>
              <a:rPr lang="en-US" sz="2100" u="sng" dirty="0">
                <a:solidFill>
                  <a:srgbClr val="000000"/>
                </a:solidFill>
                <a:latin typeface="Telegraf"/>
                <a:hlinkClick r:id="rId10" tooltip="https://coolors.co/contrast-checker/112a46-acc8e5"/>
              </a:rPr>
              <a:t> Contrast Checker</a:t>
            </a:r>
            <a:r>
              <a:rPr lang="en-US" sz="2100" dirty="0">
                <a:solidFill>
                  <a:srgbClr val="000000"/>
                </a:solidFill>
                <a:latin typeface="Telegraf"/>
              </a:rPr>
              <a:t>. </a:t>
            </a:r>
          </a:p>
          <a:p>
            <a:pPr marL="431804" lvl="1" indent="-215902">
              <a:lnSpc>
                <a:spcPts val="2400"/>
              </a:lnSpc>
              <a:buFont typeface="Arial"/>
              <a:buChar char="•"/>
            </a:pPr>
            <a:r>
              <a:rPr lang="en-US" sz="2100" dirty="0">
                <a:solidFill>
                  <a:srgbClr val="000000"/>
                </a:solidFill>
                <a:latin typeface="Telegraf"/>
              </a:rPr>
              <a:t>Avoid text-heavy and graphic-heavy designs (using graphics for the sake of it!)</a:t>
            </a:r>
          </a:p>
        </p:txBody>
      </p:sp>
    </p:spTree>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26" t="12019" r="19617" b="25411"/>
          <a:stretch>
            <a:fillRect/>
          </a:stretch>
        </p:blipFill>
        <p:spPr>
          <a:xfrm>
            <a:off x="0" y="0"/>
            <a:ext cx="18288000" cy="10287000"/>
          </a:xfrm>
          <a:prstGeom prst="rect">
            <a:avLst/>
          </a:prstGeom>
        </p:spPr>
      </p:pic>
      <p:grpSp>
        <p:nvGrpSpPr>
          <p:cNvPr id="3" name="Group 3"/>
          <p:cNvGrpSpPr/>
          <p:nvPr/>
        </p:nvGrpSpPr>
        <p:grpSpPr>
          <a:xfrm>
            <a:off x="8261406" y="1028700"/>
            <a:ext cx="10919239" cy="9459745"/>
            <a:chOff x="0" y="0"/>
            <a:chExt cx="2875849" cy="2491456"/>
          </a:xfrm>
        </p:grpSpPr>
        <p:sp>
          <p:nvSpPr>
            <p:cNvPr id="4" name="Freeform 4"/>
            <p:cNvSpPr/>
            <p:nvPr/>
          </p:nvSpPr>
          <p:spPr>
            <a:xfrm>
              <a:off x="0" y="0"/>
              <a:ext cx="2875849" cy="2491456"/>
            </a:xfrm>
            <a:custGeom>
              <a:avLst/>
              <a:gdLst/>
              <a:ahLst/>
              <a:cxnLst/>
              <a:rect l="l" t="t" r="r" b="b"/>
              <a:pathLst>
                <a:path w="2875849" h="2491456">
                  <a:moveTo>
                    <a:pt x="35451" y="0"/>
                  </a:moveTo>
                  <a:lnTo>
                    <a:pt x="2840398" y="0"/>
                  </a:lnTo>
                  <a:cubicBezTo>
                    <a:pt x="2849800" y="0"/>
                    <a:pt x="2858818" y="3735"/>
                    <a:pt x="2865466" y="10383"/>
                  </a:cubicBezTo>
                  <a:cubicBezTo>
                    <a:pt x="2872114" y="17032"/>
                    <a:pt x="2875849" y="26049"/>
                    <a:pt x="2875849" y="35451"/>
                  </a:cubicBezTo>
                  <a:lnTo>
                    <a:pt x="2875849" y="2456005"/>
                  </a:lnTo>
                  <a:cubicBezTo>
                    <a:pt x="2875849" y="2475584"/>
                    <a:pt x="2859977" y="2491456"/>
                    <a:pt x="2840398" y="2491456"/>
                  </a:cubicBezTo>
                  <a:lnTo>
                    <a:pt x="35451" y="2491456"/>
                  </a:lnTo>
                  <a:cubicBezTo>
                    <a:pt x="26049" y="2491456"/>
                    <a:pt x="17032" y="2487721"/>
                    <a:pt x="10383" y="2481072"/>
                  </a:cubicBezTo>
                  <a:cubicBezTo>
                    <a:pt x="3735" y="2474424"/>
                    <a:pt x="0" y="2465407"/>
                    <a:pt x="0" y="2456005"/>
                  </a:cubicBezTo>
                  <a:lnTo>
                    <a:pt x="0" y="35451"/>
                  </a:lnTo>
                  <a:cubicBezTo>
                    <a:pt x="0" y="26049"/>
                    <a:pt x="3735" y="17032"/>
                    <a:pt x="10383" y="10383"/>
                  </a:cubicBezTo>
                  <a:cubicBezTo>
                    <a:pt x="17032" y="3735"/>
                    <a:pt x="26049" y="0"/>
                    <a:pt x="35451"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6" name="Group 6"/>
          <p:cNvGrpSpPr>
            <a:grpSpLocks noChangeAspect="1"/>
          </p:cNvGrpSpPr>
          <p:nvPr/>
        </p:nvGrpSpPr>
        <p:grpSpPr>
          <a:xfrm>
            <a:off x="-564049" y="3185111"/>
            <a:ext cx="10301497" cy="7640277"/>
            <a:chOff x="0" y="0"/>
            <a:chExt cx="13716000" cy="10172700"/>
          </a:xfrm>
        </p:grpSpPr>
        <p:sp>
          <p:nvSpPr>
            <p:cNvPr id="7" name="Freeform 7"/>
            <p:cNvSpPr/>
            <p:nvPr/>
          </p:nvSpPr>
          <p:spPr>
            <a:xfrm>
              <a:off x="0" y="0"/>
              <a:ext cx="13716000" cy="10172700"/>
            </a:xfrm>
            <a:custGeom>
              <a:avLst/>
              <a:gdLst/>
              <a:ahLst/>
              <a:cxnLst/>
              <a:rect l="l" t="t" r="r" b="b"/>
              <a:pathLst>
                <a:path w="13716000" h="10172700">
                  <a:moveTo>
                    <a:pt x="0" y="0"/>
                  </a:moveTo>
                  <a:lnTo>
                    <a:pt x="13716000" y="0"/>
                  </a:lnTo>
                  <a:lnTo>
                    <a:pt x="13716000" y="10172700"/>
                  </a:lnTo>
                  <a:lnTo>
                    <a:pt x="0" y="10172700"/>
                  </a:lnTo>
                  <a:close/>
                </a:path>
              </a:pathLst>
            </a:custGeom>
            <a:blipFill>
              <a:blip r:embed="rId3"/>
              <a:stretch>
                <a:fillRect t="-393" b="-393"/>
              </a:stretch>
            </a:blipFill>
          </p:spPr>
        </p:sp>
        <p:sp>
          <p:nvSpPr>
            <p:cNvPr id="8" name="Freeform 8"/>
            <p:cNvSpPr/>
            <p:nvPr/>
          </p:nvSpPr>
          <p:spPr>
            <a:xfrm>
              <a:off x="393700" y="615950"/>
              <a:ext cx="12941300" cy="9107742"/>
            </a:xfrm>
            <a:custGeom>
              <a:avLst/>
              <a:gdLst/>
              <a:ahLst/>
              <a:cxnLst/>
              <a:rect l="l" t="t" r="r" b="b"/>
              <a:pathLst>
                <a:path w="12941300" h="9107742">
                  <a:moveTo>
                    <a:pt x="12815112" y="9107742"/>
                  </a:moveTo>
                  <a:lnTo>
                    <a:pt x="126187" y="9107742"/>
                  </a:lnTo>
                  <a:cubicBezTo>
                    <a:pt x="56502" y="9107742"/>
                    <a:pt x="0" y="9051252"/>
                    <a:pt x="0" y="8981555"/>
                  </a:cubicBezTo>
                  <a:lnTo>
                    <a:pt x="0" y="0"/>
                  </a:lnTo>
                  <a:lnTo>
                    <a:pt x="12941300" y="0"/>
                  </a:lnTo>
                  <a:lnTo>
                    <a:pt x="12941300" y="8981554"/>
                  </a:lnTo>
                  <a:cubicBezTo>
                    <a:pt x="12941300" y="9051239"/>
                    <a:pt x="12884810" y="9107742"/>
                    <a:pt x="12815112" y="9107742"/>
                  </a:cubicBezTo>
                  <a:close/>
                </a:path>
              </a:pathLst>
            </a:custGeom>
            <a:blipFill>
              <a:blip r:embed="rId4"/>
              <a:stretch>
                <a:fillRect r="-5565"/>
              </a:stretch>
            </a:blipFill>
          </p:spPr>
        </p:sp>
      </p:grpSp>
      <p:sp>
        <p:nvSpPr>
          <p:cNvPr id="9" name="Freeform 9"/>
          <p:cNvSpPr/>
          <p:nvPr/>
        </p:nvSpPr>
        <p:spPr>
          <a:xfrm>
            <a:off x="10252039" y="8118643"/>
            <a:ext cx="1727761" cy="1231030"/>
          </a:xfrm>
          <a:custGeom>
            <a:avLst/>
            <a:gdLst/>
            <a:ahLst/>
            <a:cxnLst/>
            <a:rect l="l" t="t" r="r" b="b"/>
            <a:pathLst>
              <a:path w="1727761" h="1231030">
                <a:moveTo>
                  <a:pt x="0" y="0"/>
                </a:moveTo>
                <a:lnTo>
                  <a:pt x="1727761" y="0"/>
                </a:lnTo>
                <a:lnTo>
                  <a:pt x="1727761" y="1231030"/>
                </a:lnTo>
                <a:lnTo>
                  <a:pt x="0" y="1231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0252039" y="6185407"/>
            <a:ext cx="1727761" cy="1231030"/>
          </a:xfrm>
          <a:custGeom>
            <a:avLst/>
            <a:gdLst/>
            <a:ahLst/>
            <a:cxnLst/>
            <a:rect l="l" t="t" r="r" b="b"/>
            <a:pathLst>
              <a:path w="1727761" h="1231030">
                <a:moveTo>
                  <a:pt x="0" y="0"/>
                </a:moveTo>
                <a:lnTo>
                  <a:pt x="1727761" y="0"/>
                </a:lnTo>
                <a:lnTo>
                  <a:pt x="1727761" y="1231030"/>
                </a:lnTo>
                <a:lnTo>
                  <a:pt x="0" y="1231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0252039" y="4287627"/>
            <a:ext cx="1727761" cy="1231030"/>
          </a:xfrm>
          <a:custGeom>
            <a:avLst/>
            <a:gdLst/>
            <a:ahLst/>
            <a:cxnLst/>
            <a:rect l="l" t="t" r="r" b="b"/>
            <a:pathLst>
              <a:path w="1727761" h="1231030">
                <a:moveTo>
                  <a:pt x="0" y="0"/>
                </a:moveTo>
                <a:lnTo>
                  <a:pt x="1727761" y="0"/>
                </a:lnTo>
                <a:lnTo>
                  <a:pt x="1727761" y="1231030"/>
                </a:lnTo>
                <a:lnTo>
                  <a:pt x="0" y="12310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8929660" y="1330202"/>
            <a:ext cx="1322379" cy="1571922"/>
          </a:xfrm>
          <a:custGeom>
            <a:avLst/>
            <a:gdLst/>
            <a:ahLst/>
            <a:cxnLst/>
            <a:rect l="l" t="t" r="r" b="b"/>
            <a:pathLst>
              <a:path w="1322379" h="1571922">
                <a:moveTo>
                  <a:pt x="0" y="0"/>
                </a:moveTo>
                <a:lnTo>
                  <a:pt x="1322379" y="0"/>
                </a:lnTo>
                <a:lnTo>
                  <a:pt x="1322379" y="1571922"/>
                </a:lnTo>
                <a:lnTo>
                  <a:pt x="0" y="1571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0633713" y="3185111"/>
            <a:ext cx="7031142" cy="298824"/>
          </a:xfrm>
          <a:custGeom>
            <a:avLst/>
            <a:gdLst/>
            <a:ahLst/>
            <a:cxnLst/>
            <a:rect l="l" t="t" r="r" b="b"/>
            <a:pathLst>
              <a:path w="7031142" h="298824">
                <a:moveTo>
                  <a:pt x="0" y="0"/>
                </a:moveTo>
                <a:lnTo>
                  <a:pt x="7031142" y="0"/>
                </a:lnTo>
                <a:lnTo>
                  <a:pt x="7031142" y="298823"/>
                </a:lnTo>
                <a:lnTo>
                  <a:pt x="0" y="2988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10633713" y="1555923"/>
            <a:ext cx="7654287" cy="1219202"/>
          </a:xfrm>
          <a:prstGeom prst="rect">
            <a:avLst/>
          </a:prstGeom>
        </p:spPr>
        <p:txBody>
          <a:bodyPr lIns="0" tIns="0" rIns="0" bIns="0" rtlCol="0" anchor="t">
            <a:spAutoFit/>
          </a:bodyPr>
          <a:lstStyle/>
          <a:p>
            <a:pPr marL="0" lvl="0" indent="0" algn="l">
              <a:lnSpc>
                <a:spcPts val="4500"/>
              </a:lnSpc>
            </a:pPr>
            <a:r>
              <a:rPr lang="en-US" sz="4500">
                <a:solidFill>
                  <a:srgbClr val="191919"/>
                </a:solidFill>
                <a:latin typeface="Telegraf"/>
              </a:rPr>
              <a:t>Further Supports &amp; Resources </a:t>
            </a:r>
          </a:p>
        </p:txBody>
      </p:sp>
      <p:sp>
        <p:nvSpPr>
          <p:cNvPr id="15" name="TextBox 15"/>
          <p:cNvSpPr txBox="1"/>
          <p:nvPr/>
        </p:nvSpPr>
        <p:spPr>
          <a:xfrm>
            <a:off x="12494392" y="4223257"/>
            <a:ext cx="4764908" cy="1295400"/>
          </a:xfrm>
          <a:prstGeom prst="rect">
            <a:avLst/>
          </a:prstGeom>
        </p:spPr>
        <p:txBody>
          <a:bodyPr lIns="0" tIns="0" rIns="0" bIns="0" rtlCol="0" anchor="t">
            <a:spAutoFit/>
          </a:bodyPr>
          <a:lstStyle/>
          <a:p>
            <a:pPr>
              <a:lnSpc>
                <a:spcPts val="3359"/>
              </a:lnSpc>
            </a:pPr>
            <a:r>
              <a:rPr lang="en-US" sz="2799" u="sng" dirty="0">
                <a:latin typeface="Telegraf Bold"/>
                <a:hlinkClick r:id="rId13" tooltip="https://www.ahead.ie/allyship-accessible-comms-social-media">
                  <a:extLst>
                    <a:ext uri="{A12FA001-AC4F-418D-AE19-62706E023703}">
                      <ahyp:hlinkClr xmlns:ahyp="http://schemas.microsoft.com/office/drawing/2018/hyperlinkcolor" val="tx"/>
                    </a:ext>
                  </a:extLst>
                </a:hlinkClick>
              </a:rPr>
              <a:t>Ahead </a:t>
            </a:r>
            <a:r>
              <a:rPr lang="en-US" sz="2799" u="sng" dirty="0">
                <a:solidFill>
                  <a:srgbClr val="191919"/>
                </a:solidFill>
                <a:latin typeface="Telegraf"/>
                <a:hlinkClick r:id="rId13" tooltip="https://www.ahead.ie/allyship-accessible-comms-social-media"/>
              </a:rPr>
              <a:t>Social Media Accessible Guidelines &amp; Checklist </a:t>
            </a:r>
          </a:p>
        </p:txBody>
      </p:sp>
      <p:grpSp>
        <p:nvGrpSpPr>
          <p:cNvPr id="16" name="Group 16"/>
          <p:cNvGrpSpPr/>
          <p:nvPr/>
        </p:nvGrpSpPr>
        <p:grpSpPr>
          <a:xfrm>
            <a:off x="12494392" y="6185407"/>
            <a:ext cx="4764908" cy="1644015"/>
            <a:chOff x="0" y="0"/>
            <a:chExt cx="6353211" cy="2192020"/>
          </a:xfrm>
        </p:grpSpPr>
        <p:sp>
          <p:nvSpPr>
            <p:cNvPr id="17" name="TextBox 17"/>
            <p:cNvSpPr txBox="1"/>
            <p:nvPr/>
          </p:nvSpPr>
          <p:spPr>
            <a:xfrm>
              <a:off x="0" y="-38100"/>
              <a:ext cx="6353211" cy="1714500"/>
            </a:xfrm>
            <a:prstGeom prst="rect">
              <a:avLst/>
            </a:prstGeom>
          </p:spPr>
          <p:txBody>
            <a:bodyPr lIns="0" tIns="0" rIns="0" bIns="0" rtlCol="0" anchor="t">
              <a:spAutoFit/>
            </a:bodyPr>
            <a:lstStyle/>
            <a:p>
              <a:pPr>
                <a:lnSpc>
                  <a:spcPts val="3359"/>
                </a:lnSpc>
              </a:pPr>
              <a:r>
                <a:rPr lang="en-US" sz="2799" u="sng" dirty="0">
                  <a:solidFill>
                    <a:srgbClr val="191919"/>
                  </a:solidFill>
                  <a:latin typeface="Telegraf Bold"/>
                </a:rPr>
                <a:t>Hootsuite</a:t>
              </a:r>
              <a:r>
                <a:rPr lang="en-US" sz="2799" u="sng" dirty="0">
                  <a:solidFill>
                    <a:srgbClr val="191919"/>
                  </a:solidFill>
                  <a:latin typeface="Telegraf"/>
                </a:rPr>
                <a:t> </a:t>
              </a:r>
              <a:r>
                <a:rPr lang="en-US" sz="2799" u="sng" dirty="0">
                  <a:solidFill>
                    <a:srgbClr val="191919"/>
                  </a:solidFill>
                  <a:latin typeface="Telegraf"/>
                  <a:hlinkClick r:id="rId14" tooltip="https://blog.hootsuite.com/inclusive-design-social-media/"/>
                </a:rPr>
                <a:t>Social Media Accessibility: Inclusive Design Tips for 2023</a:t>
              </a:r>
            </a:p>
          </p:txBody>
        </p:sp>
        <p:sp>
          <p:nvSpPr>
            <p:cNvPr id="18" name="TextBox 18"/>
            <p:cNvSpPr txBox="1"/>
            <p:nvPr/>
          </p:nvSpPr>
          <p:spPr>
            <a:xfrm>
              <a:off x="0" y="1638300"/>
              <a:ext cx="6353211" cy="553720"/>
            </a:xfrm>
            <a:prstGeom prst="rect">
              <a:avLst/>
            </a:prstGeom>
          </p:spPr>
          <p:txBody>
            <a:bodyPr lIns="0" tIns="0" rIns="0" bIns="0" rtlCol="0" anchor="t">
              <a:spAutoFit/>
            </a:bodyPr>
            <a:lstStyle/>
            <a:p>
              <a:pPr algn="l">
                <a:lnSpc>
                  <a:spcPts val="3359"/>
                </a:lnSpc>
              </a:pPr>
              <a:endParaRPr/>
            </a:p>
          </p:txBody>
        </p:sp>
      </p:grpSp>
      <p:grpSp>
        <p:nvGrpSpPr>
          <p:cNvPr id="19" name="Group 19"/>
          <p:cNvGrpSpPr/>
          <p:nvPr/>
        </p:nvGrpSpPr>
        <p:grpSpPr>
          <a:xfrm>
            <a:off x="12494392" y="8118643"/>
            <a:ext cx="4764908" cy="1677035"/>
            <a:chOff x="0" y="0"/>
            <a:chExt cx="6353211" cy="2236047"/>
          </a:xfrm>
        </p:grpSpPr>
        <p:sp>
          <p:nvSpPr>
            <p:cNvPr id="20" name="TextBox 20"/>
            <p:cNvSpPr txBox="1"/>
            <p:nvPr/>
          </p:nvSpPr>
          <p:spPr>
            <a:xfrm>
              <a:off x="0" y="-38100"/>
              <a:ext cx="6353211" cy="1714500"/>
            </a:xfrm>
            <a:prstGeom prst="rect">
              <a:avLst/>
            </a:prstGeom>
          </p:spPr>
          <p:txBody>
            <a:bodyPr lIns="0" tIns="0" rIns="0" bIns="0" rtlCol="0" anchor="t">
              <a:spAutoFit/>
            </a:bodyPr>
            <a:lstStyle/>
            <a:p>
              <a:pPr>
                <a:lnSpc>
                  <a:spcPts val="3359"/>
                </a:lnSpc>
              </a:pPr>
              <a:r>
                <a:rPr lang="en-US" sz="2799" u="sng" dirty="0">
                  <a:latin typeface="Telegraf Bold"/>
                  <a:hlinkClick r:id="rId15" tooltip="https://universaldesign.ie/products-services/customer-communications-toolkit-for-services-to-the-public-a-universal-design-approach/digital-communication-/social-media-guidance/">
                    <a:extLst>
                      <a:ext uri="{A12FA001-AC4F-418D-AE19-62706E023703}">
                        <ahyp:hlinkClr xmlns:ahyp="http://schemas.microsoft.com/office/drawing/2018/hyperlinkcolor" val="tx"/>
                      </a:ext>
                    </a:extLst>
                  </a:hlinkClick>
                </a:rPr>
                <a:t>National Disability Authority</a:t>
              </a:r>
              <a:r>
                <a:rPr lang="en-US" sz="2799" u="sng" dirty="0">
                  <a:latin typeface="Telegraf"/>
                  <a:hlinkClick r:id="rId15" tooltip="https://universaldesign.ie/products-services/customer-communications-toolkit-for-services-to-the-public-a-universal-design-approach/digital-communication-/social-media-guidance/">
                    <a:extLst>
                      <a:ext uri="{A12FA001-AC4F-418D-AE19-62706E023703}">
                        <ahyp:hlinkClr xmlns:ahyp="http://schemas.microsoft.com/office/drawing/2018/hyperlinkcolor" val="tx"/>
                      </a:ext>
                    </a:extLst>
                  </a:hlinkClick>
                </a:rPr>
                <a:t> </a:t>
              </a:r>
              <a:r>
                <a:rPr lang="en-US" sz="2799" u="sng" dirty="0">
                  <a:solidFill>
                    <a:srgbClr val="0000FF"/>
                  </a:solidFill>
                  <a:latin typeface="Telegraf"/>
                  <a:hlinkClick r:id="rId15" tooltip="https://universaldesign.ie/products-services/customer-communications-toolkit-for-services-to-the-public-a-universal-design-approach/digital-communication-/social-media-guidance/">
                    <a:extLst>
                      <a:ext uri="{A12FA001-AC4F-418D-AE19-62706E023703}">
                        <ahyp:hlinkClr xmlns:ahyp="http://schemas.microsoft.com/office/drawing/2018/hyperlinkcolor" val="tx"/>
                      </a:ext>
                    </a:extLst>
                  </a:hlinkClick>
                </a:rPr>
                <a:t>Social Media Guidance </a:t>
              </a:r>
            </a:p>
          </p:txBody>
        </p:sp>
        <p:sp>
          <p:nvSpPr>
            <p:cNvPr id="21" name="TextBox 21"/>
            <p:cNvSpPr txBox="1"/>
            <p:nvPr/>
          </p:nvSpPr>
          <p:spPr>
            <a:xfrm>
              <a:off x="0" y="1628775"/>
              <a:ext cx="6353211" cy="607272"/>
            </a:xfrm>
            <a:prstGeom prst="rect">
              <a:avLst/>
            </a:prstGeom>
          </p:spPr>
          <p:txBody>
            <a:bodyPr lIns="0" tIns="0" rIns="0" bIns="0" rtlCol="0" anchor="t">
              <a:spAutoFit/>
            </a:bodyPr>
            <a:lstStyle/>
            <a:p>
              <a:pPr algn="l">
                <a:lnSpc>
                  <a:spcPts val="3639"/>
                </a:lnSpc>
              </a:pPr>
              <a:endParaRPr/>
            </a:p>
          </p:txBody>
        </p:sp>
      </p:grpSp>
    </p:spTree>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 name="Group 3"/>
          <p:cNvGrpSpPr/>
          <p:nvPr/>
        </p:nvGrpSpPr>
        <p:grpSpPr>
          <a:xfrm>
            <a:off x="-734110" y="1409077"/>
            <a:ext cx="14898793" cy="9459745"/>
            <a:chOff x="0" y="0"/>
            <a:chExt cx="3923962" cy="2491456"/>
          </a:xfrm>
        </p:grpSpPr>
        <p:sp>
          <p:nvSpPr>
            <p:cNvPr id="4" name="Freeform 4"/>
            <p:cNvSpPr/>
            <p:nvPr/>
          </p:nvSpPr>
          <p:spPr>
            <a:xfrm>
              <a:off x="0" y="0"/>
              <a:ext cx="3923962" cy="2491456"/>
            </a:xfrm>
            <a:custGeom>
              <a:avLst/>
              <a:gdLst/>
              <a:ahLst/>
              <a:cxnLst/>
              <a:rect l="l" t="t" r="r" b="b"/>
              <a:pathLst>
                <a:path w="3923962" h="2491456">
                  <a:moveTo>
                    <a:pt x="25982" y="0"/>
                  </a:moveTo>
                  <a:lnTo>
                    <a:pt x="3897980" y="0"/>
                  </a:lnTo>
                  <a:cubicBezTo>
                    <a:pt x="3912330" y="0"/>
                    <a:pt x="3923962" y="11632"/>
                    <a:pt x="3923962" y="25982"/>
                  </a:cubicBezTo>
                  <a:lnTo>
                    <a:pt x="3923962" y="2465474"/>
                  </a:lnTo>
                  <a:cubicBezTo>
                    <a:pt x="3923962" y="2479823"/>
                    <a:pt x="3912330" y="2491456"/>
                    <a:pt x="3897980" y="2491456"/>
                  </a:cubicBezTo>
                  <a:lnTo>
                    <a:pt x="25982" y="2491456"/>
                  </a:lnTo>
                  <a:cubicBezTo>
                    <a:pt x="11632" y="2491456"/>
                    <a:pt x="0" y="2479823"/>
                    <a:pt x="0" y="2465474"/>
                  </a:cubicBezTo>
                  <a:lnTo>
                    <a:pt x="0" y="25982"/>
                  </a:lnTo>
                  <a:cubicBezTo>
                    <a:pt x="0" y="11632"/>
                    <a:pt x="11632" y="0"/>
                    <a:pt x="25982"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653105" y="1409077"/>
            <a:ext cx="6357851" cy="2010670"/>
          </a:xfrm>
          <a:custGeom>
            <a:avLst/>
            <a:gdLst/>
            <a:ahLst/>
            <a:cxnLst/>
            <a:rect l="l" t="t" r="r" b="b"/>
            <a:pathLst>
              <a:path w="6357851" h="2010670">
                <a:moveTo>
                  <a:pt x="0" y="0"/>
                </a:moveTo>
                <a:lnTo>
                  <a:pt x="6357851" y="0"/>
                </a:lnTo>
                <a:lnTo>
                  <a:pt x="6357851" y="2010671"/>
                </a:lnTo>
                <a:lnTo>
                  <a:pt x="0" y="20106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205091" y="2452512"/>
            <a:ext cx="8913048" cy="585160"/>
          </a:xfrm>
          <a:prstGeom prst="rect">
            <a:avLst/>
          </a:prstGeom>
        </p:spPr>
        <p:txBody>
          <a:bodyPr lIns="0" tIns="0" rIns="0" bIns="0" rtlCol="0" anchor="t">
            <a:spAutoFit/>
          </a:bodyPr>
          <a:lstStyle/>
          <a:p>
            <a:pPr marL="0" lvl="0" indent="0" algn="l">
              <a:lnSpc>
                <a:spcPts val="4500"/>
              </a:lnSpc>
              <a:spcBef>
                <a:spcPct val="0"/>
              </a:spcBef>
            </a:pPr>
            <a:r>
              <a:rPr lang="en-US" sz="4500" u="sng" dirty="0">
                <a:solidFill>
                  <a:srgbClr val="FFFFFF"/>
                </a:solidFill>
                <a:latin typeface="Telegraf"/>
              </a:rPr>
              <a:t>Impact</a:t>
            </a:r>
          </a:p>
        </p:txBody>
      </p:sp>
      <p:sp>
        <p:nvSpPr>
          <p:cNvPr id="9" name="TextBox 9"/>
          <p:cNvSpPr txBox="1"/>
          <p:nvPr/>
        </p:nvSpPr>
        <p:spPr>
          <a:xfrm>
            <a:off x="186182" y="3767664"/>
            <a:ext cx="4428701" cy="1009650"/>
          </a:xfrm>
          <a:prstGeom prst="rect">
            <a:avLst/>
          </a:prstGeom>
        </p:spPr>
        <p:txBody>
          <a:bodyPr lIns="0" tIns="0" rIns="0" bIns="0" rtlCol="0" anchor="t">
            <a:spAutoFit/>
          </a:bodyPr>
          <a:lstStyle/>
          <a:p>
            <a:pPr marL="0" lvl="0" indent="0" algn="l">
              <a:lnSpc>
                <a:spcPts val="3839"/>
              </a:lnSpc>
              <a:spcBef>
                <a:spcPct val="0"/>
              </a:spcBef>
            </a:pPr>
            <a:r>
              <a:rPr lang="en-US" sz="3199" dirty="0">
                <a:solidFill>
                  <a:srgbClr val="191919"/>
                </a:solidFill>
                <a:latin typeface="Telegraf Bold"/>
              </a:rPr>
              <a:t>How do we measure impact? </a:t>
            </a:r>
          </a:p>
        </p:txBody>
      </p:sp>
      <p:sp>
        <p:nvSpPr>
          <p:cNvPr id="10" name="TextBox 10"/>
          <p:cNvSpPr txBox="1"/>
          <p:nvPr/>
        </p:nvSpPr>
        <p:spPr>
          <a:xfrm>
            <a:off x="213891" y="5274732"/>
            <a:ext cx="5840031" cy="4069319"/>
          </a:xfrm>
          <a:prstGeom prst="rect">
            <a:avLst/>
          </a:prstGeom>
        </p:spPr>
        <p:txBody>
          <a:bodyPr lIns="0" tIns="0" rIns="0" bIns="0" rtlCol="0" anchor="t">
            <a:spAutoFit/>
          </a:bodyPr>
          <a:lstStyle/>
          <a:p>
            <a:pPr>
              <a:lnSpc>
                <a:spcPts val="3219"/>
              </a:lnSpc>
            </a:pPr>
            <a:r>
              <a:rPr lang="en-US" sz="2299" spc="45" dirty="0">
                <a:solidFill>
                  <a:srgbClr val="191919"/>
                </a:solidFill>
                <a:latin typeface="Telegraf Bold"/>
              </a:rPr>
              <a:t>Consider how you plan on measuring impact as part of your SM strategy? </a:t>
            </a:r>
          </a:p>
          <a:p>
            <a:pPr>
              <a:lnSpc>
                <a:spcPts val="3219"/>
              </a:lnSpc>
            </a:pPr>
            <a:endParaRPr lang="en-US" sz="2299" spc="45" dirty="0">
              <a:solidFill>
                <a:srgbClr val="191919"/>
              </a:solidFill>
              <a:latin typeface="Telegraf Bold"/>
            </a:endParaRPr>
          </a:p>
          <a:p>
            <a:pPr marL="496569" lvl="1" indent="-248284">
              <a:lnSpc>
                <a:spcPts val="3219"/>
              </a:lnSpc>
              <a:buFont typeface="Arial"/>
              <a:buChar char="•"/>
            </a:pPr>
            <a:r>
              <a:rPr lang="en-US" sz="2299" spc="45" dirty="0">
                <a:solidFill>
                  <a:srgbClr val="191919"/>
                </a:solidFill>
                <a:latin typeface="Telegraf"/>
              </a:rPr>
              <a:t>Illustrating growth in followers</a:t>
            </a:r>
          </a:p>
          <a:p>
            <a:pPr>
              <a:lnSpc>
                <a:spcPts val="3219"/>
              </a:lnSpc>
            </a:pPr>
            <a:endParaRPr lang="en-US" sz="2299" spc="45" dirty="0">
              <a:solidFill>
                <a:srgbClr val="191919"/>
              </a:solidFill>
              <a:latin typeface="Telegraf"/>
            </a:endParaRPr>
          </a:p>
          <a:p>
            <a:pPr marL="496569" lvl="1" indent="-248284">
              <a:lnSpc>
                <a:spcPts val="3219"/>
              </a:lnSpc>
              <a:buFont typeface="Arial"/>
              <a:buChar char="•"/>
            </a:pPr>
            <a:r>
              <a:rPr lang="en-US" sz="2299" spc="45" dirty="0">
                <a:solidFill>
                  <a:srgbClr val="191919"/>
                </a:solidFill>
                <a:latin typeface="Telegraf"/>
              </a:rPr>
              <a:t>Number of reaches per post</a:t>
            </a:r>
          </a:p>
          <a:p>
            <a:pPr>
              <a:lnSpc>
                <a:spcPts val="3219"/>
              </a:lnSpc>
            </a:pPr>
            <a:endParaRPr lang="en-US" sz="2299" spc="45" dirty="0">
              <a:solidFill>
                <a:srgbClr val="191919"/>
              </a:solidFill>
              <a:latin typeface="Telegraf"/>
            </a:endParaRPr>
          </a:p>
          <a:p>
            <a:pPr marL="496569" lvl="1" indent="-248284">
              <a:lnSpc>
                <a:spcPts val="3219"/>
              </a:lnSpc>
              <a:buFont typeface="Arial"/>
              <a:buChar char="•"/>
            </a:pPr>
            <a:r>
              <a:rPr lang="en-US" sz="2299" spc="45" dirty="0">
                <a:solidFill>
                  <a:srgbClr val="191919"/>
                </a:solidFill>
                <a:latin typeface="Telegraf"/>
              </a:rPr>
              <a:t>Gaining a high number of likes on the most popular post</a:t>
            </a:r>
          </a:p>
          <a:p>
            <a:pPr>
              <a:lnSpc>
                <a:spcPts val="3079"/>
              </a:lnSpc>
            </a:pPr>
            <a:endParaRPr lang="en-US" sz="2299" spc="45" dirty="0">
              <a:solidFill>
                <a:srgbClr val="191919"/>
              </a:solidFill>
              <a:latin typeface="Telegraf"/>
            </a:endParaRPr>
          </a:p>
        </p:txBody>
      </p:sp>
      <p:sp>
        <p:nvSpPr>
          <p:cNvPr id="11" name="TextBox 11"/>
          <p:cNvSpPr txBox="1"/>
          <p:nvPr/>
        </p:nvSpPr>
        <p:spPr>
          <a:xfrm>
            <a:off x="6848489" y="5605599"/>
            <a:ext cx="4591022" cy="428625"/>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Impressions</a:t>
            </a:r>
          </a:p>
        </p:txBody>
      </p:sp>
      <p:sp>
        <p:nvSpPr>
          <p:cNvPr id="12" name="TextBox 12"/>
          <p:cNvSpPr txBox="1"/>
          <p:nvPr/>
        </p:nvSpPr>
        <p:spPr>
          <a:xfrm>
            <a:off x="7967990" y="4294007"/>
            <a:ext cx="4742215" cy="397545"/>
          </a:xfrm>
          <a:prstGeom prst="rect">
            <a:avLst/>
          </a:prstGeom>
        </p:spPr>
        <p:txBody>
          <a:bodyPr lIns="0" tIns="0" rIns="0" bIns="0" rtlCol="0" anchor="t">
            <a:spAutoFit/>
          </a:bodyPr>
          <a:lstStyle/>
          <a:p>
            <a:pPr marL="0" lvl="0" indent="0" algn="l">
              <a:lnSpc>
                <a:spcPts val="3120"/>
              </a:lnSpc>
              <a:spcBef>
                <a:spcPct val="0"/>
              </a:spcBef>
            </a:pPr>
            <a:r>
              <a:rPr lang="en-US" sz="2600" dirty="0">
                <a:solidFill>
                  <a:srgbClr val="191919"/>
                </a:solidFill>
                <a:highlight>
                  <a:srgbClr val="00FF00"/>
                </a:highlight>
                <a:latin typeface="Telegraf Bold"/>
              </a:rPr>
              <a:t>Reach</a:t>
            </a:r>
            <a:r>
              <a:rPr lang="en-US" sz="2600" dirty="0">
                <a:solidFill>
                  <a:srgbClr val="191919"/>
                </a:solidFill>
                <a:latin typeface="Telegraf Bold"/>
              </a:rPr>
              <a:t>   </a:t>
            </a:r>
          </a:p>
        </p:txBody>
      </p:sp>
      <p:sp>
        <p:nvSpPr>
          <p:cNvPr id="13" name="TextBox 13"/>
          <p:cNvSpPr txBox="1"/>
          <p:nvPr/>
        </p:nvSpPr>
        <p:spPr>
          <a:xfrm>
            <a:off x="7010956" y="6895284"/>
            <a:ext cx="5276666" cy="397545"/>
          </a:xfrm>
          <a:prstGeom prst="rect">
            <a:avLst/>
          </a:prstGeom>
        </p:spPr>
        <p:txBody>
          <a:bodyPr lIns="0" tIns="0" rIns="0" bIns="0" rtlCol="0" anchor="t">
            <a:spAutoFit/>
          </a:bodyPr>
          <a:lstStyle/>
          <a:p>
            <a:pPr marL="0" lvl="0" indent="0" algn="l">
              <a:lnSpc>
                <a:spcPts val="3120"/>
              </a:lnSpc>
              <a:spcBef>
                <a:spcPct val="0"/>
              </a:spcBef>
            </a:pPr>
            <a:r>
              <a:rPr lang="en-US" sz="2600" dirty="0">
                <a:solidFill>
                  <a:srgbClr val="191919"/>
                </a:solidFill>
                <a:highlight>
                  <a:srgbClr val="00FF00"/>
                </a:highlight>
                <a:latin typeface="Telegraf Bold"/>
              </a:rPr>
              <a:t>Top content </a:t>
            </a:r>
          </a:p>
        </p:txBody>
      </p:sp>
      <p:sp>
        <p:nvSpPr>
          <p:cNvPr id="14" name="TextBox 14"/>
          <p:cNvSpPr txBox="1"/>
          <p:nvPr/>
        </p:nvSpPr>
        <p:spPr>
          <a:xfrm>
            <a:off x="9474576" y="3920627"/>
            <a:ext cx="3895531" cy="1137285"/>
          </a:xfrm>
          <a:prstGeom prst="rect">
            <a:avLst/>
          </a:prstGeom>
        </p:spPr>
        <p:txBody>
          <a:bodyPr lIns="0" tIns="0" rIns="0" bIns="0" rtlCol="0" anchor="t">
            <a:spAutoFit/>
          </a:bodyPr>
          <a:lstStyle/>
          <a:p>
            <a:pPr>
              <a:lnSpc>
                <a:spcPts val="2940"/>
              </a:lnSpc>
            </a:pPr>
            <a:r>
              <a:rPr lang="en-US" sz="2100" spc="42">
                <a:solidFill>
                  <a:srgbClr val="191919"/>
                </a:solidFill>
                <a:latin typeface="Telegraf"/>
              </a:rPr>
              <a:t>The number of people who see your content (followers &amp; non followers)</a:t>
            </a:r>
          </a:p>
        </p:txBody>
      </p:sp>
      <p:sp>
        <p:nvSpPr>
          <p:cNvPr id="15" name="TextBox 15"/>
          <p:cNvSpPr txBox="1"/>
          <p:nvPr/>
        </p:nvSpPr>
        <p:spPr>
          <a:xfrm>
            <a:off x="7010956" y="8028759"/>
            <a:ext cx="5276666" cy="428625"/>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Engagement </a:t>
            </a:r>
          </a:p>
        </p:txBody>
      </p:sp>
      <p:sp>
        <p:nvSpPr>
          <p:cNvPr id="16" name="TextBox 16"/>
          <p:cNvSpPr txBox="1"/>
          <p:nvPr/>
        </p:nvSpPr>
        <p:spPr>
          <a:xfrm>
            <a:off x="7967990" y="9156519"/>
            <a:ext cx="5276666" cy="428625"/>
          </a:xfrm>
          <a:prstGeom prst="rect">
            <a:avLst/>
          </a:prstGeom>
        </p:spPr>
        <p:txBody>
          <a:bodyPr lIns="0" tIns="0" rIns="0" bIns="0" rtlCol="0" anchor="t">
            <a:spAutoFit/>
          </a:bodyPr>
          <a:lstStyle/>
          <a:p>
            <a:pPr marL="0" lvl="0" indent="0" algn="l">
              <a:lnSpc>
                <a:spcPts val="3120"/>
              </a:lnSpc>
              <a:spcBef>
                <a:spcPct val="0"/>
              </a:spcBef>
            </a:pPr>
            <a:r>
              <a:rPr lang="en-US" sz="2600">
                <a:solidFill>
                  <a:srgbClr val="191919"/>
                </a:solidFill>
                <a:latin typeface="Telegraf Bold"/>
              </a:rPr>
              <a:t>Views </a:t>
            </a:r>
          </a:p>
        </p:txBody>
      </p:sp>
      <p:sp>
        <p:nvSpPr>
          <p:cNvPr id="17" name="TextBox 17"/>
          <p:cNvSpPr txBox="1"/>
          <p:nvPr/>
        </p:nvSpPr>
        <p:spPr>
          <a:xfrm>
            <a:off x="7747032" y="2904972"/>
            <a:ext cx="4742215" cy="397545"/>
          </a:xfrm>
          <a:prstGeom prst="rect">
            <a:avLst/>
          </a:prstGeom>
        </p:spPr>
        <p:txBody>
          <a:bodyPr lIns="0" tIns="0" rIns="0" bIns="0" rtlCol="0" anchor="t">
            <a:spAutoFit/>
          </a:bodyPr>
          <a:lstStyle/>
          <a:p>
            <a:pPr marL="0" lvl="0" indent="0" algn="l">
              <a:lnSpc>
                <a:spcPts val="3120"/>
              </a:lnSpc>
              <a:spcBef>
                <a:spcPct val="0"/>
              </a:spcBef>
            </a:pPr>
            <a:r>
              <a:rPr lang="en-US" sz="2600" dirty="0">
                <a:solidFill>
                  <a:srgbClr val="191919"/>
                </a:solidFill>
                <a:highlight>
                  <a:srgbClr val="00FF00"/>
                </a:highlight>
                <a:latin typeface="Telegraf Bold"/>
              </a:rPr>
              <a:t>Growth</a:t>
            </a:r>
            <a:r>
              <a:rPr lang="en-US" sz="2600" dirty="0">
                <a:solidFill>
                  <a:srgbClr val="191919"/>
                </a:solidFill>
                <a:latin typeface="Telegraf Bold"/>
              </a:rPr>
              <a:t> </a:t>
            </a:r>
          </a:p>
        </p:txBody>
      </p:sp>
      <p:sp>
        <p:nvSpPr>
          <p:cNvPr id="18" name="TextBox 18"/>
          <p:cNvSpPr txBox="1"/>
          <p:nvPr/>
        </p:nvSpPr>
        <p:spPr>
          <a:xfrm>
            <a:off x="9474576" y="2717329"/>
            <a:ext cx="3895531" cy="765810"/>
          </a:xfrm>
          <a:prstGeom prst="rect">
            <a:avLst/>
          </a:prstGeom>
        </p:spPr>
        <p:txBody>
          <a:bodyPr lIns="0" tIns="0" rIns="0" bIns="0" rtlCol="0" anchor="t">
            <a:spAutoFit/>
          </a:bodyPr>
          <a:lstStyle/>
          <a:p>
            <a:pPr>
              <a:lnSpc>
                <a:spcPts val="2940"/>
              </a:lnSpc>
            </a:pPr>
            <a:r>
              <a:rPr lang="en-US" sz="2100" spc="42">
                <a:solidFill>
                  <a:srgbClr val="191919"/>
                </a:solidFill>
                <a:latin typeface="Telegraf"/>
              </a:rPr>
              <a:t>Increase (or decrease) in followers </a:t>
            </a:r>
          </a:p>
        </p:txBody>
      </p:sp>
      <p:sp>
        <p:nvSpPr>
          <p:cNvPr id="19" name="TextBox 19"/>
          <p:cNvSpPr txBox="1"/>
          <p:nvPr/>
        </p:nvSpPr>
        <p:spPr>
          <a:xfrm>
            <a:off x="9469652" y="5417957"/>
            <a:ext cx="3770080" cy="765810"/>
          </a:xfrm>
          <a:prstGeom prst="rect">
            <a:avLst/>
          </a:prstGeom>
        </p:spPr>
        <p:txBody>
          <a:bodyPr lIns="0" tIns="0" rIns="0" bIns="0" rtlCol="0" anchor="t">
            <a:spAutoFit/>
          </a:bodyPr>
          <a:lstStyle/>
          <a:p>
            <a:pPr>
              <a:lnSpc>
                <a:spcPts val="2940"/>
              </a:lnSpc>
            </a:pPr>
            <a:r>
              <a:rPr lang="en-US" sz="2100" spc="42">
                <a:solidFill>
                  <a:srgbClr val="191919"/>
                </a:solidFill>
                <a:latin typeface="Telegraf"/>
              </a:rPr>
              <a:t>The amount of times your posts &amp; content was viewed </a:t>
            </a:r>
          </a:p>
        </p:txBody>
      </p:sp>
      <p:sp>
        <p:nvSpPr>
          <p:cNvPr id="20" name="TextBox 20"/>
          <p:cNvSpPr txBox="1"/>
          <p:nvPr/>
        </p:nvSpPr>
        <p:spPr>
          <a:xfrm>
            <a:off x="9474576" y="6729549"/>
            <a:ext cx="3770080" cy="721929"/>
          </a:xfrm>
          <a:prstGeom prst="rect">
            <a:avLst/>
          </a:prstGeom>
        </p:spPr>
        <p:txBody>
          <a:bodyPr lIns="0" tIns="0" rIns="0" bIns="0" rtlCol="0" anchor="t">
            <a:spAutoFit/>
          </a:bodyPr>
          <a:lstStyle/>
          <a:p>
            <a:pPr>
              <a:lnSpc>
                <a:spcPts val="2940"/>
              </a:lnSpc>
            </a:pPr>
            <a:r>
              <a:rPr lang="en-US" sz="2100" spc="42" dirty="0">
                <a:solidFill>
                  <a:srgbClr val="191919"/>
                </a:solidFill>
                <a:latin typeface="Telegraf"/>
              </a:rPr>
              <a:t>The most popular content – </a:t>
            </a:r>
            <a:r>
              <a:rPr lang="en-US" sz="2100" i="1" spc="42" dirty="0">
                <a:solidFill>
                  <a:srgbClr val="191919"/>
                </a:solidFill>
                <a:latin typeface="Telegraf"/>
              </a:rPr>
              <a:t>Consider why?</a:t>
            </a:r>
          </a:p>
        </p:txBody>
      </p:sp>
      <p:sp>
        <p:nvSpPr>
          <p:cNvPr id="21" name="TextBox 21"/>
          <p:cNvSpPr txBox="1"/>
          <p:nvPr/>
        </p:nvSpPr>
        <p:spPr>
          <a:xfrm>
            <a:off x="9474576" y="7990659"/>
            <a:ext cx="3770080" cy="765810"/>
          </a:xfrm>
          <a:prstGeom prst="rect">
            <a:avLst/>
          </a:prstGeom>
        </p:spPr>
        <p:txBody>
          <a:bodyPr lIns="0" tIns="0" rIns="0" bIns="0" rtlCol="0" anchor="t">
            <a:spAutoFit/>
          </a:bodyPr>
          <a:lstStyle/>
          <a:p>
            <a:pPr>
              <a:lnSpc>
                <a:spcPts val="2940"/>
              </a:lnSpc>
            </a:pPr>
            <a:r>
              <a:rPr lang="en-US" sz="2100" spc="42">
                <a:solidFill>
                  <a:srgbClr val="191919"/>
                </a:solidFill>
                <a:latin typeface="Telegraf"/>
              </a:rPr>
              <a:t>Likes, comments, saves, views, saves &amp; shares </a:t>
            </a:r>
          </a:p>
        </p:txBody>
      </p:sp>
      <p:sp>
        <p:nvSpPr>
          <p:cNvPr id="22" name="TextBox 22"/>
          <p:cNvSpPr txBox="1"/>
          <p:nvPr/>
        </p:nvSpPr>
        <p:spPr>
          <a:xfrm>
            <a:off x="9469652" y="8995278"/>
            <a:ext cx="3770080" cy="765810"/>
          </a:xfrm>
          <a:prstGeom prst="rect">
            <a:avLst/>
          </a:prstGeom>
        </p:spPr>
        <p:txBody>
          <a:bodyPr lIns="0" tIns="0" rIns="0" bIns="0" rtlCol="0" anchor="t">
            <a:spAutoFit/>
          </a:bodyPr>
          <a:lstStyle/>
          <a:p>
            <a:pPr>
              <a:lnSpc>
                <a:spcPts val="2940"/>
              </a:lnSpc>
            </a:pPr>
            <a:r>
              <a:rPr lang="en-US" sz="2100" spc="42">
                <a:solidFill>
                  <a:srgbClr val="191919"/>
                </a:solidFill>
                <a:latin typeface="Telegraf"/>
              </a:rPr>
              <a:t>Specific to video / recorded content </a:t>
            </a:r>
          </a:p>
        </p:txBody>
      </p:sp>
    </p:spTree>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4">
            <a:extLst>
              <a:ext uri="{FF2B5EF4-FFF2-40B4-BE49-F238E27FC236}">
                <a16:creationId xmlns:a16="http://schemas.microsoft.com/office/drawing/2014/main" id="{8C8BD412-D781-FCEE-A8E4-02AB44278251}"/>
              </a:ext>
            </a:extLst>
          </p:cNvPr>
          <p:cNvSpPr/>
          <p:nvPr/>
        </p:nvSpPr>
        <p:spPr>
          <a:xfrm>
            <a:off x="10297347" y="8252763"/>
            <a:ext cx="5544818" cy="1226622"/>
          </a:xfrm>
          <a:custGeom>
            <a:avLst/>
            <a:gdLst/>
            <a:ahLst/>
            <a:cxnLst/>
            <a:rect l="l" t="t" r="r" b="b"/>
            <a:pathLst>
              <a:path w="7279383" h="1226622">
                <a:moveTo>
                  <a:pt x="0" y="0"/>
                </a:moveTo>
                <a:lnTo>
                  <a:pt x="7279383" y="0"/>
                </a:lnTo>
                <a:lnTo>
                  <a:pt x="7279383" y="1226622"/>
                </a:lnTo>
                <a:lnTo>
                  <a:pt x="0" y="122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Freeform 4">
            <a:extLst>
              <a:ext uri="{FF2B5EF4-FFF2-40B4-BE49-F238E27FC236}">
                <a16:creationId xmlns:a16="http://schemas.microsoft.com/office/drawing/2014/main" id="{4BA1E20F-B9FF-8614-5901-65C951374D37}"/>
              </a:ext>
            </a:extLst>
          </p:cNvPr>
          <p:cNvSpPr/>
          <p:nvPr/>
        </p:nvSpPr>
        <p:spPr>
          <a:xfrm>
            <a:off x="11955332" y="6268601"/>
            <a:ext cx="4329557" cy="1226622"/>
          </a:xfrm>
          <a:custGeom>
            <a:avLst/>
            <a:gdLst/>
            <a:ahLst/>
            <a:cxnLst/>
            <a:rect l="l" t="t" r="r" b="b"/>
            <a:pathLst>
              <a:path w="7279383" h="1226622">
                <a:moveTo>
                  <a:pt x="0" y="0"/>
                </a:moveTo>
                <a:lnTo>
                  <a:pt x="7279383" y="0"/>
                </a:lnTo>
                <a:lnTo>
                  <a:pt x="7279383" y="1226622"/>
                </a:lnTo>
                <a:lnTo>
                  <a:pt x="0" y="122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6" name="Freeform 4">
            <a:extLst>
              <a:ext uri="{FF2B5EF4-FFF2-40B4-BE49-F238E27FC236}">
                <a16:creationId xmlns:a16="http://schemas.microsoft.com/office/drawing/2014/main" id="{9D44CEBD-31CB-FD50-1F81-5F569AA9045E}"/>
              </a:ext>
            </a:extLst>
          </p:cNvPr>
          <p:cNvSpPr/>
          <p:nvPr/>
        </p:nvSpPr>
        <p:spPr>
          <a:xfrm>
            <a:off x="12428639" y="4436446"/>
            <a:ext cx="4335361" cy="1226622"/>
          </a:xfrm>
          <a:custGeom>
            <a:avLst/>
            <a:gdLst/>
            <a:ahLst/>
            <a:cxnLst/>
            <a:rect l="l" t="t" r="r" b="b"/>
            <a:pathLst>
              <a:path w="7279383" h="1226622">
                <a:moveTo>
                  <a:pt x="0" y="0"/>
                </a:moveTo>
                <a:lnTo>
                  <a:pt x="7279383" y="0"/>
                </a:lnTo>
                <a:lnTo>
                  <a:pt x="7279383" y="1226622"/>
                </a:lnTo>
                <a:lnTo>
                  <a:pt x="0" y="122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4">
            <a:extLst>
              <a:ext uri="{FF2B5EF4-FFF2-40B4-BE49-F238E27FC236}">
                <a16:creationId xmlns:a16="http://schemas.microsoft.com/office/drawing/2014/main" id="{22E27F19-198D-7C10-803B-2BB99CEB14F7}"/>
              </a:ext>
            </a:extLst>
          </p:cNvPr>
          <p:cNvSpPr/>
          <p:nvPr/>
        </p:nvSpPr>
        <p:spPr>
          <a:xfrm>
            <a:off x="11955332" y="2544427"/>
            <a:ext cx="4329557" cy="1226622"/>
          </a:xfrm>
          <a:custGeom>
            <a:avLst/>
            <a:gdLst/>
            <a:ahLst/>
            <a:cxnLst/>
            <a:rect l="l" t="t" r="r" b="b"/>
            <a:pathLst>
              <a:path w="7279383" h="1226622">
                <a:moveTo>
                  <a:pt x="0" y="0"/>
                </a:moveTo>
                <a:lnTo>
                  <a:pt x="7279383" y="0"/>
                </a:lnTo>
                <a:lnTo>
                  <a:pt x="7279383" y="1226622"/>
                </a:lnTo>
                <a:lnTo>
                  <a:pt x="0" y="122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3" name="Freeform 4">
            <a:extLst>
              <a:ext uri="{FF2B5EF4-FFF2-40B4-BE49-F238E27FC236}">
                <a16:creationId xmlns:a16="http://schemas.microsoft.com/office/drawing/2014/main" id="{CBCEE3B9-11A7-192C-DEC1-7802EF79D18E}"/>
              </a:ext>
            </a:extLst>
          </p:cNvPr>
          <p:cNvSpPr/>
          <p:nvPr/>
        </p:nvSpPr>
        <p:spPr>
          <a:xfrm>
            <a:off x="10334466" y="490866"/>
            <a:ext cx="5102968" cy="1226622"/>
          </a:xfrm>
          <a:custGeom>
            <a:avLst/>
            <a:gdLst/>
            <a:ahLst/>
            <a:cxnLst/>
            <a:rect l="l" t="t" r="r" b="b"/>
            <a:pathLst>
              <a:path w="7279383" h="1226622">
                <a:moveTo>
                  <a:pt x="0" y="0"/>
                </a:moveTo>
                <a:lnTo>
                  <a:pt x="7279383" y="0"/>
                </a:lnTo>
                <a:lnTo>
                  <a:pt x="7279383" y="1226622"/>
                </a:lnTo>
                <a:lnTo>
                  <a:pt x="0" y="122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0"/>
            <a:ext cx="5544818" cy="10287000"/>
            <a:chOff x="0" y="0"/>
            <a:chExt cx="1460363" cy="2709333"/>
          </a:xfrm>
        </p:grpSpPr>
        <p:sp>
          <p:nvSpPr>
            <p:cNvPr id="4" name="Freeform 4"/>
            <p:cNvSpPr/>
            <p:nvPr/>
          </p:nvSpPr>
          <p:spPr>
            <a:xfrm>
              <a:off x="0" y="0"/>
              <a:ext cx="1460363" cy="2709333"/>
            </a:xfrm>
            <a:custGeom>
              <a:avLst/>
              <a:gdLst/>
              <a:ahLst/>
              <a:cxnLst/>
              <a:rect l="l" t="t" r="r" b="b"/>
              <a:pathLst>
                <a:path w="1460363" h="2709333">
                  <a:moveTo>
                    <a:pt x="0" y="0"/>
                  </a:moveTo>
                  <a:lnTo>
                    <a:pt x="1460363" y="0"/>
                  </a:lnTo>
                  <a:lnTo>
                    <a:pt x="1460363" y="2709333"/>
                  </a:lnTo>
                  <a:lnTo>
                    <a:pt x="0" y="2709333"/>
                  </a:lnTo>
                  <a:close/>
                </a:path>
              </a:pathLst>
            </a:custGeom>
            <a:solidFill>
              <a:srgbClr val="FEE600"/>
            </a:solidFill>
          </p:spPr>
        </p:sp>
        <p:sp>
          <p:nvSpPr>
            <p:cNvPr id="5" name="TextBox 5"/>
            <p:cNvSpPr txBox="1"/>
            <p:nvPr/>
          </p:nvSpPr>
          <p:spPr>
            <a:xfrm>
              <a:off x="0" y="-76200"/>
              <a:ext cx="812800" cy="889000"/>
            </a:xfrm>
            <a:prstGeom prst="rect">
              <a:avLst/>
            </a:prstGeom>
          </p:spPr>
          <p:txBody>
            <a:bodyPr lIns="50800" tIns="50800" rIns="50800" bIns="50800" rtlCol="0" anchor="ctr"/>
            <a:lstStyle/>
            <a:p>
              <a:pPr algn="ctr">
                <a:lnSpc>
                  <a:spcPts val="3632"/>
                </a:lnSpc>
              </a:pPr>
              <a:endParaRPr/>
            </a:p>
          </p:txBody>
        </p:sp>
      </p:grpSp>
      <p:grpSp>
        <p:nvGrpSpPr>
          <p:cNvPr id="6" name="Group 6"/>
          <p:cNvGrpSpPr/>
          <p:nvPr/>
        </p:nvGrpSpPr>
        <p:grpSpPr>
          <a:xfrm>
            <a:off x="6268963" y="3332640"/>
            <a:ext cx="3709750" cy="4062609"/>
            <a:chOff x="7381" y="-11835"/>
            <a:chExt cx="809173" cy="886139"/>
          </a:xfrm>
        </p:grpSpPr>
        <p:sp>
          <p:nvSpPr>
            <p:cNvPr id="7" name="Freeform 7"/>
            <p:cNvSpPr/>
            <p:nvPr/>
          </p:nvSpPr>
          <p:spPr>
            <a:xfrm>
              <a:off x="7381" y="-1183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8" name="TextBox 8"/>
            <p:cNvSpPr txBox="1"/>
            <p:nvPr/>
          </p:nvSpPr>
          <p:spPr>
            <a:xfrm>
              <a:off x="67139" y="118654"/>
              <a:ext cx="660400" cy="755650"/>
            </a:xfrm>
            <a:prstGeom prst="rect">
              <a:avLst/>
            </a:prstGeom>
          </p:spPr>
          <p:txBody>
            <a:bodyPr lIns="50800" tIns="50800" rIns="50800" bIns="50800" rtlCol="0" anchor="ctr"/>
            <a:lstStyle/>
            <a:p>
              <a:pPr algn="ctr">
                <a:lnSpc>
                  <a:spcPts val="4332"/>
                </a:lnSpc>
              </a:pPr>
              <a:r>
                <a:rPr lang="en-US" sz="3094" spc="30" dirty="0">
                  <a:solidFill>
                    <a:srgbClr val="FFFFFF"/>
                  </a:solidFill>
                  <a:latin typeface="Telegraf"/>
                </a:rPr>
                <a:t>Metrics </a:t>
              </a:r>
            </a:p>
          </p:txBody>
        </p:sp>
      </p:grpSp>
      <p:sp>
        <p:nvSpPr>
          <p:cNvPr id="14" name="TextBox 14"/>
          <p:cNvSpPr txBox="1"/>
          <p:nvPr/>
        </p:nvSpPr>
        <p:spPr>
          <a:xfrm>
            <a:off x="12428639" y="2505996"/>
            <a:ext cx="3200582" cy="1226622"/>
          </a:xfrm>
          <a:prstGeom prst="rect">
            <a:avLst/>
          </a:prstGeom>
        </p:spPr>
        <p:txBody>
          <a:bodyPr lIns="50800" tIns="50800" rIns="50800" bIns="50800" rtlCol="0" anchor="ctr"/>
          <a:lstStyle/>
          <a:p>
            <a:pPr algn="ctr">
              <a:lnSpc>
                <a:spcPts val="2792"/>
              </a:lnSpc>
            </a:pPr>
            <a:r>
              <a:rPr lang="en-US" sz="2000" spc="19" dirty="0">
                <a:latin typeface="Telegraf"/>
              </a:rPr>
              <a:t>Number of current &amp; new followers</a:t>
            </a:r>
          </a:p>
        </p:txBody>
      </p:sp>
      <p:sp>
        <p:nvSpPr>
          <p:cNvPr id="17" name="TextBox 17"/>
          <p:cNvSpPr txBox="1"/>
          <p:nvPr/>
        </p:nvSpPr>
        <p:spPr>
          <a:xfrm>
            <a:off x="13453857" y="4339593"/>
            <a:ext cx="2378400" cy="1384303"/>
          </a:xfrm>
          <a:prstGeom prst="rect">
            <a:avLst/>
          </a:prstGeom>
        </p:spPr>
        <p:txBody>
          <a:bodyPr lIns="50800" tIns="50800" rIns="50800" bIns="50800" rtlCol="0" anchor="ctr"/>
          <a:lstStyle/>
          <a:p>
            <a:pPr algn="ctr">
              <a:lnSpc>
                <a:spcPts val="2792"/>
              </a:lnSpc>
            </a:pPr>
            <a:r>
              <a:rPr lang="en-US" sz="1994" spc="19" dirty="0">
                <a:solidFill>
                  <a:srgbClr val="000000"/>
                </a:solidFill>
                <a:latin typeface="Telegraf"/>
              </a:rPr>
              <a:t>Number of posts - top 3 posts </a:t>
            </a:r>
          </a:p>
        </p:txBody>
      </p:sp>
      <p:sp>
        <p:nvSpPr>
          <p:cNvPr id="11" name="TextBox 11"/>
          <p:cNvSpPr txBox="1"/>
          <p:nvPr/>
        </p:nvSpPr>
        <p:spPr>
          <a:xfrm>
            <a:off x="11330683" y="218272"/>
            <a:ext cx="3110533" cy="1716320"/>
          </a:xfrm>
          <a:prstGeom prst="rect">
            <a:avLst/>
          </a:prstGeom>
        </p:spPr>
        <p:txBody>
          <a:bodyPr lIns="50800" tIns="50800" rIns="50800" bIns="50800" rtlCol="0" anchor="ctr"/>
          <a:lstStyle/>
          <a:p>
            <a:pPr algn="ctr">
              <a:lnSpc>
                <a:spcPts val="2792"/>
              </a:lnSpc>
            </a:pPr>
            <a:r>
              <a:rPr lang="en-US" sz="1994" spc="19" dirty="0">
                <a:solidFill>
                  <a:srgbClr val="000000"/>
                </a:solidFill>
                <a:latin typeface="Telegraf"/>
              </a:rPr>
              <a:t>Report on individual platforms;</a:t>
            </a:r>
          </a:p>
          <a:p>
            <a:pPr algn="ctr">
              <a:lnSpc>
                <a:spcPts val="2792"/>
              </a:lnSpc>
            </a:pPr>
            <a:r>
              <a:rPr lang="en-US" sz="1994" spc="19" dirty="0">
                <a:solidFill>
                  <a:srgbClr val="000000"/>
                </a:solidFill>
                <a:latin typeface="Telegraf"/>
              </a:rPr>
              <a:t>FB, IG &amp; Twitter</a:t>
            </a:r>
          </a:p>
        </p:txBody>
      </p:sp>
      <p:sp>
        <p:nvSpPr>
          <p:cNvPr id="23" name="TextBox 23"/>
          <p:cNvSpPr txBox="1"/>
          <p:nvPr/>
        </p:nvSpPr>
        <p:spPr>
          <a:xfrm>
            <a:off x="10999032" y="8146631"/>
            <a:ext cx="4141448" cy="1467514"/>
          </a:xfrm>
          <a:prstGeom prst="rect">
            <a:avLst/>
          </a:prstGeom>
        </p:spPr>
        <p:txBody>
          <a:bodyPr lIns="50800" tIns="50800" rIns="50800" bIns="50800" rtlCol="0" anchor="ctr"/>
          <a:lstStyle/>
          <a:p>
            <a:pPr algn="ctr">
              <a:lnSpc>
                <a:spcPts val="2792"/>
              </a:lnSpc>
            </a:pPr>
            <a:r>
              <a:rPr lang="en-US" sz="1994" spc="19" dirty="0">
                <a:solidFill>
                  <a:srgbClr val="000000"/>
                </a:solidFill>
                <a:latin typeface="Telegraf"/>
              </a:rPr>
              <a:t>Views for Video / asynchronous content &amp; material</a:t>
            </a:r>
          </a:p>
        </p:txBody>
      </p:sp>
      <p:sp>
        <p:nvSpPr>
          <p:cNvPr id="20" name="TextBox 20"/>
          <p:cNvSpPr txBox="1"/>
          <p:nvPr/>
        </p:nvSpPr>
        <p:spPr>
          <a:xfrm>
            <a:off x="12198819" y="6147608"/>
            <a:ext cx="3954792" cy="1468607"/>
          </a:xfrm>
          <a:prstGeom prst="rect">
            <a:avLst/>
          </a:prstGeom>
        </p:spPr>
        <p:txBody>
          <a:bodyPr lIns="50800" tIns="50800" rIns="50800" bIns="50800" rtlCol="0" anchor="ctr"/>
          <a:lstStyle/>
          <a:p>
            <a:pPr algn="ctr">
              <a:lnSpc>
                <a:spcPts val="2792"/>
              </a:lnSpc>
            </a:pPr>
            <a:r>
              <a:rPr lang="en-US" sz="1994" spc="19" dirty="0">
                <a:latin typeface="Telegraf"/>
              </a:rPr>
              <a:t>Number of reaches &amp; </a:t>
            </a:r>
          </a:p>
          <a:p>
            <a:pPr algn="ctr">
              <a:lnSpc>
                <a:spcPts val="2792"/>
              </a:lnSpc>
            </a:pPr>
            <a:r>
              <a:rPr lang="en-US" sz="1994" spc="19" dirty="0">
                <a:latin typeface="Telegraf"/>
              </a:rPr>
              <a:t>engagement per 3 posts</a:t>
            </a:r>
          </a:p>
        </p:txBody>
      </p:sp>
      <p:sp>
        <p:nvSpPr>
          <p:cNvPr id="24" name="Freeform 24"/>
          <p:cNvSpPr/>
          <p:nvPr/>
        </p:nvSpPr>
        <p:spPr>
          <a:xfrm rot="1605981">
            <a:off x="8151410" y="7740217"/>
            <a:ext cx="1985179" cy="560813"/>
          </a:xfrm>
          <a:custGeom>
            <a:avLst/>
            <a:gdLst/>
            <a:ahLst/>
            <a:cxnLst/>
            <a:rect l="l" t="t" r="r" b="b"/>
            <a:pathLst>
              <a:path w="1985179" h="560813">
                <a:moveTo>
                  <a:pt x="0" y="0"/>
                </a:moveTo>
                <a:lnTo>
                  <a:pt x="1985180" y="0"/>
                </a:lnTo>
                <a:lnTo>
                  <a:pt x="1985180" y="560813"/>
                </a:lnTo>
                <a:lnTo>
                  <a:pt x="0" y="560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7851052" flipH="1">
            <a:off x="8443408" y="2172271"/>
            <a:ext cx="1985179" cy="560813"/>
          </a:xfrm>
          <a:custGeom>
            <a:avLst/>
            <a:gdLst/>
            <a:ahLst/>
            <a:cxnLst/>
            <a:rect l="l" t="t" r="r" b="b"/>
            <a:pathLst>
              <a:path w="1985179" h="560813">
                <a:moveTo>
                  <a:pt x="1985180" y="0"/>
                </a:moveTo>
                <a:lnTo>
                  <a:pt x="0" y="0"/>
                </a:lnTo>
                <a:lnTo>
                  <a:pt x="0" y="560813"/>
                </a:lnTo>
                <a:lnTo>
                  <a:pt x="1985180" y="560813"/>
                </a:lnTo>
                <a:lnTo>
                  <a:pt x="198518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0587605" y="5041782"/>
            <a:ext cx="1567117" cy="428998"/>
          </a:xfrm>
          <a:custGeom>
            <a:avLst/>
            <a:gdLst/>
            <a:ahLst/>
            <a:cxnLst/>
            <a:rect l="l" t="t" r="r" b="b"/>
            <a:pathLst>
              <a:path w="1567117" h="428998">
                <a:moveTo>
                  <a:pt x="0" y="0"/>
                </a:moveTo>
                <a:lnTo>
                  <a:pt x="1567117" y="0"/>
                </a:lnTo>
                <a:lnTo>
                  <a:pt x="1567117" y="428999"/>
                </a:lnTo>
                <a:lnTo>
                  <a:pt x="0" y="428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TextBox 27"/>
          <p:cNvSpPr txBox="1"/>
          <p:nvPr/>
        </p:nvSpPr>
        <p:spPr>
          <a:xfrm>
            <a:off x="572840" y="1217144"/>
            <a:ext cx="4972601" cy="3168866"/>
          </a:xfrm>
          <a:prstGeom prst="rect">
            <a:avLst/>
          </a:prstGeom>
        </p:spPr>
        <p:txBody>
          <a:bodyPr lIns="0" tIns="0" rIns="0" bIns="0" rtlCol="0" anchor="t">
            <a:spAutoFit/>
          </a:bodyPr>
          <a:lstStyle/>
          <a:p>
            <a:pPr>
              <a:lnSpc>
                <a:spcPts val="6152"/>
              </a:lnSpc>
            </a:pPr>
            <a:r>
              <a:rPr lang="en-US" sz="4733" spc="80">
                <a:solidFill>
                  <a:srgbClr val="000000"/>
                </a:solidFill>
                <a:latin typeface="Telegraf Bold"/>
              </a:rPr>
              <a:t>A Maynooth Library Approach;</a:t>
            </a:r>
          </a:p>
          <a:p>
            <a:pPr>
              <a:lnSpc>
                <a:spcPts val="6152"/>
              </a:lnSpc>
            </a:pPr>
            <a:r>
              <a:rPr lang="en-US" sz="4733" spc="80">
                <a:solidFill>
                  <a:srgbClr val="000000"/>
                </a:solidFill>
                <a:latin typeface="Telegraf Bold"/>
              </a:rPr>
              <a:t> </a:t>
            </a:r>
          </a:p>
        </p:txBody>
      </p:sp>
      <p:sp>
        <p:nvSpPr>
          <p:cNvPr id="28" name="Freeform 28"/>
          <p:cNvSpPr/>
          <p:nvPr/>
        </p:nvSpPr>
        <p:spPr>
          <a:xfrm rot="-1482789">
            <a:off x="9979414" y="3451084"/>
            <a:ext cx="1567117" cy="428998"/>
          </a:xfrm>
          <a:custGeom>
            <a:avLst/>
            <a:gdLst/>
            <a:ahLst/>
            <a:cxnLst/>
            <a:rect l="l" t="t" r="r" b="b"/>
            <a:pathLst>
              <a:path w="1567117" h="428998">
                <a:moveTo>
                  <a:pt x="0" y="0"/>
                </a:moveTo>
                <a:lnTo>
                  <a:pt x="1567117" y="0"/>
                </a:lnTo>
                <a:lnTo>
                  <a:pt x="1567117" y="428998"/>
                </a:lnTo>
                <a:lnTo>
                  <a:pt x="0" y="4289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rot="963931">
            <a:off x="9883676" y="6515409"/>
            <a:ext cx="1567117" cy="428998"/>
          </a:xfrm>
          <a:custGeom>
            <a:avLst/>
            <a:gdLst/>
            <a:ahLst/>
            <a:cxnLst/>
            <a:rect l="l" t="t" r="r" b="b"/>
            <a:pathLst>
              <a:path w="1567117" h="428998">
                <a:moveTo>
                  <a:pt x="0" y="0"/>
                </a:moveTo>
                <a:lnTo>
                  <a:pt x="1567117" y="0"/>
                </a:lnTo>
                <a:lnTo>
                  <a:pt x="1567117" y="428998"/>
                </a:lnTo>
                <a:lnTo>
                  <a:pt x="0" y="4289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AutoShape 30"/>
          <p:cNvSpPr/>
          <p:nvPr/>
        </p:nvSpPr>
        <p:spPr>
          <a:xfrm>
            <a:off x="572840" y="4168973"/>
            <a:ext cx="4284611" cy="19050"/>
          </a:xfrm>
          <a:prstGeom prst="line">
            <a:avLst/>
          </a:prstGeom>
          <a:ln w="38100" cap="flat">
            <a:solidFill>
              <a:srgbClr val="2A3434"/>
            </a:solidFill>
            <a:prstDash val="solid"/>
            <a:headEnd type="none" w="sm" len="sm"/>
            <a:tailEnd type="none" w="sm" len="sm"/>
          </a:ln>
        </p:spPr>
      </p:sp>
      <p:sp>
        <p:nvSpPr>
          <p:cNvPr id="31" name="Freeform 31"/>
          <p:cNvSpPr/>
          <p:nvPr/>
        </p:nvSpPr>
        <p:spPr>
          <a:xfrm>
            <a:off x="7309038" y="4148365"/>
            <a:ext cx="1565345" cy="995135"/>
          </a:xfrm>
          <a:custGeom>
            <a:avLst/>
            <a:gdLst/>
            <a:ahLst/>
            <a:cxnLst/>
            <a:rect l="l" t="t" r="r" b="b"/>
            <a:pathLst>
              <a:path w="1204309" h="727101">
                <a:moveTo>
                  <a:pt x="0" y="0"/>
                </a:moveTo>
                <a:lnTo>
                  <a:pt x="1204309" y="0"/>
                </a:lnTo>
                <a:lnTo>
                  <a:pt x="1204309" y="727101"/>
                </a:lnTo>
                <a:lnTo>
                  <a:pt x="0" y="7271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TextBox 32"/>
          <p:cNvSpPr txBox="1"/>
          <p:nvPr/>
        </p:nvSpPr>
        <p:spPr>
          <a:xfrm>
            <a:off x="572840" y="4640953"/>
            <a:ext cx="4284611" cy="5270051"/>
          </a:xfrm>
          <a:prstGeom prst="rect">
            <a:avLst/>
          </a:prstGeom>
        </p:spPr>
        <p:txBody>
          <a:bodyPr lIns="0" tIns="0" rIns="0" bIns="0" rtlCol="0" anchor="t">
            <a:spAutoFit/>
          </a:bodyPr>
          <a:lstStyle/>
          <a:p>
            <a:pPr>
              <a:lnSpc>
                <a:spcPts val="3524"/>
              </a:lnSpc>
            </a:pPr>
            <a:r>
              <a:rPr lang="en-US" sz="2517" spc="25">
                <a:solidFill>
                  <a:srgbClr val="000000"/>
                </a:solidFill>
                <a:latin typeface="Telegraf"/>
              </a:rPr>
              <a:t>Illustrating how we report on our SM metrics as part of the DCT Team.  .</a:t>
            </a:r>
          </a:p>
          <a:p>
            <a:pPr>
              <a:lnSpc>
                <a:spcPts val="3524"/>
              </a:lnSpc>
            </a:pPr>
            <a:endParaRPr lang="en-US" sz="2517" spc="25">
              <a:solidFill>
                <a:srgbClr val="000000"/>
              </a:solidFill>
              <a:latin typeface="Telegraf"/>
            </a:endParaRPr>
          </a:p>
          <a:p>
            <a:pPr>
              <a:lnSpc>
                <a:spcPts val="3524"/>
              </a:lnSpc>
            </a:pPr>
            <a:r>
              <a:rPr lang="en-US" sz="2517" spc="25">
                <a:solidFill>
                  <a:srgbClr val="000000"/>
                </a:solidFill>
                <a:latin typeface="Telegraf"/>
              </a:rPr>
              <a:t>Impact primarily focuses on followers, top posts, reach &amp; engagement . </a:t>
            </a:r>
          </a:p>
          <a:p>
            <a:pPr>
              <a:lnSpc>
                <a:spcPts val="3524"/>
              </a:lnSpc>
            </a:pPr>
            <a:endParaRPr lang="en-US" sz="2517" spc="25">
              <a:solidFill>
                <a:srgbClr val="000000"/>
              </a:solidFill>
              <a:latin typeface="Telegraf"/>
            </a:endParaRPr>
          </a:p>
          <a:p>
            <a:pPr marL="0" lvl="0" indent="0">
              <a:lnSpc>
                <a:spcPts val="3524"/>
              </a:lnSpc>
            </a:pPr>
            <a:r>
              <a:rPr lang="en-US" sz="2517" spc="25">
                <a:solidFill>
                  <a:srgbClr val="000000"/>
                </a:solidFill>
                <a:latin typeface="Telegraf"/>
              </a:rPr>
              <a:t>TRD also focuses on YouTube views for  asynchronous &amp; recorded content </a:t>
            </a:r>
          </a:p>
        </p:txBody>
      </p:sp>
      <p:sp>
        <p:nvSpPr>
          <p:cNvPr id="39" name="Freeform 48">
            <a:extLst>
              <a:ext uri="{FF2B5EF4-FFF2-40B4-BE49-F238E27FC236}">
                <a16:creationId xmlns:a16="http://schemas.microsoft.com/office/drawing/2014/main" id="{095462C4-028F-8900-A81C-2656950060D2}"/>
              </a:ext>
            </a:extLst>
          </p:cNvPr>
          <p:cNvSpPr/>
          <p:nvPr/>
        </p:nvSpPr>
        <p:spPr>
          <a:xfrm>
            <a:off x="16284888" y="8100755"/>
            <a:ext cx="2277009" cy="2196635"/>
          </a:xfrm>
          <a:custGeom>
            <a:avLst/>
            <a:gdLst/>
            <a:ahLst/>
            <a:cxnLst/>
            <a:rect l="l" t="t" r="r" b="b"/>
            <a:pathLst>
              <a:path w="2304718" h="2379064">
                <a:moveTo>
                  <a:pt x="0" y="0"/>
                </a:moveTo>
                <a:lnTo>
                  <a:pt x="2304718" y="0"/>
                </a:lnTo>
                <a:lnTo>
                  <a:pt x="2304718" y="2379064"/>
                </a:lnTo>
                <a:lnTo>
                  <a:pt x="0" y="2379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15258" y="4341647"/>
            <a:ext cx="1124970" cy="1121993"/>
            <a:chOff x="0" y="0"/>
            <a:chExt cx="1499960" cy="1495990"/>
          </a:xfrm>
        </p:grpSpPr>
        <p:grpSp>
          <p:nvGrpSpPr>
            <p:cNvPr id="3" name="Group 3"/>
            <p:cNvGrpSpPr/>
            <p:nvPr/>
          </p:nvGrpSpPr>
          <p:grpSpPr>
            <a:xfrm>
              <a:off x="0" y="0"/>
              <a:ext cx="1499960" cy="1495990"/>
              <a:chOff x="0" y="0"/>
              <a:chExt cx="296288" cy="295504"/>
            </a:xfrm>
          </p:grpSpPr>
          <p:sp>
            <p:nvSpPr>
              <p:cNvPr id="4" name="Freeform 4"/>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5" name="TextBox 5"/>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6" name="Freeform 6"/>
            <p:cNvSpPr/>
            <p:nvPr/>
          </p:nvSpPr>
          <p:spPr>
            <a:xfrm>
              <a:off x="385364" y="466910"/>
              <a:ext cx="729231" cy="562171"/>
            </a:xfrm>
            <a:custGeom>
              <a:avLst/>
              <a:gdLst/>
              <a:ahLst/>
              <a:cxnLst/>
              <a:rect l="l" t="t" r="r" b="b"/>
              <a:pathLst>
                <a:path w="729231" h="562171">
                  <a:moveTo>
                    <a:pt x="0" y="0"/>
                  </a:moveTo>
                  <a:lnTo>
                    <a:pt x="729231" y="0"/>
                  </a:lnTo>
                  <a:lnTo>
                    <a:pt x="729231" y="562171"/>
                  </a:lnTo>
                  <a:lnTo>
                    <a:pt x="0" y="562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8715258" y="6158964"/>
            <a:ext cx="1124970" cy="1121993"/>
            <a:chOff x="0" y="0"/>
            <a:chExt cx="1499960" cy="1495990"/>
          </a:xfrm>
        </p:grpSpPr>
        <p:grpSp>
          <p:nvGrpSpPr>
            <p:cNvPr id="8" name="Group 8"/>
            <p:cNvGrpSpPr/>
            <p:nvPr/>
          </p:nvGrpSpPr>
          <p:grpSpPr>
            <a:xfrm>
              <a:off x="0" y="0"/>
              <a:ext cx="1499960" cy="1495990"/>
              <a:chOff x="0" y="0"/>
              <a:chExt cx="296288" cy="295504"/>
            </a:xfrm>
          </p:grpSpPr>
          <p:sp>
            <p:nvSpPr>
              <p:cNvPr id="9" name="Freeform 9"/>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10" name="TextBox 10"/>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1" name="Freeform 11"/>
            <p:cNvSpPr/>
            <p:nvPr/>
          </p:nvSpPr>
          <p:spPr>
            <a:xfrm>
              <a:off x="385364" y="466910"/>
              <a:ext cx="729231" cy="562171"/>
            </a:xfrm>
            <a:custGeom>
              <a:avLst/>
              <a:gdLst/>
              <a:ahLst/>
              <a:cxnLst/>
              <a:rect l="l" t="t" r="r" b="b"/>
              <a:pathLst>
                <a:path w="729231" h="562171">
                  <a:moveTo>
                    <a:pt x="0" y="0"/>
                  </a:moveTo>
                  <a:lnTo>
                    <a:pt x="729231" y="0"/>
                  </a:lnTo>
                  <a:lnTo>
                    <a:pt x="729231" y="562171"/>
                  </a:lnTo>
                  <a:lnTo>
                    <a:pt x="0" y="562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2" name="Group 12"/>
          <p:cNvGrpSpPr/>
          <p:nvPr/>
        </p:nvGrpSpPr>
        <p:grpSpPr>
          <a:xfrm>
            <a:off x="8715258" y="8274280"/>
            <a:ext cx="1124970" cy="1121993"/>
            <a:chOff x="0" y="0"/>
            <a:chExt cx="1499960" cy="1495990"/>
          </a:xfrm>
        </p:grpSpPr>
        <p:grpSp>
          <p:nvGrpSpPr>
            <p:cNvPr id="13" name="Group 13"/>
            <p:cNvGrpSpPr/>
            <p:nvPr/>
          </p:nvGrpSpPr>
          <p:grpSpPr>
            <a:xfrm>
              <a:off x="0" y="0"/>
              <a:ext cx="1499960" cy="1495990"/>
              <a:chOff x="0" y="0"/>
              <a:chExt cx="296288" cy="295504"/>
            </a:xfrm>
          </p:grpSpPr>
          <p:sp>
            <p:nvSpPr>
              <p:cNvPr id="14" name="Freeform 14"/>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5271FF"/>
              </a:solidFill>
            </p:spPr>
          </p:sp>
          <p:sp>
            <p:nvSpPr>
              <p:cNvPr id="15" name="TextBox 15"/>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16" name="Freeform 16"/>
            <p:cNvSpPr/>
            <p:nvPr/>
          </p:nvSpPr>
          <p:spPr>
            <a:xfrm>
              <a:off x="385364" y="466910"/>
              <a:ext cx="729231" cy="562171"/>
            </a:xfrm>
            <a:custGeom>
              <a:avLst/>
              <a:gdLst/>
              <a:ahLst/>
              <a:cxnLst/>
              <a:rect l="l" t="t" r="r" b="b"/>
              <a:pathLst>
                <a:path w="729231" h="562171">
                  <a:moveTo>
                    <a:pt x="0" y="0"/>
                  </a:moveTo>
                  <a:lnTo>
                    <a:pt x="729231" y="0"/>
                  </a:lnTo>
                  <a:lnTo>
                    <a:pt x="729231" y="562171"/>
                  </a:lnTo>
                  <a:lnTo>
                    <a:pt x="0" y="562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7" name="Group 17"/>
          <p:cNvGrpSpPr/>
          <p:nvPr/>
        </p:nvGrpSpPr>
        <p:grpSpPr>
          <a:xfrm>
            <a:off x="-698954" y="0"/>
            <a:ext cx="7624496" cy="10287000"/>
            <a:chOff x="0" y="0"/>
            <a:chExt cx="2008098" cy="2709333"/>
          </a:xfrm>
        </p:grpSpPr>
        <p:sp>
          <p:nvSpPr>
            <p:cNvPr id="18" name="Freeform 18"/>
            <p:cNvSpPr/>
            <p:nvPr/>
          </p:nvSpPr>
          <p:spPr>
            <a:xfrm>
              <a:off x="0" y="0"/>
              <a:ext cx="2008098" cy="2709333"/>
            </a:xfrm>
            <a:custGeom>
              <a:avLst/>
              <a:gdLst/>
              <a:ahLst/>
              <a:cxnLst/>
              <a:rect l="l" t="t" r="r" b="b"/>
              <a:pathLst>
                <a:path w="2008098" h="2709333">
                  <a:moveTo>
                    <a:pt x="50770" y="0"/>
                  </a:moveTo>
                  <a:lnTo>
                    <a:pt x="1957328" y="0"/>
                  </a:lnTo>
                  <a:cubicBezTo>
                    <a:pt x="1985367" y="0"/>
                    <a:pt x="2008098" y="22731"/>
                    <a:pt x="2008098" y="50770"/>
                  </a:cubicBezTo>
                  <a:lnTo>
                    <a:pt x="2008098" y="2658563"/>
                  </a:lnTo>
                  <a:cubicBezTo>
                    <a:pt x="2008098" y="2672028"/>
                    <a:pt x="2002749" y="2684942"/>
                    <a:pt x="1993227" y="2694463"/>
                  </a:cubicBezTo>
                  <a:cubicBezTo>
                    <a:pt x="1983706" y="2703984"/>
                    <a:pt x="1970792" y="2709333"/>
                    <a:pt x="1957328" y="2709333"/>
                  </a:cubicBezTo>
                  <a:lnTo>
                    <a:pt x="50770" y="2709333"/>
                  </a:lnTo>
                  <a:cubicBezTo>
                    <a:pt x="22731" y="2709333"/>
                    <a:pt x="0" y="2686603"/>
                    <a:pt x="0" y="2658563"/>
                  </a:cubicBezTo>
                  <a:lnTo>
                    <a:pt x="0" y="50770"/>
                  </a:lnTo>
                  <a:cubicBezTo>
                    <a:pt x="0" y="22731"/>
                    <a:pt x="22731" y="0"/>
                    <a:pt x="50770" y="0"/>
                  </a:cubicBezTo>
                  <a:close/>
                </a:path>
              </a:pathLst>
            </a:custGeom>
            <a:solidFill>
              <a:srgbClr val="FEE600"/>
            </a:solidFill>
          </p:spPr>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8715258" y="686042"/>
            <a:ext cx="1124970" cy="1121993"/>
            <a:chOff x="0" y="0"/>
            <a:chExt cx="1499960" cy="1495990"/>
          </a:xfrm>
        </p:grpSpPr>
        <p:grpSp>
          <p:nvGrpSpPr>
            <p:cNvPr id="21" name="Group 21"/>
            <p:cNvGrpSpPr/>
            <p:nvPr/>
          </p:nvGrpSpPr>
          <p:grpSpPr>
            <a:xfrm>
              <a:off x="0" y="0"/>
              <a:ext cx="1499960" cy="1495990"/>
              <a:chOff x="0" y="0"/>
              <a:chExt cx="296288" cy="295504"/>
            </a:xfrm>
          </p:grpSpPr>
          <p:sp>
            <p:nvSpPr>
              <p:cNvPr id="22" name="Freeform 22"/>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23" name="TextBox 23"/>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4" name="Freeform 24"/>
            <p:cNvSpPr/>
            <p:nvPr/>
          </p:nvSpPr>
          <p:spPr>
            <a:xfrm>
              <a:off x="385364" y="466910"/>
              <a:ext cx="729231" cy="562171"/>
            </a:xfrm>
            <a:custGeom>
              <a:avLst/>
              <a:gdLst/>
              <a:ahLst/>
              <a:cxnLst/>
              <a:rect l="l" t="t" r="r" b="b"/>
              <a:pathLst>
                <a:path w="729231" h="562171">
                  <a:moveTo>
                    <a:pt x="0" y="0"/>
                  </a:moveTo>
                  <a:lnTo>
                    <a:pt x="729231" y="0"/>
                  </a:lnTo>
                  <a:lnTo>
                    <a:pt x="729231" y="562171"/>
                  </a:lnTo>
                  <a:lnTo>
                    <a:pt x="0" y="562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5" name="Group 25"/>
          <p:cNvGrpSpPr/>
          <p:nvPr/>
        </p:nvGrpSpPr>
        <p:grpSpPr>
          <a:xfrm>
            <a:off x="8715258" y="2503379"/>
            <a:ext cx="1124970" cy="1121993"/>
            <a:chOff x="0" y="0"/>
            <a:chExt cx="1499960" cy="1495990"/>
          </a:xfrm>
        </p:grpSpPr>
        <p:grpSp>
          <p:nvGrpSpPr>
            <p:cNvPr id="26" name="Group 26"/>
            <p:cNvGrpSpPr/>
            <p:nvPr/>
          </p:nvGrpSpPr>
          <p:grpSpPr>
            <a:xfrm>
              <a:off x="0" y="0"/>
              <a:ext cx="1499960" cy="1495990"/>
              <a:chOff x="0" y="0"/>
              <a:chExt cx="296288" cy="295504"/>
            </a:xfrm>
          </p:grpSpPr>
          <p:sp>
            <p:nvSpPr>
              <p:cNvPr id="27" name="Freeform 27"/>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28" name="TextBox 28"/>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9" name="Freeform 29"/>
            <p:cNvSpPr/>
            <p:nvPr/>
          </p:nvSpPr>
          <p:spPr>
            <a:xfrm>
              <a:off x="385364" y="466910"/>
              <a:ext cx="729231" cy="562171"/>
            </a:xfrm>
            <a:custGeom>
              <a:avLst/>
              <a:gdLst/>
              <a:ahLst/>
              <a:cxnLst/>
              <a:rect l="l" t="t" r="r" b="b"/>
              <a:pathLst>
                <a:path w="729231" h="562171">
                  <a:moveTo>
                    <a:pt x="0" y="0"/>
                  </a:moveTo>
                  <a:lnTo>
                    <a:pt x="729231" y="0"/>
                  </a:lnTo>
                  <a:lnTo>
                    <a:pt x="729231" y="562171"/>
                  </a:lnTo>
                  <a:lnTo>
                    <a:pt x="0" y="562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30" name="Freeform 30"/>
          <p:cNvSpPr/>
          <p:nvPr/>
        </p:nvSpPr>
        <p:spPr>
          <a:xfrm>
            <a:off x="4348352" y="2583593"/>
            <a:ext cx="1739479" cy="1875449"/>
          </a:xfrm>
          <a:custGeom>
            <a:avLst/>
            <a:gdLst/>
            <a:ahLst/>
            <a:cxnLst/>
            <a:rect l="l" t="t" r="r" b="b"/>
            <a:pathLst>
              <a:path w="1739479" h="1875449">
                <a:moveTo>
                  <a:pt x="0" y="0"/>
                </a:moveTo>
                <a:lnTo>
                  <a:pt x="1739479" y="0"/>
                </a:lnTo>
                <a:lnTo>
                  <a:pt x="1739479" y="1875449"/>
                </a:lnTo>
                <a:lnTo>
                  <a:pt x="0" y="1875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1" name="Group 31"/>
          <p:cNvGrpSpPr/>
          <p:nvPr/>
        </p:nvGrpSpPr>
        <p:grpSpPr>
          <a:xfrm>
            <a:off x="10432330" y="4296563"/>
            <a:ext cx="6826970" cy="1212159"/>
            <a:chOff x="0" y="0"/>
            <a:chExt cx="9102626" cy="1616212"/>
          </a:xfrm>
        </p:grpSpPr>
        <p:sp>
          <p:nvSpPr>
            <p:cNvPr id="32" name="TextBox 32"/>
            <p:cNvSpPr txBox="1"/>
            <p:nvPr/>
          </p:nvSpPr>
          <p:spPr>
            <a:xfrm>
              <a:off x="0" y="620532"/>
              <a:ext cx="9102626" cy="995680"/>
            </a:xfrm>
            <a:prstGeom prst="rect">
              <a:avLst/>
            </a:prstGeom>
          </p:spPr>
          <p:txBody>
            <a:bodyPr lIns="0" tIns="0" rIns="0" bIns="0" rtlCol="0" anchor="t">
              <a:spAutoFit/>
            </a:bodyPr>
            <a:lstStyle/>
            <a:p>
              <a:pPr>
                <a:lnSpc>
                  <a:spcPts val="2940"/>
                </a:lnSpc>
              </a:pPr>
              <a:r>
                <a:rPr lang="en-US" sz="2100" dirty="0">
                  <a:solidFill>
                    <a:srgbClr val="191919"/>
                  </a:solidFill>
                  <a:latin typeface="Telegraf"/>
                </a:rPr>
                <a:t>Who is responsible for posting, scheduling, content creation &amp; communication</a:t>
              </a:r>
            </a:p>
          </p:txBody>
        </p:sp>
        <p:sp>
          <p:nvSpPr>
            <p:cNvPr id="33" name="TextBox 33"/>
            <p:cNvSpPr txBox="1"/>
            <p:nvPr/>
          </p:nvSpPr>
          <p:spPr>
            <a:xfrm>
              <a:off x="0" y="-38100"/>
              <a:ext cx="9102626" cy="558800"/>
            </a:xfrm>
            <a:prstGeom prst="rect">
              <a:avLst/>
            </a:prstGeom>
          </p:spPr>
          <p:txBody>
            <a:bodyPr lIns="0" tIns="0" rIns="0" bIns="0" rtlCol="0" anchor="t">
              <a:spAutoFit/>
            </a:bodyPr>
            <a:lstStyle/>
            <a:p>
              <a:pPr>
                <a:lnSpc>
                  <a:spcPts val="3120"/>
                </a:lnSpc>
              </a:pPr>
              <a:r>
                <a:rPr lang="en-US" sz="2600" dirty="0">
                  <a:solidFill>
                    <a:srgbClr val="191919"/>
                  </a:solidFill>
                  <a:latin typeface="Telegraf Bold"/>
                </a:rPr>
                <a:t>Roles &amp; Responsibility </a:t>
              </a:r>
            </a:p>
          </p:txBody>
        </p:sp>
      </p:grpSp>
      <p:grpSp>
        <p:nvGrpSpPr>
          <p:cNvPr id="34" name="Group 34"/>
          <p:cNvGrpSpPr/>
          <p:nvPr/>
        </p:nvGrpSpPr>
        <p:grpSpPr>
          <a:xfrm>
            <a:off x="10432330" y="6158964"/>
            <a:ext cx="6826970" cy="1212159"/>
            <a:chOff x="0" y="0"/>
            <a:chExt cx="9102626" cy="1616212"/>
          </a:xfrm>
        </p:grpSpPr>
        <p:sp>
          <p:nvSpPr>
            <p:cNvPr id="35" name="TextBox 35"/>
            <p:cNvSpPr txBox="1"/>
            <p:nvPr/>
          </p:nvSpPr>
          <p:spPr>
            <a:xfrm>
              <a:off x="0" y="620532"/>
              <a:ext cx="9102626" cy="995680"/>
            </a:xfrm>
            <a:prstGeom prst="rect">
              <a:avLst/>
            </a:prstGeom>
          </p:spPr>
          <p:txBody>
            <a:bodyPr lIns="0" tIns="0" rIns="0" bIns="0" rtlCol="0" anchor="t">
              <a:spAutoFit/>
            </a:bodyPr>
            <a:lstStyle/>
            <a:p>
              <a:pPr>
                <a:lnSpc>
                  <a:spcPts val="2940"/>
                </a:lnSpc>
              </a:pPr>
              <a:r>
                <a:rPr lang="en-US" sz="2100" dirty="0">
                  <a:solidFill>
                    <a:srgbClr val="191919"/>
                  </a:solidFill>
                  <a:latin typeface="Telegraf"/>
                </a:rPr>
                <a:t>Guidelines &amp; recommendations on how to manage inappropriate &amp;  offensive comments </a:t>
              </a:r>
            </a:p>
          </p:txBody>
        </p:sp>
        <p:sp>
          <p:nvSpPr>
            <p:cNvPr id="36" name="TextBox 36"/>
            <p:cNvSpPr txBox="1"/>
            <p:nvPr/>
          </p:nvSpPr>
          <p:spPr>
            <a:xfrm>
              <a:off x="0" y="-38100"/>
              <a:ext cx="9102626" cy="558800"/>
            </a:xfrm>
            <a:prstGeom prst="rect">
              <a:avLst/>
            </a:prstGeom>
          </p:spPr>
          <p:txBody>
            <a:bodyPr lIns="0" tIns="0" rIns="0" bIns="0" rtlCol="0" anchor="t">
              <a:spAutoFit/>
            </a:bodyPr>
            <a:lstStyle/>
            <a:p>
              <a:pPr>
                <a:lnSpc>
                  <a:spcPts val="3120"/>
                </a:lnSpc>
              </a:pPr>
              <a:r>
                <a:rPr lang="en-US" sz="2600">
                  <a:solidFill>
                    <a:srgbClr val="191919"/>
                  </a:solidFill>
                  <a:latin typeface="Telegraf Bold"/>
                </a:rPr>
                <a:t>Behaviour </a:t>
              </a:r>
            </a:p>
          </p:txBody>
        </p:sp>
      </p:grpSp>
      <p:grpSp>
        <p:nvGrpSpPr>
          <p:cNvPr id="37" name="Group 37"/>
          <p:cNvGrpSpPr/>
          <p:nvPr/>
        </p:nvGrpSpPr>
        <p:grpSpPr>
          <a:xfrm>
            <a:off x="10432330" y="8093305"/>
            <a:ext cx="6826970" cy="1231209"/>
            <a:chOff x="0" y="0"/>
            <a:chExt cx="9102626" cy="1641612"/>
          </a:xfrm>
        </p:grpSpPr>
        <p:sp>
          <p:nvSpPr>
            <p:cNvPr id="38" name="TextBox 38"/>
            <p:cNvSpPr txBox="1"/>
            <p:nvPr/>
          </p:nvSpPr>
          <p:spPr>
            <a:xfrm>
              <a:off x="0" y="1141232"/>
              <a:ext cx="9102626" cy="500380"/>
            </a:xfrm>
            <a:prstGeom prst="rect">
              <a:avLst/>
            </a:prstGeom>
          </p:spPr>
          <p:txBody>
            <a:bodyPr lIns="0" tIns="0" rIns="0" bIns="0" rtlCol="0" anchor="t">
              <a:spAutoFit/>
            </a:bodyPr>
            <a:lstStyle/>
            <a:p>
              <a:pPr>
                <a:lnSpc>
                  <a:spcPts val="2940"/>
                </a:lnSpc>
              </a:pPr>
              <a:r>
                <a:rPr lang="en-US" sz="2100" u="sng">
                  <a:solidFill>
                    <a:srgbClr val="191919"/>
                  </a:solidFill>
                  <a:latin typeface="Telegraf"/>
                  <a:hlinkClick r:id="rId6" tooltip="https://www.nli.ie/social-media-policy"/>
                </a:rPr>
                <a:t>https://www.nli.ie/social-media-policy</a:t>
              </a:r>
            </a:p>
          </p:txBody>
        </p:sp>
        <p:sp>
          <p:nvSpPr>
            <p:cNvPr id="39" name="TextBox 39"/>
            <p:cNvSpPr txBox="1"/>
            <p:nvPr/>
          </p:nvSpPr>
          <p:spPr>
            <a:xfrm>
              <a:off x="0" y="-38100"/>
              <a:ext cx="9102626" cy="1079500"/>
            </a:xfrm>
            <a:prstGeom prst="rect">
              <a:avLst/>
            </a:prstGeom>
          </p:spPr>
          <p:txBody>
            <a:bodyPr lIns="0" tIns="0" rIns="0" bIns="0" rtlCol="0" anchor="t">
              <a:spAutoFit/>
            </a:bodyPr>
            <a:lstStyle/>
            <a:p>
              <a:pPr>
                <a:lnSpc>
                  <a:spcPts val="3120"/>
                </a:lnSpc>
              </a:pPr>
              <a:r>
                <a:rPr lang="en-US" sz="2600">
                  <a:solidFill>
                    <a:srgbClr val="191919"/>
                  </a:solidFill>
                  <a:latin typeface="Telegraf Bold"/>
                </a:rPr>
                <a:t>Example from the National Library of Ireland SM Policy </a:t>
              </a:r>
            </a:p>
          </p:txBody>
        </p:sp>
      </p:grpSp>
      <p:sp>
        <p:nvSpPr>
          <p:cNvPr id="40" name="TextBox 40"/>
          <p:cNvSpPr txBox="1"/>
          <p:nvPr/>
        </p:nvSpPr>
        <p:spPr>
          <a:xfrm>
            <a:off x="1028700" y="733667"/>
            <a:ext cx="5059131" cy="2787650"/>
          </a:xfrm>
          <a:prstGeom prst="rect">
            <a:avLst/>
          </a:prstGeom>
        </p:spPr>
        <p:txBody>
          <a:bodyPr lIns="0" tIns="0" rIns="0" bIns="0" rtlCol="0" anchor="t">
            <a:spAutoFit/>
          </a:bodyPr>
          <a:lstStyle/>
          <a:p>
            <a:pPr marL="0" lvl="0" indent="0" algn="l">
              <a:lnSpc>
                <a:spcPts val="7000"/>
              </a:lnSpc>
              <a:spcBef>
                <a:spcPct val="0"/>
              </a:spcBef>
            </a:pPr>
            <a:r>
              <a:rPr lang="en-US" sz="7000">
                <a:solidFill>
                  <a:srgbClr val="191919"/>
                </a:solidFill>
                <a:latin typeface="Telegraf Bold Bold"/>
              </a:rPr>
              <a:t>The Social Media Policy</a:t>
            </a:r>
          </a:p>
        </p:txBody>
      </p:sp>
      <p:sp>
        <p:nvSpPr>
          <p:cNvPr id="41" name="TextBox 41"/>
          <p:cNvSpPr txBox="1"/>
          <p:nvPr/>
        </p:nvSpPr>
        <p:spPr>
          <a:xfrm>
            <a:off x="1028700" y="5073828"/>
            <a:ext cx="5059131" cy="4322445"/>
          </a:xfrm>
          <a:prstGeom prst="rect">
            <a:avLst/>
          </a:prstGeom>
        </p:spPr>
        <p:txBody>
          <a:bodyPr lIns="0" tIns="0" rIns="0" bIns="0" rtlCol="0" anchor="t">
            <a:spAutoFit/>
          </a:bodyPr>
          <a:lstStyle/>
          <a:p>
            <a:pPr>
              <a:lnSpc>
                <a:spcPts val="3120"/>
              </a:lnSpc>
            </a:pPr>
            <a:r>
              <a:rPr lang="en-US" sz="2400" dirty="0">
                <a:solidFill>
                  <a:srgbClr val="191919"/>
                </a:solidFill>
                <a:latin typeface="Telegraf"/>
              </a:rPr>
              <a:t>Once your have agreed on a strategy based on the considerations and questions around using social media in your Library, you can develop a policy for staff outlining guidelines for best practices, roles &amp; responsibilities, management of platforms and engagement approaches. </a:t>
            </a:r>
          </a:p>
          <a:p>
            <a:pPr>
              <a:lnSpc>
                <a:spcPts val="3120"/>
              </a:lnSpc>
            </a:pPr>
            <a:endParaRPr lang="en-US" sz="2400" dirty="0">
              <a:solidFill>
                <a:srgbClr val="191919"/>
              </a:solidFill>
              <a:latin typeface="Telegraf"/>
            </a:endParaRPr>
          </a:p>
        </p:txBody>
      </p:sp>
      <p:grpSp>
        <p:nvGrpSpPr>
          <p:cNvPr id="42" name="Group 42"/>
          <p:cNvGrpSpPr/>
          <p:nvPr/>
        </p:nvGrpSpPr>
        <p:grpSpPr>
          <a:xfrm>
            <a:off x="10432330" y="2503379"/>
            <a:ext cx="7379628" cy="1212159"/>
            <a:chOff x="0" y="0"/>
            <a:chExt cx="9839504" cy="1616212"/>
          </a:xfrm>
        </p:grpSpPr>
        <p:sp>
          <p:nvSpPr>
            <p:cNvPr id="43" name="TextBox 43"/>
            <p:cNvSpPr txBox="1"/>
            <p:nvPr/>
          </p:nvSpPr>
          <p:spPr>
            <a:xfrm>
              <a:off x="0" y="620532"/>
              <a:ext cx="9839504" cy="995680"/>
            </a:xfrm>
            <a:prstGeom prst="rect">
              <a:avLst/>
            </a:prstGeom>
          </p:spPr>
          <p:txBody>
            <a:bodyPr lIns="0" tIns="0" rIns="0" bIns="0" rtlCol="0" anchor="t">
              <a:spAutoFit/>
            </a:bodyPr>
            <a:lstStyle/>
            <a:p>
              <a:pPr>
                <a:lnSpc>
                  <a:spcPts val="2940"/>
                </a:lnSpc>
              </a:pPr>
              <a:r>
                <a:rPr lang="en-US" sz="2100" dirty="0">
                  <a:solidFill>
                    <a:srgbClr val="191919"/>
                  </a:solidFill>
                  <a:latin typeface="Telegraf"/>
                </a:rPr>
                <a:t>Guidelines on using SM channels, management tools, content type,  branding &amp; logos, responses &amp; co-ordination </a:t>
              </a:r>
            </a:p>
          </p:txBody>
        </p:sp>
        <p:sp>
          <p:nvSpPr>
            <p:cNvPr id="44" name="TextBox 44"/>
            <p:cNvSpPr txBox="1"/>
            <p:nvPr/>
          </p:nvSpPr>
          <p:spPr>
            <a:xfrm>
              <a:off x="0" y="-38100"/>
              <a:ext cx="9839504" cy="558800"/>
            </a:xfrm>
            <a:prstGeom prst="rect">
              <a:avLst/>
            </a:prstGeom>
          </p:spPr>
          <p:txBody>
            <a:bodyPr lIns="0" tIns="0" rIns="0" bIns="0" rtlCol="0" anchor="t">
              <a:spAutoFit/>
            </a:bodyPr>
            <a:lstStyle/>
            <a:p>
              <a:pPr>
                <a:lnSpc>
                  <a:spcPts val="3120"/>
                </a:lnSpc>
              </a:pPr>
              <a:r>
                <a:rPr lang="en-US" sz="2600">
                  <a:solidFill>
                    <a:srgbClr val="191919"/>
                  </a:solidFill>
                  <a:latin typeface="Telegraf Bold"/>
                </a:rPr>
                <a:t>Best Practice</a:t>
              </a:r>
            </a:p>
          </p:txBody>
        </p:sp>
      </p:grpSp>
      <p:grpSp>
        <p:nvGrpSpPr>
          <p:cNvPr id="45" name="Group 45"/>
          <p:cNvGrpSpPr/>
          <p:nvPr/>
        </p:nvGrpSpPr>
        <p:grpSpPr>
          <a:xfrm>
            <a:off x="10432330" y="826697"/>
            <a:ext cx="6826970" cy="840684"/>
            <a:chOff x="0" y="0"/>
            <a:chExt cx="9102626" cy="1120912"/>
          </a:xfrm>
        </p:grpSpPr>
        <p:sp>
          <p:nvSpPr>
            <p:cNvPr id="46" name="TextBox 46"/>
            <p:cNvSpPr txBox="1"/>
            <p:nvPr/>
          </p:nvSpPr>
          <p:spPr>
            <a:xfrm>
              <a:off x="0" y="620532"/>
              <a:ext cx="9102626" cy="500380"/>
            </a:xfrm>
            <a:prstGeom prst="rect">
              <a:avLst/>
            </a:prstGeom>
          </p:spPr>
          <p:txBody>
            <a:bodyPr lIns="0" tIns="0" rIns="0" bIns="0" rtlCol="0" anchor="t">
              <a:spAutoFit/>
            </a:bodyPr>
            <a:lstStyle/>
            <a:p>
              <a:pPr>
                <a:lnSpc>
                  <a:spcPts val="2940"/>
                </a:lnSpc>
              </a:pPr>
              <a:r>
                <a:rPr lang="en-US" sz="2100">
                  <a:solidFill>
                    <a:srgbClr val="191919"/>
                  </a:solidFill>
                  <a:latin typeface="Telegraf"/>
                </a:rPr>
                <a:t>Set out your gaols, aims and objectives </a:t>
              </a:r>
            </a:p>
          </p:txBody>
        </p:sp>
        <p:sp>
          <p:nvSpPr>
            <p:cNvPr id="47" name="TextBox 47"/>
            <p:cNvSpPr txBox="1"/>
            <p:nvPr/>
          </p:nvSpPr>
          <p:spPr>
            <a:xfrm>
              <a:off x="0" y="-38100"/>
              <a:ext cx="9102626" cy="558800"/>
            </a:xfrm>
            <a:prstGeom prst="rect">
              <a:avLst/>
            </a:prstGeom>
          </p:spPr>
          <p:txBody>
            <a:bodyPr lIns="0" tIns="0" rIns="0" bIns="0" rtlCol="0" anchor="t">
              <a:spAutoFit/>
            </a:bodyPr>
            <a:lstStyle/>
            <a:p>
              <a:pPr>
                <a:lnSpc>
                  <a:spcPts val="3120"/>
                </a:lnSpc>
              </a:pPr>
              <a:r>
                <a:rPr lang="en-US" sz="2600">
                  <a:solidFill>
                    <a:srgbClr val="191919"/>
                  </a:solidFill>
                  <a:latin typeface="Telegraf Bold"/>
                </a:rPr>
                <a:t>Objective &amp; Scope </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58345" y="1569227"/>
            <a:ext cx="6029655" cy="12059310"/>
          </a:xfrm>
          <a:custGeom>
            <a:avLst/>
            <a:gdLst/>
            <a:ahLst/>
            <a:cxnLst/>
            <a:rect l="l" t="t" r="r" b="b"/>
            <a:pathLst>
              <a:path w="6029655" h="12059310">
                <a:moveTo>
                  <a:pt x="0" y="0"/>
                </a:moveTo>
                <a:lnTo>
                  <a:pt x="6029655" y="0"/>
                </a:lnTo>
                <a:lnTo>
                  <a:pt x="6029655" y="12059310"/>
                </a:lnTo>
                <a:lnTo>
                  <a:pt x="0" y="120593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062443" y="7598882"/>
            <a:ext cx="5376236" cy="5376236"/>
          </a:xfrm>
          <a:custGeom>
            <a:avLst/>
            <a:gdLst/>
            <a:ahLst/>
            <a:cxnLst/>
            <a:rect l="l" t="t" r="r" b="b"/>
            <a:pathLst>
              <a:path w="5376236" h="5376236">
                <a:moveTo>
                  <a:pt x="0" y="0"/>
                </a:moveTo>
                <a:lnTo>
                  <a:pt x="5376236" y="0"/>
                </a:lnTo>
                <a:lnTo>
                  <a:pt x="5376236" y="5376236"/>
                </a:lnTo>
                <a:lnTo>
                  <a:pt x="0" y="537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091356" y="4160086"/>
            <a:ext cx="1199150" cy="1199150"/>
          </a:xfrm>
          <a:custGeom>
            <a:avLst/>
            <a:gdLst/>
            <a:ahLst/>
            <a:cxnLst/>
            <a:rect l="l" t="t" r="r" b="b"/>
            <a:pathLst>
              <a:path w="1199150" h="1199150">
                <a:moveTo>
                  <a:pt x="0" y="0"/>
                </a:moveTo>
                <a:lnTo>
                  <a:pt x="1199150" y="0"/>
                </a:lnTo>
                <a:lnTo>
                  <a:pt x="1199150" y="1199150"/>
                </a:lnTo>
                <a:lnTo>
                  <a:pt x="0" y="1199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96922" y="5625936"/>
            <a:ext cx="1193584" cy="1193584"/>
          </a:xfrm>
          <a:custGeom>
            <a:avLst/>
            <a:gdLst/>
            <a:ahLst/>
            <a:cxnLst/>
            <a:rect l="l" t="t" r="r" b="b"/>
            <a:pathLst>
              <a:path w="1193584" h="1193584">
                <a:moveTo>
                  <a:pt x="0" y="0"/>
                </a:moveTo>
                <a:lnTo>
                  <a:pt x="1193584" y="0"/>
                </a:lnTo>
                <a:lnTo>
                  <a:pt x="1193584" y="1193585"/>
                </a:lnTo>
                <a:lnTo>
                  <a:pt x="0" y="1193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096922" y="7086221"/>
            <a:ext cx="1193584" cy="1193584"/>
          </a:xfrm>
          <a:custGeom>
            <a:avLst/>
            <a:gdLst/>
            <a:ahLst/>
            <a:cxnLst/>
            <a:rect l="l" t="t" r="r" b="b"/>
            <a:pathLst>
              <a:path w="1193584" h="1193584">
                <a:moveTo>
                  <a:pt x="0" y="0"/>
                </a:moveTo>
                <a:lnTo>
                  <a:pt x="1193584" y="0"/>
                </a:lnTo>
                <a:lnTo>
                  <a:pt x="1193584" y="1193584"/>
                </a:lnTo>
                <a:lnTo>
                  <a:pt x="0" y="11935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5448740" y="64419"/>
            <a:ext cx="2839260" cy="1504808"/>
          </a:xfrm>
          <a:custGeom>
            <a:avLst/>
            <a:gdLst/>
            <a:ahLst/>
            <a:cxnLst/>
            <a:rect l="l" t="t" r="r" b="b"/>
            <a:pathLst>
              <a:path w="2839260" h="1504808">
                <a:moveTo>
                  <a:pt x="0" y="0"/>
                </a:moveTo>
                <a:lnTo>
                  <a:pt x="2839260" y="0"/>
                </a:lnTo>
                <a:lnTo>
                  <a:pt x="2839260" y="1504808"/>
                </a:lnTo>
                <a:lnTo>
                  <a:pt x="0" y="1504808"/>
                </a:lnTo>
                <a:lnTo>
                  <a:pt x="0" y="0"/>
                </a:lnTo>
                <a:close/>
              </a:path>
            </a:pathLst>
          </a:custGeom>
          <a:blipFill>
            <a:blip r:embed="rId12"/>
            <a:stretch>
              <a:fillRect/>
            </a:stretch>
          </a:blipFill>
        </p:spPr>
      </p:sp>
      <p:grpSp>
        <p:nvGrpSpPr>
          <p:cNvPr id="8" name="Group 8"/>
          <p:cNvGrpSpPr>
            <a:grpSpLocks noChangeAspect="1"/>
          </p:cNvGrpSpPr>
          <p:nvPr/>
        </p:nvGrpSpPr>
        <p:grpSpPr>
          <a:xfrm>
            <a:off x="10479852" y="1569227"/>
            <a:ext cx="5761402" cy="11708609"/>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13"/>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14"/>
              <a:stretch>
                <a:fillRect l="-133" r="-133"/>
              </a:stretch>
            </a:blipFill>
          </p:spPr>
        </p:sp>
      </p:grpSp>
      <p:sp>
        <p:nvSpPr>
          <p:cNvPr id="11" name="Freeform 11"/>
          <p:cNvSpPr/>
          <p:nvPr/>
        </p:nvSpPr>
        <p:spPr>
          <a:xfrm>
            <a:off x="3096922" y="8546505"/>
            <a:ext cx="1193584" cy="1193584"/>
          </a:xfrm>
          <a:custGeom>
            <a:avLst/>
            <a:gdLst/>
            <a:ahLst/>
            <a:cxnLst/>
            <a:rect l="l" t="t" r="r" b="b"/>
            <a:pathLst>
              <a:path w="1193584" h="1193584">
                <a:moveTo>
                  <a:pt x="0" y="0"/>
                </a:moveTo>
                <a:lnTo>
                  <a:pt x="1193584" y="0"/>
                </a:lnTo>
                <a:lnTo>
                  <a:pt x="1193584" y="1193584"/>
                </a:lnTo>
                <a:lnTo>
                  <a:pt x="0" y="119358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TextBox 12"/>
          <p:cNvSpPr txBox="1"/>
          <p:nvPr/>
        </p:nvSpPr>
        <p:spPr>
          <a:xfrm>
            <a:off x="724947" y="949669"/>
            <a:ext cx="10130670" cy="2462816"/>
          </a:xfrm>
          <a:prstGeom prst="rect">
            <a:avLst/>
          </a:prstGeom>
        </p:spPr>
        <p:txBody>
          <a:bodyPr lIns="0" tIns="0" rIns="0" bIns="0" rtlCol="0" anchor="t">
            <a:spAutoFit/>
          </a:bodyPr>
          <a:lstStyle/>
          <a:p>
            <a:pPr>
              <a:lnSpc>
                <a:spcPts val="9220"/>
              </a:lnSpc>
            </a:pPr>
            <a:r>
              <a:rPr lang="en-US" sz="8781" spc="184">
                <a:solidFill>
                  <a:srgbClr val="000000"/>
                </a:solidFill>
                <a:latin typeface="Telegraf Bold"/>
              </a:rPr>
              <a:t>Go raibh míle maith agaibh!</a:t>
            </a:r>
          </a:p>
        </p:txBody>
      </p:sp>
      <p:sp>
        <p:nvSpPr>
          <p:cNvPr id="13" name="TextBox 13"/>
          <p:cNvSpPr txBox="1"/>
          <p:nvPr/>
        </p:nvSpPr>
        <p:spPr>
          <a:xfrm>
            <a:off x="4712858" y="7317360"/>
            <a:ext cx="3743694" cy="519569"/>
          </a:xfrm>
          <a:prstGeom prst="rect">
            <a:avLst/>
          </a:prstGeom>
        </p:spPr>
        <p:txBody>
          <a:bodyPr lIns="0" tIns="0" rIns="0" bIns="0" rtlCol="0" anchor="t">
            <a:spAutoFit/>
          </a:bodyPr>
          <a:lstStyle/>
          <a:p>
            <a:pPr algn="ctr">
              <a:lnSpc>
                <a:spcPts val="3912"/>
              </a:lnSpc>
            </a:pPr>
            <a:r>
              <a:rPr lang="en-US" sz="2794">
                <a:solidFill>
                  <a:srgbClr val="000000"/>
                </a:solidFill>
                <a:latin typeface="Telegraf"/>
              </a:rPr>
              <a:t>Saoirse.depaor@mu.ie </a:t>
            </a:r>
          </a:p>
        </p:txBody>
      </p:sp>
      <p:sp>
        <p:nvSpPr>
          <p:cNvPr id="15" name="TextBox 15"/>
          <p:cNvSpPr txBox="1"/>
          <p:nvPr/>
        </p:nvSpPr>
        <p:spPr>
          <a:xfrm>
            <a:off x="4634564" y="4441709"/>
            <a:ext cx="4485072" cy="519569"/>
          </a:xfrm>
          <a:prstGeom prst="rect">
            <a:avLst/>
          </a:prstGeom>
        </p:spPr>
        <p:txBody>
          <a:bodyPr lIns="0" tIns="0" rIns="0" bIns="0" rtlCol="0" anchor="t">
            <a:spAutoFit/>
          </a:bodyPr>
          <a:lstStyle/>
          <a:p>
            <a:pPr algn="ctr">
              <a:lnSpc>
                <a:spcPts val="3912"/>
              </a:lnSpc>
            </a:pPr>
            <a:r>
              <a:rPr lang="en-US" sz="2794" dirty="0">
                <a:solidFill>
                  <a:srgbClr val="000000"/>
                </a:solidFill>
                <a:latin typeface="Telegraf"/>
              </a:rPr>
              <a:t>@SaoirsePeri (follow me!)</a:t>
            </a:r>
          </a:p>
        </p:txBody>
      </p:sp>
      <p:sp>
        <p:nvSpPr>
          <p:cNvPr id="16" name="TextBox 16"/>
          <p:cNvSpPr txBox="1"/>
          <p:nvPr/>
        </p:nvSpPr>
        <p:spPr>
          <a:xfrm>
            <a:off x="4712858" y="5845291"/>
            <a:ext cx="4137293" cy="519569"/>
          </a:xfrm>
          <a:prstGeom prst="rect">
            <a:avLst/>
          </a:prstGeom>
        </p:spPr>
        <p:txBody>
          <a:bodyPr lIns="0" tIns="0" rIns="0" bIns="0" rtlCol="0" anchor="t">
            <a:spAutoFit/>
          </a:bodyPr>
          <a:lstStyle/>
          <a:p>
            <a:pPr>
              <a:lnSpc>
                <a:spcPts val="3912"/>
              </a:lnSpc>
            </a:pPr>
            <a:r>
              <a:rPr lang="en-US" sz="2794">
                <a:solidFill>
                  <a:srgbClr val="000000"/>
                </a:solidFill>
                <a:latin typeface="Telegraf"/>
              </a:rPr>
              <a:t>Saoirse de Paor </a:t>
            </a:r>
          </a:p>
        </p:txBody>
      </p:sp>
      <p:sp>
        <p:nvSpPr>
          <p:cNvPr id="17" name="TextBox 17"/>
          <p:cNvSpPr txBox="1"/>
          <p:nvPr/>
        </p:nvSpPr>
        <p:spPr>
          <a:xfrm>
            <a:off x="4909657" y="8835887"/>
            <a:ext cx="3743694" cy="519569"/>
          </a:xfrm>
          <a:prstGeom prst="rect">
            <a:avLst/>
          </a:prstGeom>
        </p:spPr>
        <p:txBody>
          <a:bodyPr lIns="0" tIns="0" rIns="0" bIns="0" rtlCol="0" anchor="t">
            <a:spAutoFit/>
          </a:bodyPr>
          <a:lstStyle/>
          <a:p>
            <a:pPr>
              <a:lnSpc>
                <a:spcPts val="3912"/>
              </a:lnSpc>
            </a:pPr>
            <a:r>
              <a:rPr lang="en-US" sz="2794" u="sng">
                <a:solidFill>
                  <a:srgbClr val="3A73DB"/>
                </a:solidFill>
                <a:latin typeface="Telegraf"/>
                <a:hlinkClick r:id="rId17" tooltip="https://princh.com/blog-6-tips-for-taking-your-librarys-social-media-to-the-next-level/"/>
              </a:rPr>
              <a:t>Link to Princh blog</a:t>
            </a:r>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16460016"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232190" y="4954885"/>
            <a:ext cx="377231" cy="377231"/>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1232190" y="6847740"/>
            <a:ext cx="2846324" cy="2844800"/>
          </a:xfrm>
          <a:prstGeom prst="rect">
            <a:avLst/>
          </a:prstGeom>
        </p:spPr>
        <p:txBody>
          <a:bodyPr lIns="0" tIns="0" rIns="0" bIns="0" rtlCol="0" anchor="t">
            <a:spAutoFit/>
          </a:bodyPr>
          <a:lstStyle/>
          <a:p>
            <a:pPr>
              <a:lnSpc>
                <a:spcPts val="2800"/>
              </a:lnSpc>
            </a:pPr>
            <a:r>
              <a:rPr lang="en-US" sz="2000">
                <a:solidFill>
                  <a:srgbClr val="191919"/>
                </a:solidFill>
                <a:latin typeface="Telegraf"/>
              </a:rPr>
              <a:t>T&amp;L Librarian for the Teaching &amp; Research Development Team. </a:t>
            </a:r>
          </a:p>
          <a:p>
            <a:pPr>
              <a:lnSpc>
                <a:spcPts val="2800"/>
              </a:lnSpc>
            </a:pPr>
            <a:r>
              <a:rPr lang="en-US" sz="2000">
                <a:solidFill>
                  <a:srgbClr val="191919"/>
                </a:solidFill>
                <a:latin typeface="Telegraf"/>
              </a:rPr>
              <a:t>Priorities; Teaching IL, class delivering, creation of learning resources and running initiatives &amp; events. </a:t>
            </a:r>
          </a:p>
        </p:txBody>
      </p:sp>
      <p:sp>
        <p:nvSpPr>
          <p:cNvPr id="10" name="TextBox 10"/>
          <p:cNvSpPr txBox="1"/>
          <p:nvPr/>
        </p:nvSpPr>
        <p:spPr>
          <a:xfrm>
            <a:off x="1232190" y="5504715"/>
            <a:ext cx="2846324" cy="1028700"/>
          </a:xfrm>
          <a:prstGeom prst="rect">
            <a:avLst/>
          </a:prstGeom>
        </p:spPr>
        <p:txBody>
          <a:bodyPr lIns="0" tIns="0" rIns="0" bIns="0" rtlCol="0" anchor="t">
            <a:spAutoFit/>
          </a:bodyPr>
          <a:lstStyle/>
          <a:p>
            <a:pPr>
              <a:lnSpc>
                <a:spcPts val="2639"/>
              </a:lnSpc>
            </a:pPr>
            <a:r>
              <a:rPr lang="en-US" sz="2199">
                <a:solidFill>
                  <a:srgbClr val="191919"/>
                </a:solidFill>
                <a:latin typeface="Telegraf Bold"/>
              </a:rPr>
              <a:t>Teaching &amp; Learning Librarian at MU Library</a:t>
            </a:r>
          </a:p>
        </p:txBody>
      </p:sp>
      <p:grpSp>
        <p:nvGrpSpPr>
          <p:cNvPr id="11" name="Group 11"/>
          <p:cNvGrpSpPr/>
          <p:nvPr/>
        </p:nvGrpSpPr>
        <p:grpSpPr>
          <a:xfrm>
            <a:off x="4528465" y="4954885"/>
            <a:ext cx="377231" cy="377231"/>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4" name="TextBox 14"/>
          <p:cNvSpPr txBox="1"/>
          <p:nvPr/>
        </p:nvSpPr>
        <p:spPr>
          <a:xfrm>
            <a:off x="4528465" y="6847740"/>
            <a:ext cx="2846324" cy="2492375"/>
          </a:xfrm>
          <a:prstGeom prst="rect">
            <a:avLst/>
          </a:prstGeom>
        </p:spPr>
        <p:txBody>
          <a:bodyPr lIns="0" tIns="0" rIns="0" bIns="0" rtlCol="0" anchor="t">
            <a:spAutoFit/>
          </a:bodyPr>
          <a:lstStyle/>
          <a:p>
            <a:pPr marL="0" lvl="1" indent="0" algn="l">
              <a:lnSpc>
                <a:spcPts val="2800"/>
              </a:lnSpc>
              <a:spcBef>
                <a:spcPct val="0"/>
              </a:spcBef>
            </a:pPr>
            <a:r>
              <a:rPr lang="en-US" sz="2000">
                <a:solidFill>
                  <a:srgbClr val="191919"/>
                </a:solidFill>
                <a:latin typeface="Telegraf"/>
              </a:rPr>
              <a:t>Assigned to the DCT team as a representative for TRD and wider MU Library. Leading SM campaigns, creation of SM assets and engagement. </a:t>
            </a:r>
          </a:p>
        </p:txBody>
      </p:sp>
      <p:sp>
        <p:nvSpPr>
          <p:cNvPr id="15" name="TextBox 15"/>
          <p:cNvSpPr txBox="1"/>
          <p:nvPr/>
        </p:nvSpPr>
        <p:spPr>
          <a:xfrm>
            <a:off x="4530740" y="5504715"/>
            <a:ext cx="2846324" cy="1028700"/>
          </a:xfrm>
          <a:prstGeom prst="rect">
            <a:avLst/>
          </a:prstGeom>
        </p:spPr>
        <p:txBody>
          <a:bodyPr lIns="0" tIns="0" rIns="0" bIns="0" rtlCol="0" anchor="t">
            <a:spAutoFit/>
          </a:bodyPr>
          <a:lstStyle/>
          <a:p>
            <a:pPr marL="0" lvl="0" indent="0" algn="l">
              <a:lnSpc>
                <a:spcPts val="2640"/>
              </a:lnSpc>
              <a:spcBef>
                <a:spcPct val="0"/>
              </a:spcBef>
            </a:pPr>
            <a:r>
              <a:rPr lang="en-US" sz="2200">
                <a:solidFill>
                  <a:srgbClr val="191919"/>
                </a:solidFill>
                <a:latin typeface="Telegraf Bold"/>
              </a:rPr>
              <a:t>Digital Communications Team at MU Library</a:t>
            </a:r>
          </a:p>
        </p:txBody>
      </p:sp>
      <p:sp>
        <p:nvSpPr>
          <p:cNvPr id="16" name="TextBox 16"/>
          <p:cNvSpPr txBox="1"/>
          <p:nvPr/>
        </p:nvSpPr>
        <p:spPr>
          <a:xfrm>
            <a:off x="7824858" y="6847740"/>
            <a:ext cx="2846324" cy="2492375"/>
          </a:xfrm>
          <a:prstGeom prst="rect">
            <a:avLst/>
          </a:prstGeom>
        </p:spPr>
        <p:txBody>
          <a:bodyPr lIns="0" tIns="0" rIns="0" bIns="0" rtlCol="0" anchor="t">
            <a:spAutoFit/>
          </a:bodyPr>
          <a:lstStyle/>
          <a:p>
            <a:pPr marL="0" lvl="1" indent="0" algn="l">
              <a:lnSpc>
                <a:spcPts val="2800"/>
              </a:lnSpc>
              <a:spcBef>
                <a:spcPct val="0"/>
              </a:spcBef>
            </a:pPr>
            <a:r>
              <a:rPr lang="en-US" sz="2000">
                <a:solidFill>
                  <a:srgbClr val="191919"/>
                </a:solidFill>
                <a:latin typeface="Telegraf"/>
              </a:rPr>
              <a:t>Joined the CDG Group 3-years ago and currently one of their social media officers organising SM campaigns &amp; promotion of events. </a:t>
            </a:r>
          </a:p>
        </p:txBody>
      </p:sp>
      <p:sp>
        <p:nvSpPr>
          <p:cNvPr id="17" name="TextBox 17"/>
          <p:cNvSpPr txBox="1"/>
          <p:nvPr/>
        </p:nvSpPr>
        <p:spPr>
          <a:xfrm>
            <a:off x="7824740" y="5504715"/>
            <a:ext cx="2846324" cy="1028700"/>
          </a:xfrm>
          <a:prstGeom prst="rect">
            <a:avLst/>
          </a:prstGeom>
        </p:spPr>
        <p:txBody>
          <a:bodyPr lIns="0" tIns="0" rIns="0" bIns="0" rtlCol="0" anchor="t">
            <a:spAutoFit/>
          </a:bodyPr>
          <a:lstStyle/>
          <a:p>
            <a:pPr marL="0" lvl="0" indent="0" algn="l">
              <a:lnSpc>
                <a:spcPts val="2639"/>
              </a:lnSpc>
              <a:spcBef>
                <a:spcPct val="0"/>
              </a:spcBef>
            </a:pPr>
            <a:r>
              <a:rPr lang="en-US" sz="2199">
                <a:solidFill>
                  <a:srgbClr val="191919"/>
                </a:solidFill>
                <a:latin typeface="Telegraf Bold"/>
              </a:rPr>
              <a:t>Career Development Group of the LAI</a:t>
            </a:r>
          </a:p>
        </p:txBody>
      </p:sp>
      <p:grpSp>
        <p:nvGrpSpPr>
          <p:cNvPr id="18" name="Group 18"/>
          <p:cNvGrpSpPr/>
          <p:nvPr/>
        </p:nvGrpSpPr>
        <p:grpSpPr>
          <a:xfrm>
            <a:off x="7824740" y="4866311"/>
            <a:ext cx="377231" cy="377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21" name="TextBox 21"/>
          <p:cNvSpPr txBox="1"/>
          <p:nvPr/>
        </p:nvSpPr>
        <p:spPr>
          <a:xfrm>
            <a:off x="11118858" y="6847740"/>
            <a:ext cx="2846324" cy="2492375"/>
          </a:xfrm>
          <a:prstGeom prst="rect">
            <a:avLst/>
          </a:prstGeom>
        </p:spPr>
        <p:txBody>
          <a:bodyPr lIns="0" tIns="0" rIns="0" bIns="0" rtlCol="0" anchor="t">
            <a:spAutoFit/>
          </a:bodyPr>
          <a:lstStyle/>
          <a:p>
            <a:pPr marL="0" lvl="1" indent="0" algn="l">
              <a:lnSpc>
                <a:spcPts val="2800"/>
              </a:lnSpc>
              <a:spcBef>
                <a:spcPct val="0"/>
              </a:spcBef>
            </a:pPr>
            <a:r>
              <a:rPr lang="en-US" sz="2000" dirty="0">
                <a:solidFill>
                  <a:srgbClr val="191919"/>
                </a:solidFill>
                <a:latin typeface="Telegraf"/>
              </a:rPr>
              <a:t>Part of the LAI Communications team as social media officer Promoting events, coordinating content &amp; participating in conferences. </a:t>
            </a:r>
          </a:p>
        </p:txBody>
      </p:sp>
      <p:sp>
        <p:nvSpPr>
          <p:cNvPr id="22" name="TextBox 22"/>
          <p:cNvSpPr txBox="1"/>
          <p:nvPr/>
        </p:nvSpPr>
        <p:spPr>
          <a:xfrm>
            <a:off x="11118858" y="5671402"/>
            <a:ext cx="2846324" cy="695325"/>
          </a:xfrm>
          <a:prstGeom prst="rect">
            <a:avLst/>
          </a:prstGeom>
        </p:spPr>
        <p:txBody>
          <a:bodyPr lIns="0" tIns="0" rIns="0" bIns="0" rtlCol="0" anchor="t">
            <a:spAutoFit/>
          </a:bodyPr>
          <a:lstStyle/>
          <a:p>
            <a:pPr marL="0" lvl="0" indent="0" algn="l">
              <a:lnSpc>
                <a:spcPts val="2639"/>
              </a:lnSpc>
              <a:spcBef>
                <a:spcPct val="0"/>
              </a:spcBef>
            </a:pPr>
            <a:r>
              <a:rPr lang="en-US" sz="2199">
                <a:solidFill>
                  <a:srgbClr val="191919"/>
                </a:solidFill>
                <a:latin typeface="Telegraf Bold"/>
              </a:rPr>
              <a:t>The LAI,  Social Media Officer </a:t>
            </a:r>
          </a:p>
        </p:txBody>
      </p:sp>
      <p:grpSp>
        <p:nvGrpSpPr>
          <p:cNvPr id="23" name="Group 23"/>
          <p:cNvGrpSpPr/>
          <p:nvPr/>
        </p:nvGrpSpPr>
        <p:grpSpPr>
          <a:xfrm>
            <a:off x="11118739" y="4954885"/>
            <a:ext cx="377231" cy="37723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26" name="TextBox 26"/>
          <p:cNvSpPr txBox="1"/>
          <p:nvPr/>
        </p:nvSpPr>
        <p:spPr>
          <a:xfrm>
            <a:off x="14412857" y="6847740"/>
            <a:ext cx="2846324" cy="2844800"/>
          </a:xfrm>
          <a:prstGeom prst="rect">
            <a:avLst/>
          </a:prstGeom>
        </p:spPr>
        <p:txBody>
          <a:bodyPr lIns="0" tIns="0" rIns="0" bIns="0" rtlCol="0" anchor="t">
            <a:spAutoFit/>
          </a:bodyPr>
          <a:lstStyle/>
          <a:p>
            <a:pPr marL="0" lvl="1" indent="0" algn="l">
              <a:lnSpc>
                <a:spcPts val="2800"/>
              </a:lnSpc>
              <a:spcBef>
                <a:spcPct val="0"/>
              </a:spcBef>
            </a:pPr>
            <a:r>
              <a:rPr lang="en-US" sz="2000">
                <a:solidFill>
                  <a:srgbClr val="191919"/>
                </a:solidFill>
                <a:latin typeface="Telegraf"/>
              </a:rPr>
              <a:t>Co.-lead for the Irish Communications team at WLIC alongside UCC's Martin O'Connor. 8 members capturing the 3-day conference in a variety of formats and multimedia. </a:t>
            </a:r>
          </a:p>
        </p:txBody>
      </p:sp>
      <p:sp>
        <p:nvSpPr>
          <p:cNvPr id="27" name="TextBox 27"/>
          <p:cNvSpPr txBox="1"/>
          <p:nvPr/>
        </p:nvSpPr>
        <p:spPr>
          <a:xfrm>
            <a:off x="14412976" y="5504715"/>
            <a:ext cx="2846324" cy="1028700"/>
          </a:xfrm>
          <a:prstGeom prst="rect">
            <a:avLst/>
          </a:prstGeom>
        </p:spPr>
        <p:txBody>
          <a:bodyPr lIns="0" tIns="0" rIns="0" bIns="0" rtlCol="0" anchor="t">
            <a:spAutoFit/>
          </a:bodyPr>
          <a:lstStyle/>
          <a:p>
            <a:pPr marL="0" lvl="0" indent="0" algn="l">
              <a:lnSpc>
                <a:spcPts val="2640"/>
              </a:lnSpc>
              <a:spcBef>
                <a:spcPct val="0"/>
              </a:spcBef>
            </a:pPr>
            <a:r>
              <a:rPr lang="en-US" sz="2200">
                <a:solidFill>
                  <a:srgbClr val="191919"/>
                </a:solidFill>
                <a:latin typeface="Telegraf Bold"/>
              </a:rPr>
              <a:t>Communications Lead at FLA, WLIC 2022</a:t>
            </a:r>
          </a:p>
        </p:txBody>
      </p:sp>
      <p:grpSp>
        <p:nvGrpSpPr>
          <p:cNvPr id="28" name="Group 28"/>
          <p:cNvGrpSpPr/>
          <p:nvPr/>
        </p:nvGrpSpPr>
        <p:grpSpPr>
          <a:xfrm>
            <a:off x="14412976" y="4954885"/>
            <a:ext cx="377231" cy="37723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grpSp>
        <p:nvGrpSpPr>
          <p:cNvPr id="31" name="Group 31"/>
          <p:cNvGrpSpPr/>
          <p:nvPr/>
        </p:nvGrpSpPr>
        <p:grpSpPr>
          <a:xfrm>
            <a:off x="1232190" y="1220699"/>
            <a:ext cx="13185099" cy="2465659"/>
            <a:chOff x="0" y="0"/>
            <a:chExt cx="17580131" cy="3287546"/>
          </a:xfrm>
        </p:grpSpPr>
        <p:sp>
          <p:nvSpPr>
            <p:cNvPr id="32" name="TextBox 32"/>
            <p:cNvSpPr txBox="1"/>
            <p:nvPr/>
          </p:nvSpPr>
          <p:spPr>
            <a:xfrm>
              <a:off x="0" y="57150"/>
              <a:ext cx="17580131" cy="2347384"/>
            </a:xfrm>
            <a:prstGeom prst="rect">
              <a:avLst/>
            </a:prstGeom>
          </p:spPr>
          <p:txBody>
            <a:bodyPr lIns="0" tIns="0" rIns="0" bIns="0" rtlCol="0" anchor="t">
              <a:spAutoFit/>
            </a:bodyPr>
            <a:lstStyle/>
            <a:p>
              <a:pPr marL="0" lvl="0" indent="0" algn="l">
                <a:lnSpc>
                  <a:spcPts val="6500"/>
                </a:lnSpc>
              </a:pPr>
              <a:r>
                <a:rPr lang="en-US" sz="6500">
                  <a:solidFill>
                    <a:srgbClr val="191919"/>
                  </a:solidFill>
                  <a:latin typeface="Telegraf Bold Bold"/>
                </a:rPr>
                <a:t>My role in communications &amp; social media </a:t>
              </a:r>
            </a:p>
          </p:txBody>
        </p:sp>
        <p:sp>
          <p:nvSpPr>
            <p:cNvPr id="33" name="TextBox 33"/>
            <p:cNvSpPr txBox="1"/>
            <p:nvPr/>
          </p:nvSpPr>
          <p:spPr>
            <a:xfrm>
              <a:off x="0" y="2630321"/>
              <a:ext cx="17580131" cy="657225"/>
            </a:xfrm>
            <a:prstGeom prst="rect">
              <a:avLst/>
            </a:prstGeom>
          </p:spPr>
          <p:txBody>
            <a:bodyPr lIns="0" tIns="0" rIns="0" bIns="0" rtlCol="0" anchor="t">
              <a:spAutoFit/>
            </a:bodyPr>
            <a:lstStyle/>
            <a:p>
              <a:pPr marL="0" lvl="0" indent="0" algn="l">
                <a:lnSpc>
                  <a:spcPts val="3600"/>
                </a:lnSpc>
                <a:spcBef>
                  <a:spcPct val="0"/>
                </a:spcBef>
              </a:pPr>
              <a:r>
                <a:rPr lang="en-US" sz="3000">
                  <a:solidFill>
                    <a:srgbClr val="191919"/>
                  </a:solidFill>
                  <a:latin typeface="Telegraf"/>
                </a:rPr>
                <a:t>From Teaching Librarian to TeachingComms Librarian </a:t>
              </a:r>
            </a:p>
          </p:txBody>
        </p:sp>
      </p:gr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Freeform 2"/>
          <p:cNvSpPr/>
          <p:nvPr/>
        </p:nvSpPr>
        <p:spPr>
          <a:xfrm>
            <a:off x="5722196" y="0"/>
            <a:ext cx="12565804" cy="8290381"/>
          </a:xfrm>
          <a:custGeom>
            <a:avLst/>
            <a:gdLst/>
            <a:ahLst/>
            <a:cxnLst/>
            <a:rect l="l" t="t" r="r" b="b"/>
            <a:pathLst>
              <a:path w="12565804" h="8290381">
                <a:moveTo>
                  <a:pt x="0" y="0"/>
                </a:moveTo>
                <a:lnTo>
                  <a:pt x="12565804" y="0"/>
                </a:lnTo>
                <a:lnTo>
                  <a:pt x="12565804" y="8290381"/>
                </a:lnTo>
                <a:lnTo>
                  <a:pt x="0" y="8290381"/>
                </a:lnTo>
                <a:lnTo>
                  <a:pt x="0" y="0"/>
                </a:lnTo>
                <a:close/>
              </a:path>
            </a:pathLst>
          </a:custGeom>
          <a:blipFill>
            <a:blip r:embed="rId2"/>
            <a:stretch>
              <a:fillRect l="-5038" t="-3069" b="-3069"/>
            </a:stretch>
          </a:blipFill>
        </p:spPr>
      </p:sp>
      <p:grpSp>
        <p:nvGrpSpPr>
          <p:cNvPr id="3" name="Group 3"/>
          <p:cNvGrpSpPr/>
          <p:nvPr/>
        </p:nvGrpSpPr>
        <p:grpSpPr>
          <a:xfrm>
            <a:off x="-734110" y="3837885"/>
            <a:ext cx="8140510" cy="7030938"/>
            <a:chOff x="0" y="0"/>
            <a:chExt cx="2144003" cy="1851770"/>
          </a:xfrm>
        </p:grpSpPr>
        <p:sp>
          <p:nvSpPr>
            <p:cNvPr id="4" name="Freeform 4"/>
            <p:cNvSpPr/>
            <p:nvPr/>
          </p:nvSpPr>
          <p:spPr>
            <a:xfrm>
              <a:off x="0" y="0"/>
              <a:ext cx="2144002" cy="1851770"/>
            </a:xfrm>
            <a:custGeom>
              <a:avLst/>
              <a:gdLst/>
              <a:ahLst/>
              <a:cxnLst/>
              <a:rect l="l" t="t" r="r" b="b"/>
              <a:pathLst>
                <a:path w="2144002" h="1851770">
                  <a:moveTo>
                    <a:pt x="47552" y="0"/>
                  </a:moveTo>
                  <a:lnTo>
                    <a:pt x="2096451" y="0"/>
                  </a:lnTo>
                  <a:cubicBezTo>
                    <a:pt x="2109062" y="0"/>
                    <a:pt x="2121157" y="5010"/>
                    <a:pt x="2130075" y="13928"/>
                  </a:cubicBezTo>
                  <a:cubicBezTo>
                    <a:pt x="2138993" y="22845"/>
                    <a:pt x="2144002" y="34940"/>
                    <a:pt x="2144002" y="47552"/>
                  </a:cubicBezTo>
                  <a:lnTo>
                    <a:pt x="2144002" y="1804218"/>
                  </a:lnTo>
                  <a:cubicBezTo>
                    <a:pt x="2144002" y="1816829"/>
                    <a:pt x="2138993" y="1828924"/>
                    <a:pt x="2130075" y="1837842"/>
                  </a:cubicBezTo>
                  <a:cubicBezTo>
                    <a:pt x="2121157" y="1846760"/>
                    <a:pt x="2109062" y="1851770"/>
                    <a:pt x="2096451" y="1851770"/>
                  </a:cubicBezTo>
                  <a:lnTo>
                    <a:pt x="47552" y="1851770"/>
                  </a:lnTo>
                  <a:cubicBezTo>
                    <a:pt x="34940" y="1851770"/>
                    <a:pt x="22845" y="1846760"/>
                    <a:pt x="13928" y="1837842"/>
                  </a:cubicBezTo>
                  <a:cubicBezTo>
                    <a:pt x="5010" y="1828924"/>
                    <a:pt x="0" y="1816829"/>
                    <a:pt x="0" y="1804218"/>
                  </a:cubicBezTo>
                  <a:lnTo>
                    <a:pt x="0" y="47552"/>
                  </a:lnTo>
                  <a:cubicBezTo>
                    <a:pt x="0" y="34940"/>
                    <a:pt x="5010" y="22845"/>
                    <a:pt x="13928" y="13928"/>
                  </a:cubicBezTo>
                  <a:cubicBezTo>
                    <a:pt x="22845" y="5010"/>
                    <a:pt x="34940" y="0"/>
                    <a:pt x="47552" y="0"/>
                  </a:cubicBez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5253889" y="5914408"/>
            <a:ext cx="2669476" cy="4114800"/>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028700" y="4585699"/>
            <a:ext cx="5817742" cy="5701301"/>
            <a:chOff x="0" y="0"/>
            <a:chExt cx="7756989" cy="7601734"/>
          </a:xfrm>
        </p:grpSpPr>
        <p:sp>
          <p:nvSpPr>
            <p:cNvPr id="8" name="TextBox 8"/>
            <p:cNvSpPr txBox="1"/>
            <p:nvPr/>
          </p:nvSpPr>
          <p:spPr>
            <a:xfrm>
              <a:off x="0" y="66675"/>
              <a:ext cx="7434230" cy="6537345"/>
            </a:xfrm>
            <a:prstGeom prst="rect">
              <a:avLst/>
            </a:prstGeom>
          </p:spPr>
          <p:txBody>
            <a:bodyPr lIns="0" tIns="0" rIns="0" bIns="0" rtlCol="0" anchor="t">
              <a:spAutoFit/>
            </a:bodyPr>
            <a:lstStyle/>
            <a:p>
              <a:pPr marL="0" lvl="0" indent="0" algn="l">
                <a:lnSpc>
                  <a:spcPts val="7500"/>
                </a:lnSpc>
              </a:pPr>
              <a:r>
                <a:rPr lang="en-US" sz="7500">
                  <a:solidFill>
                    <a:srgbClr val="191919"/>
                  </a:solidFill>
                  <a:latin typeface="Telegraf Bold Bold"/>
                </a:rPr>
                <a:t>Why should we be using social media?</a:t>
              </a:r>
            </a:p>
          </p:txBody>
        </p:sp>
        <p:sp>
          <p:nvSpPr>
            <p:cNvPr id="9" name="TextBox 9"/>
            <p:cNvSpPr txBox="1"/>
            <p:nvPr/>
          </p:nvSpPr>
          <p:spPr>
            <a:xfrm>
              <a:off x="0" y="7293759"/>
              <a:ext cx="7756989" cy="307975"/>
            </a:xfrm>
            <a:prstGeom prst="rect">
              <a:avLst/>
            </a:prstGeom>
          </p:spPr>
          <p:txBody>
            <a:bodyPr lIns="0" tIns="0" rIns="0" bIns="0" rtlCol="0" anchor="t">
              <a:spAutoFit/>
            </a:bodyPr>
            <a:lstStyle/>
            <a:p>
              <a:pPr marL="0" lvl="0" indent="0" algn="l">
                <a:lnSpc>
                  <a:spcPts val="1680"/>
                </a:lnSpc>
                <a:spcBef>
                  <a:spcPct val="0"/>
                </a:spcBef>
              </a:pPr>
              <a:endParaRPr/>
            </a:p>
          </p:txBody>
        </p:sp>
      </p:grpSp>
      <p:sp>
        <p:nvSpPr>
          <p:cNvPr id="10" name="Freeform 10"/>
          <p:cNvSpPr/>
          <p:nvPr/>
        </p:nvSpPr>
        <p:spPr>
          <a:xfrm>
            <a:off x="1868599" y="702775"/>
            <a:ext cx="1467546" cy="2262113"/>
          </a:xfrm>
          <a:custGeom>
            <a:avLst/>
            <a:gdLst/>
            <a:ahLst/>
            <a:cxnLst/>
            <a:rect l="l" t="t" r="r" b="b"/>
            <a:pathLst>
              <a:path w="1467546" h="2262113">
                <a:moveTo>
                  <a:pt x="0" y="0"/>
                </a:moveTo>
                <a:lnTo>
                  <a:pt x="1467546" y="0"/>
                </a:lnTo>
                <a:lnTo>
                  <a:pt x="1467546" y="2262113"/>
                </a:lnTo>
                <a:lnTo>
                  <a:pt x="0" y="2262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5" t="13824" b="4868"/>
          <a:stretch>
            <a:fillRect/>
          </a:stretch>
        </p:blipFill>
        <p:spPr>
          <a:xfrm>
            <a:off x="0" y="0"/>
            <a:ext cx="18288000" cy="10287000"/>
          </a:xfrm>
          <a:prstGeom prst="rect">
            <a:avLst/>
          </a:prstGeom>
        </p:spPr>
      </p:pic>
      <p:sp>
        <p:nvSpPr>
          <p:cNvPr id="3" name="TextBox 3"/>
          <p:cNvSpPr txBox="1"/>
          <p:nvPr/>
        </p:nvSpPr>
        <p:spPr>
          <a:xfrm>
            <a:off x="2333770" y="9239250"/>
            <a:ext cx="13620461" cy="504825"/>
          </a:xfrm>
          <a:prstGeom prst="rect">
            <a:avLst/>
          </a:prstGeom>
        </p:spPr>
        <p:txBody>
          <a:bodyPr lIns="0" tIns="0" rIns="0" bIns="0" rtlCol="0" anchor="t">
            <a:spAutoFit/>
          </a:bodyPr>
          <a:lstStyle/>
          <a:p>
            <a:pPr marL="0" lvl="0" indent="0" algn="ctr">
              <a:lnSpc>
                <a:spcPts val="3600"/>
              </a:lnSpc>
              <a:spcBef>
                <a:spcPct val="0"/>
              </a:spcBef>
            </a:pPr>
            <a:r>
              <a:rPr lang="en-US" sz="3000" u="sng" dirty="0">
                <a:solidFill>
                  <a:srgbClr val="FFFFFF"/>
                </a:solidFill>
                <a:latin typeface="Telegraf"/>
                <a:hlinkClick r:id="rId3" tooltip="https://datareportal.com/reports/digital-2023-ireland"/>
              </a:rPr>
              <a:t>Datareportal</a:t>
            </a:r>
            <a:r>
              <a:rPr lang="en-US" sz="3000" u="sng" dirty="0">
                <a:solidFill>
                  <a:srgbClr val="FFFFFF"/>
                </a:solidFill>
                <a:latin typeface="Telegraf"/>
              </a:rPr>
              <a:t>.com</a:t>
            </a:r>
          </a:p>
        </p:txBody>
      </p:sp>
      <p:sp>
        <p:nvSpPr>
          <p:cNvPr id="4" name="TextBox 4"/>
          <p:cNvSpPr txBox="1"/>
          <p:nvPr/>
        </p:nvSpPr>
        <p:spPr>
          <a:xfrm>
            <a:off x="2126151" y="3009900"/>
            <a:ext cx="14035698" cy="3819525"/>
          </a:xfrm>
          <a:prstGeom prst="rect">
            <a:avLst/>
          </a:prstGeom>
        </p:spPr>
        <p:txBody>
          <a:bodyPr lIns="0" tIns="0" rIns="0" bIns="0" rtlCol="0" anchor="t">
            <a:spAutoFit/>
          </a:bodyPr>
          <a:lstStyle/>
          <a:p>
            <a:pPr algn="ctr">
              <a:lnSpc>
                <a:spcPts val="5999"/>
              </a:lnSpc>
              <a:spcBef>
                <a:spcPct val="0"/>
              </a:spcBef>
            </a:pPr>
            <a:r>
              <a:rPr lang="en-US" sz="4999" dirty="0">
                <a:solidFill>
                  <a:srgbClr val="FEE600"/>
                </a:solidFill>
                <a:latin typeface="Telegraf Bold Bold"/>
              </a:rPr>
              <a:t>There are 4.99 million internet users in Ireland as of January 2023, representing </a:t>
            </a:r>
            <a:r>
              <a:rPr lang="en-US" sz="4999" dirty="0">
                <a:solidFill>
                  <a:srgbClr val="FF6E29"/>
                </a:solidFill>
                <a:latin typeface="Telegraf Bold Bold"/>
              </a:rPr>
              <a:t>99%</a:t>
            </a:r>
            <a:r>
              <a:rPr lang="en-US" sz="4999" dirty="0">
                <a:solidFill>
                  <a:srgbClr val="FEE600"/>
                </a:solidFill>
                <a:latin typeface="Telegraf Bold Bold"/>
              </a:rPr>
              <a:t> of the Irish population. </a:t>
            </a:r>
          </a:p>
          <a:p>
            <a:pPr algn="ctr">
              <a:lnSpc>
                <a:spcPts val="5999"/>
              </a:lnSpc>
              <a:spcBef>
                <a:spcPct val="0"/>
              </a:spcBef>
            </a:pPr>
            <a:r>
              <a:rPr lang="en-US" sz="4999" dirty="0">
                <a:solidFill>
                  <a:srgbClr val="FEE600"/>
                </a:solidFill>
                <a:latin typeface="Telegraf Bold Bold"/>
              </a:rPr>
              <a:t>Of those, 79.8% are active social media users.</a:t>
            </a:r>
          </a:p>
        </p:txBody>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4809"/>
            <a:ext cx="18287996" cy="3700909"/>
            <a:chOff x="0" y="-161925"/>
            <a:chExt cx="4816592" cy="974725"/>
          </a:xfrm>
        </p:grpSpPr>
        <p:sp>
          <p:nvSpPr>
            <p:cNvPr id="3" name="Freeform 3"/>
            <p:cNvSpPr/>
            <p:nvPr/>
          </p:nvSpPr>
          <p:spPr>
            <a:xfrm>
              <a:off x="0" y="0"/>
              <a:ext cx="4816592" cy="682822"/>
            </a:xfrm>
            <a:custGeom>
              <a:avLst/>
              <a:gdLst/>
              <a:ahLst/>
              <a:cxnLst/>
              <a:rect l="l" t="t" r="r" b="b"/>
              <a:pathLst>
                <a:path w="4816592" h="518278">
                  <a:moveTo>
                    <a:pt x="0" y="0"/>
                  </a:moveTo>
                  <a:lnTo>
                    <a:pt x="4816592" y="0"/>
                  </a:lnTo>
                  <a:lnTo>
                    <a:pt x="4816592" y="518278"/>
                  </a:lnTo>
                  <a:lnTo>
                    <a:pt x="0" y="518278"/>
                  </a:lnTo>
                  <a:close/>
                </a:path>
              </a:pathLst>
            </a:custGeom>
            <a:solidFill>
              <a:srgbClr val="FEE600"/>
            </a:solidFill>
          </p:spPr>
        </p:sp>
        <p:sp>
          <p:nvSpPr>
            <p:cNvPr id="4" name="TextBox 4"/>
            <p:cNvSpPr txBox="1"/>
            <p:nvPr/>
          </p:nvSpPr>
          <p:spPr>
            <a:xfrm>
              <a:off x="0" y="-161925"/>
              <a:ext cx="2608988" cy="974725"/>
            </a:xfrm>
            <a:prstGeom prst="rect">
              <a:avLst/>
            </a:prstGeom>
          </p:spPr>
          <p:txBody>
            <a:bodyPr lIns="254000" tIns="254000" rIns="254000" bIns="254000" rtlCol="0" anchor="ctr"/>
            <a:lstStyle/>
            <a:p>
              <a:pPr>
                <a:lnSpc>
                  <a:spcPts val="7000"/>
                </a:lnSpc>
              </a:pPr>
              <a:r>
                <a:rPr lang="en-US" sz="5400" dirty="0">
                  <a:solidFill>
                    <a:srgbClr val="191919"/>
                  </a:solidFill>
                  <a:latin typeface="Telegraf Bold Bold"/>
                </a:rPr>
                <a:t>Why should we be using Social Media?</a:t>
              </a:r>
            </a:p>
          </p:txBody>
        </p:sp>
      </p:grpSp>
      <p:graphicFrame>
        <p:nvGraphicFramePr>
          <p:cNvPr id="5" name="Table 5"/>
          <p:cNvGraphicFramePr>
            <a:graphicFrameLocks noGrp="1"/>
          </p:cNvGraphicFramePr>
          <p:nvPr>
            <p:extLst>
              <p:ext uri="{D42A27DB-BD31-4B8C-83A1-F6EECF244321}">
                <p14:modId xmlns:p14="http://schemas.microsoft.com/office/powerpoint/2010/main" val="2400468849"/>
              </p:ext>
            </p:extLst>
          </p:nvPr>
        </p:nvGraphicFramePr>
        <p:xfrm>
          <a:off x="1068396" y="2815767"/>
          <a:ext cx="16192500" cy="7321727"/>
        </p:xfrm>
        <a:graphic>
          <a:graphicData uri="http://schemas.openxmlformats.org/drawingml/2006/table">
            <a:tbl>
              <a:tblPr/>
              <a:tblGrid>
                <a:gridCol w="5397500">
                  <a:extLst>
                    <a:ext uri="{9D8B030D-6E8A-4147-A177-3AD203B41FA5}">
                      <a16:colId xmlns:a16="http://schemas.microsoft.com/office/drawing/2014/main" val="20000"/>
                    </a:ext>
                  </a:extLst>
                </a:gridCol>
                <a:gridCol w="5397500">
                  <a:extLst>
                    <a:ext uri="{9D8B030D-6E8A-4147-A177-3AD203B41FA5}">
                      <a16:colId xmlns:a16="http://schemas.microsoft.com/office/drawing/2014/main" val="20001"/>
                    </a:ext>
                  </a:extLst>
                </a:gridCol>
                <a:gridCol w="5397500">
                  <a:extLst>
                    <a:ext uri="{9D8B030D-6E8A-4147-A177-3AD203B41FA5}">
                      <a16:colId xmlns:a16="http://schemas.microsoft.com/office/drawing/2014/main" val="20002"/>
                    </a:ext>
                  </a:extLst>
                </a:gridCol>
              </a:tblGrid>
              <a:tr h="1363849">
                <a:tc>
                  <a:txBody>
                    <a:bodyPr/>
                    <a:lstStyle/>
                    <a:p>
                      <a:pPr algn="l">
                        <a:lnSpc>
                          <a:spcPts val="3640"/>
                        </a:lnSpc>
                        <a:defRPr/>
                      </a:pPr>
                      <a:r>
                        <a:rPr lang="en-US" sz="2600">
                          <a:solidFill>
                            <a:srgbClr val="191919"/>
                          </a:solidFill>
                          <a:latin typeface="Telegraf Bold"/>
                        </a:rPr>
                        <a:t>Increase Visability &amp; Awareness </a:t>
                      </a:r>
                      <a:endParaRPr lang="en-US" sz="1100"/>
                    </a:p>
                  </a:txBody>
                  <a:tcPr marL="190500" marR="190500" marT="190500" marB="190500" anchor="b">
                    <a:lnL w="9525" cap="flat" cmpd="sng" algn="ctr">
                      <a:solidFill>
                        <a:srgbClr val="FFFFFF"/>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lnSpc>
                          <a:spcPts val="3640"/>
                        </a:lnSpc>
                        <a:defRPr/>
                      </a:pPr>
                      <a:r>
                        <a:rPr lang="en-US" sz="2600">
                          <a:solidFill>
                            <a:srgbClr val="191919"/>
                          </a:solidFill>
                          <a:latin typeface="Telegraf Bold"/>
                        </a:rPr>
                        <a:t>Widen reach &amp; target user-groups </a:t>
                      </a:r>
                      <a:endParaRPr lang="en-US" sz="1100"/>
                    </a:p>
                  </a:txBody>
                  <a:tcPr marL="190500" marR="190500" marT="190500" marB="190500" anchor="b">
                    <a:lnL w="9525" cap="flat" cmpd="sng" algn="ctr">
                      <a:solidFill>
                        <a:srgbClr val="191919"/>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marL="0" lvl="0" indent="0" algn="l">
                        <a:lnSpc>
                          <a:spcPts val="3640"/>
                        </a:lnSpc>
                        <a:defRPr/>
                      </a:pPr>
                      <a:r>
                        <a:rPr lang="en-US" sz="2600" dirty="0">
                          <a:solidFill>
                            <a:srgbClr val="191919"/>
                          </a:solidFill>
                          <a:latin typeface="Telegraf Bold"/>
                        </a:rPr>
                        <a:t>Promote your work; </a:t>
                      </a:r>
                      <a:endParaRPr lang="en-US" sz="1100" dirty="0"/>
                    </a:p>
                  </a:txBody>
                  <a:tcPr marL="190500" marR="190500" marT="190500" marB="190500" anchor="b">
                    <a:lnL w="9525" cap="flat" cmpd="sng" algn="ctr">
                      <a:solidFill>
                        <a:srgbClr val="19191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298515">
                <a:tc>
                  <a:txBody>
                    <a:bodyPr/>
                    <a:lstStyle/>
                    <a:p>
                      <a:pPr marL="0" lvl="0" indent="0" algn="l">
                        <a:lnSpc>
                          <a:spcPts val="2940"/>
                        </a:lnSpc>
                        <a:defRPr/>
                      </a:pPr>
                      <a:r>
                        <a:rPr lang="en-US" sz="2100" dirty="0">
                          <a:solidFill>
                            <a:srgbClr val="191919"/>
                          </a:solidFill>
                          <a:latin typeface="Telegraf"/>
                        </a:rPr>
                        <a:t>Social media accounts can help you heighten awareness around your Library as well as enhancing visibility in public and social virtual spheres – the library presence </a:t>
                      </a:r>
                      <a:endParaRPr lang="en-US" sz="1100" dirty="0"/>
                    </a:p>
                  </a:txBody>
                  <a:tcPr marL="190500" marR="190500" marT="190500" marB="190500">
                    <a:lnL w="9525" cap="flat" cmpd="sng" algn="ctr">
                      <a:solidFill>
                        <a:srgbClr val="FFFFFF"/>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191919"/>
                      </a:solidFill>
                      <a:prstDash val="solid"/>
                      <a:round/>
                      <a:headEnd type="none" w="med" len="med"/>
                      <a:tailEnd type="none" w="med" len="med"/>
                    </a:lnB>
                    <a:solidFill>
                      <a:srgbClr val="FFFFFF"/>
                    </a:solidFill>
                  </a:tcPr>
                </a:tc>
                <a:tc>
                  <a:txBody>
                    <a:bodyPr/>
                    <a:lstStyle/>
                    <a:p>
                      <a:pPr marL="0" lvl="0" indent="0" algn="l">
                        <a:lnSpc>
                          <a:spcPts val="2940"/>
                        </a:lnSpc>
                        <a:defRPr/>
                      </a:pPr>
                      <a:r>
                        <a:rPr lang="en-US" sz="2100" dirty="0">
                          <a:solidFill>
                            <a:srgbClr val="191919"/>
                          </a:solidFill>
                          <a:latin typeface="Telegraf"/>
                        </a:rPr>
                        <a:t>As different social media platforms are used by different demographics and types of people, using them allows you to either target specific groups or users &amp; widen your reach </a:t>
                      </a:r>
                      <a:endParaRPr lang="en-US" sz="1100" dirty="0"/>
                    </a:p>
                  </a:txBody>
                  <a:tcPr marL="190500" marR="190500" marT="190500" marB="190500">
                    <a:lnL w="9525" cap="flat" cmpd="sng" algn="ctr">
                      <a:solidFill>
                        <a:srgbClr val="191919"/>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191919"/>
                      </a:solidFill>
                      <a:prstDash val="solid"/>
                      <a:round/>
                      <a:headEnd type="none" w="med" len="med"/>
                      <a:tailEnd type="none" w="med" len="med"/>
                    </a:lnB>
                    <a:solidFill>
                      <a:srgbClr val="FFFFFF"/>
                    </a:solidFill>
                  </a:tcPr>
                </a:tc>
                <a:tc>
                  <a:txBody>
                    <a:bodyPr/>
                    <a:lstStyle/>
                    <a:p>
                      <a:pPr marL="0" lvl="0" indent="0" algn="l">
                        <a:lnSpc>
                          <a:spcPts val="2940"/>
                        </a:lnSpc>
                        <a:defRPr/>
                      </a:pPr>
                      <a:r>
                        <a:rPr lang="en-US" sz="2100" dirty="0">
                          <a:solidFill>
                            <a:srgbClr val="191919"/>
                          </a:solidFill>
                          <a:latin typeface="Telegraf"/>
                        </a:rPr>
                        <a:t>Social media accounts allow you to promote your work in a variety of innovative ways including graphical content , video content, campaigns &amp; hashtags </a:t>
                      </a:r>
                      <a:endParaRPr lang="en-US" sz="1100" dirty="0"/>
                    </a:p>
                  </a:txBody>
                  <a:tcPr marL="190500" marR="190500" marT="190500" marB="190500">
                    <a:lnL w="9525" cap="flat" cmpd="sng" algn="ctr">
                      <a:solidFill>
                        <a:srgbClr val="19191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19191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60848">
                <a:tc>
                  <a:txBody>
                    <a:bodyPr/>
                    <a:lstStyle/>
                    <a:p>
                      <a:pPr algn="l">
                        <a:lnSpc>
                          <a:spcPts val="3640"/>
                        </a:lnSpc>
                        <a:defRPr/>
                      </a:pPr>
                      <a:r>
                        <a:rPr lang="en-US" sz="2600">
                          <a:solidFill>
                            <a:srgbClr val="191919"/>
                          </a:solidFill>
                          <a:latin typeface="Telegraf Bold"/>
                        </a:rPr>
                        <a:t>Connect &amp; Collaborate </a:t>
                      </a:r>
                      <a:endParaRPr lang="en-US" sz="1100"/>
                    </a:p>
                  </a:txBody>
                  <a:tcPr marL="190500" marR="190500" marT="190500" marB="190500" anchor="b">
                    <a:lnL w="9525" cap="flat" cmpd="sng" algn="ctr">
                      <a:solidFill>
                        <a:srgbClr val="FFFFFF"/>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191919"/>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lnSpc>
                          <a:spcPts val="3640"/>
                        </a:lnSpc>
                        <a:defRPr/>
                      </a:pPr>
                      <a:r>
                        <a:rPr lang="en-US" sz="2600">
                          <a:solidFill>
                            <a:srgbClr val="191919"/>
                          </a:solidFill>
                          <a:latin typeface="Telegraf Bold"/>
                        </a:rPr>
                        <a:t>Engagement </a:t>
                      </a:r>
                      <a:endParaRPr lang="en-US" sz="1100"/>
                    </a:p>
                  </a:txBody>
                  <a:tcPr marL="190500" marR="190500" marT="190500" marB="190500" anchor="b">
                    <a:lnL w="9525" cap="flat" cmpd="sng" algn="ctr">
                      <a:solidFill>
                        <a:srgbClr val="191919"/>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191919"/>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marL="0" lvl="0" indent="0" algn="l">
                        <a:lnSpc>
                          <a:spcPts val="3640"/>
                        </a:lnSpc>
                        <a:defRPr/>
                      </a:pPr>
                      <a:r>
                        <a:rPr lang="en-US" sz="2600">
                          <a:solidFill>
                            <a:srgbClr val="191919"/>
                          </a:solidFill>
                          <a:latin typeface="Telegraf Bold"/>
                        </a:rPr>
                        <a:t>Impact &amp; Metrics </a:t>
                      </a:r>
                      <a:endParaRPr lang="en-US" sz="1100"/>
                    </a:p>
                  </a:txBody>
                  <a:tcPr marL="190500" marR="190500" marT="190500" marB="190500" anchor="b">
                    <a:lnL w="9525" cap="flat" cmpd="sng" algn="ctr">
                      <a:solidFill>
                        <a:srgbClr val="19191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191919"/>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98515">
                <a:tc>
                  <a:txBody>
                    <a:bodyPr/>
                    <a:lstStyle/>
                    <a:p>
                      <a:pPr marL="0" lvl="0" indent="0" algn="l">
                        <a:lnSpc>
                          <a:spcPts val="2940"/>
                        </a:lnSpc>
                        <a:defRPr/>
                      </a:pPr>
                      <a:r>
                        <a:rPr lang="en-US" sz="2100" dirty="0">
                          <a:solidFill>
                            <a:srgbClr val="191919"/>
                          </a:solidFill>
                          <a:latin typeface="Telegraf"/>
                        </a:rPr>
                        <a:t>Since "almost" everyone is on social media, it offers the opportunity to collaborate &amp; partner with others to widen audiences &amp; co-create in a meaningful, engaging &amp; innovative way</a:t>
                      </a:r>
                      <a:endParaRPr lang="en-US" sz="1100" dirty="0"/>
                    </a:p>
                  </a:txBody>
                  <a:tcPr marL="190500" marR="190500" marT="190500" marB="190500">
                    <a:lnL w="9525" cap="flat" cmpd="sng" algn="ctr">
                      <a:solidFill>
                        <a:srgbClr val="FFFFFF"/>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marL="0" lvl="0" indent="0" algn="l">
                        <a:lnSpc>
                          <a:spcPts val="2940"/>
                        </a:lnSpc>
                        <a:defRPr/>
                      </a:pPr>
                      <a:r>
                        <a:rPr lang="en-US" sz="2100" dirty="0">
                          <a:solidFill>
                            <a:srgbClr val="191919"/>
                          </a:solidFill>
                          <a:latin typeface="Telegraf"/>
                        </a:rPr>
                        <a:t>Social media facilitates a number of ways you can engage with your users, from polls, question boxes, live videos, scripted recordings, hashtags, threads &amp; other interactive tools </a:t>
                      </a:r>
                      <a:endParaRPr lang="en-US" sz="1100" dirty="0"/>
                    </a:p>
                  </a:txBody>
                  <a:tcPr marL="190500" marR="190500" marT="190500" marB="190500">
                    <a:lnL w="9525" cap="flat" cmpd="sng" algn="ctr">
                      <a:solidFill>
                        <a:srgbClr val="191919"/>
                      </a:solidFill>
                      <a:prstDash val="solid"/>
                      <a:round/>
                      <a:headEnd type="none" w="med" len="med"/>
                      <a:tailEnd type="none" w="med" len="med"/>
                    </a:lnL>
                    <a:lnR w="9525" cap="flat" cmpd="sng" algn="ctr">
                      <a:solidFill>
                        <a:srgbClr val="191919"/>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marL="0" lvl="0" indent="0" algn="l">
                        <a:lnSpc>
                          <a:spcPts val="2940"/>
                        </a:lnSpc>
                        <a:defRPr/>
                      </a:pPr>
                      <a:r>
                        <a:rPr lang="en-US" sz="2100" dirty="0">
                          <a:solidFill>
                            <a:srgbClr val="191919"/>
                          </a:solidFill>
                          <a:latin typeface="Telegraf"/>
                        </a:rPr>
                        <a:t>Social media platforms create output and metrics that can help you to quantity reach, engagement, footfall/followers which should be used to quantify/measure your impact </a:t>
                      </a:r>
                      <a:endParaRPr lang="en-US" sz="1100" dirty="0"/>
                    </a:p>
                  </a:txBody>
                  <a:tcPr marL="190500" marR="190500" marT="190500" marB="190500">
                    <a:lnL w="9525" cap="flat" cmpd="sng" algn="ctr">
                      <a:solidFill>
                        <a:srgbClr val="19191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6" name="Freeform 6"/>
          <p:cNvSpPr/>
          <p:nvPr/>
        </p:nvSpPr>
        <p:spPr>
          <a:xfrm>
            <a:off x="15147744" y="5996963"/>
            <a:ext cx="4223112" cy="4191438"/>
          </a:xfrm>
          <a:custGeom>
            <a:avLst/>
            <a:gdLst/>
            <a:ahLst/>
            <a:cxnLst/>
            <a:rect l="l" t="t" r="r" b="b"/>
            <a:pathLst>
              <a:path w="4223112" h="4191438">
                <a:moveTo>
                  <a:pt x="0" y="0"/>
                </a:moveTo>
                <a:lnTo>
                  <a:pt x="4223112" y="0"/>
                </a:lnTo>
                <a:lnTo>
                  <a:pt x="4223112" y="4191439"/>
                </a:lnTo>
                <a:lnTo>
                  <a:pt x="0" y="4191439"/>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sp>
      <p:sp>
        <p:nvSpPr>
          <p:cNvPr id="7" name="Freeform 7"/>
          <p:cNvSpPr/>
          <p:nvPr/>
        </p:nvSpPr>
        <p:spPr>
          <a:xfrm>
            <a:off x="-558234" y="5143500"/>
            <a:ext cx="1626630" cy="1606297"/>
          </a:xfrm>
          <a:custGeom>
            <a:avLst/>
            <a:gdLst/>
            <a:ahLst/>
            <a:cxnLst/>
            <a:rect l="l" t="t" r="r" b="b"/>
            <a:pathLst>
              <a:path w="1626630" h="1606297">
                <a:moveTo>
                  <a:pt x="0" y="0"/>
                </a:moveTo>
                <a:lnTo>
                  <a:pt x="1626630" y="0"/>
                </a:lnTo>
                <a:lnTo>
                  <a:pt x="1626630" y="1606297"/>
                </a:lnTo>
                <a:lnTo>
                  <a:pt x="0" y="1606297"/>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8" name="Freeform 8"/>
          <p:cNvSpPr/>
          <p:nvPr/>
        </p:nvSpPr>
        <p:spPr>
          <a:xfrm>
            <a:off x="4417158" y="8965716"/>
            <a:ext cx="1626630" cy="1606297"/>
          </a:xfrm>
          <a:custGeom>
            <a:avLst/>
            <a:gdLst/>
            <a:ahLst/>
            <a:cxnLst/>
            <a:rect l="l" t="t" r="r" b="b"/>
            <a:pathLst>
              <a:path w="1626630" h="1606297">
                <a:moveTo>
                  <a:pt x="0" y="0"/>
                </a:moveTo>
                <a:lnTo>
                  <a:pt x="1626630" y="0"/>
                </a:lnTo>
                <a:lnTo>
                  <a:pt x="1626630" y="1606297"/>
                </a:lnTo>
                <a:lnTo>
                  <a:pt x="0" y="1606297"/>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9" name="Freeform 9"/>
          <p:cNvSpPr/>
          <p:nvPr/>
        </p:nvSpPr>
        <p:spPr>
          <a:xfrm>
            <a:off x="17031735" y="2012619"/>
            <a:ext cx="1626630" cy="1606297"/>
          </a:xfrm>
          <a:custGeom>
            <a:avLst/>
            <a:gdLst/>
            <a:ahLst/>
            <a:cxnLst/>
            <a:rect l="l" t="t" r="r" b="b"/>
            <a:pathLst>
              <a:path w="1626630" h="1606297">
                <a:moveTo>
                  <a:pt x="0" y="0"/>
                </a:moveTo>
                <a:lnTo>
                  <a:pt x="1626630" y="0"/>
                </a:lnTo>
                <a:lnTo>
                  <a:pt x="1626630" y="1606297"/>
                </a:lnTo>
                <a:lnTo>
                  <a:pt x="0" y="1606297"/>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383577"/>
          </a:xfrm>
          <a:custGeom>
            <a:avLst/>
            <a:gdLst/>
            <a:ahLst/>
            <a:cxnLst/>
            <a:rect l="l" t="t" r="r" b="b"/>
            <a:pathLst>
              <a:path w="18288000" h="6383577">
                <a:moveTo>
                  <a:pt x="0" y="0"/>
                </a:moveTo>
                <a:lnTo>
                  <a:pt x="18288000" y="0"/>
                </a:lnTo>
                <a:lnTo>
                  <a:pt x="18288000" y="6383577"/>
                </a:lnTo>
                <a:lnTo>
                  <a:pt x="0" y="6383577"/>
                </a:lnTo>
                <a:lnTo>
                  <a:pt x="0" y="0"/>
                </a:lnTo>
                <a:close/>
              </a:path>
            </a:pathLst>
          </a:custGeom>
          <a:blipFill>
            <a:blip r:embed="rId2">
              <a:alphaModFix amt="76000"/>
            </a:blip>
            <a:stretch>
              <a:fillRect t="-161" r="-4103" b="-78784"/>
            </a:stretch>
          </a:blipFill>
        </p:spPr>
      </p:sp>
      <p:grpSp>
        <p:nvGrpSpPr>
          <p:cNvPr id="3" name="Group 3"/>
          <p:cNvGrpSpPr/>
          <p:nvPr/>
        </p:nvGrpSpPr>
        <p:grpSpPr>
          <a:xfrm>
            <a:off x="1013011" y="4539680"/>
            <a:ext cx="5088893" cy="3230758"/>
            <a:chOff x="-4132" y="-212304"/>
            <a:chExt cx="1340285" cy="850900"/>
          </a:xfrm>
        </p:grpSpPr>
        <p:sp>
          <p:nvSpPr>
            <p:cNvPr id="4" name="Freeform 4"/>
            <p:cNvSpPr/>
            <p:nvPr/>
          </p:nvSpPr>
          <p:spPr>
            <a:xfrm>
              <a:off x="0" y="0"/>
              <a:ext cx="1336153" cy="405217"/>
            </a:xfrm>
            <a:custGeom>
              <a:avLst/>
              <a:gdLst/>
              <a:ahLst/>
              <a:cxnLst/>
              <a:rect l="l" t="t" r="r" b="b"/>
              <a:pathLst>
                <a:path w="1336153" h="405217">
                  <a:moveTo>
                    <a:pt x="30521" y="0"/>
                  </a:moveTo>
                  <a:lnTo>
                    <a:pt x="1305632" y="0"/>
                  </a:lnTo>
                  <a:cubicBezTo>
                    <a:pt x="1322488" y="0"/>
                    <a:pt x="1336153" y="13665"/>
                    <a:pt x="1336153" y="30521"/>
                  </a:cubicBezTo>
                  <a:lnTo>
                    <a:pt x="1336153" y="374696"/>
                  </a:lnTo>
                  <a:cubicBezTo>
                    <a:pt x="1336153" y="391552"/>
                    <a:pt x="1322488" y="405217"/>
                    <a:pt x="1305632" y="405217"/>
                  </a:cubicBezTo>
                  <a:lnTo>
                    <a:pt x="30521" y="405217"/>
                  </a:lnTo>
                  <a:cubicBezTo>
                    <a:pt x="13665" y="405217"/>
                    <a:pt x="0" y="391552"/>
                    <a:pt x="0" y="374696"/>
                  </a:cubicBezTo>
                  <a:lnTo>
                    <a:pt x="0" y="30521"/>
                  </a:lnTo>
                  <a:cubicBezTo>
                    <a:pt x="0" y="13665"/>
                    <a:pt x="13665" y="0"/>
                    <a:pt x="30521" y="0"/>
                  </a:cubicBezTo>
                  <a:close/>
                </a:path>
              </a:pathLst>
            </a:custGeom>
            <a:solidFill>
              <a:srgbClr val="FEE600"/>
            </a:solidFill>
          </p:spPr>
        </p:sp>
        <p:sp>
          <p:nvSpPr>
            <p:cNvPr id="5" name="TextBox 5"/>
            <p:cNvSpPr txBox="1"/>
            <p:nvPr/>
          </p:nvSpPr>
          <p:spPr>
            <a:xfrm>
              <a:off x="-4132" y="-212304"/>
              <a:ext cx="962002" cy="850900"/>
            </a:xfrm>
            <a:prstGeom prst="rect">
              <a:avLst/>
            </a:prstGeom>
          </p:spPr>
          <p:txBody>
            <a:bodyPr lIns="254000" tIns="254000" rIns="254000" bIns="254000" rtlCol="0" anchor="ctr"/>
            <a:lstStyle/>
            <a:p>
              <a:pPr>
                <a:lnSpc>
                  <a:spcPts val="3599"/>
                </a:lnSpc>
              </a:pPr>
              <a:r>
                <a:rPr lang="en-US" sz="2999" dirty="0">
                  <a:solidFill>
                    <a:srgbClr val="191919"/>
                  </a:solidFill>
                  <a:latin typeface="Telegraf Bold"/>
                </a:rPr>
                <a:t>The Objective </a:t>
              </a:r>
            </a:p>
          </p:txBody>
        </p:sp>
      </p:grpSp>
      <p:grpSp>
        <p:nvGrpSpPr>
          <p:cNvPr id="6" name="Group 6"/>
          <p:cNvGrpSpPr/>
          <p:nvPr/>
        </p:nvGrpSpPr>
        <p:grpSpPr>
          <a:xfrm>
            <a:off x="6586398" y="4599636"/>
            <a:ext cx="5094872" cy="3230758"/>
            <a:chOff x="-5707" y="-196513"/>
            <a:chExt cx="1341860" cy="850900"/>
          </a:xfrm>
        </p:grpSpPr>
        <p:sp>
          <p:nvSpPr>
            <p:cNvPr id="7" name="Freeform 7"/>
            <p:cNvSpPr/>
            <p:nvPr/>
          </p:nvSpPr>
          <p:spPr>
            <a:xfrm>
              <a:off x="0" y="0"/>
              <a:ext cx="1336153" cy="405217"/>
            </a:xfrm>
            <a:custGeom>
              <a:avLst/>
              <a:gdLst/>
              <a:ahLst/>
              <a:cxnLst/>
              <a:rect l="l" t="t" r="r" b="b"/>
              <a:pathLst>
                <a:path w="1336153" h="405217">
                  <a:moveTo>
                    <a:pt x="30521" y="0"/>
                  </a:moveTo>
                  <a:lnTo>
                    <a:pt x="1305632" y="0"/>
                  </a:lnTo>
                  <a:cubicBezTo>
                    <a:pt x="1322488" y="0"/>
                    <a:pt x="1336153" y="13665"/>
                    <a:pt x="1336153" y="30521"/>
                  </a:cubicBezTo>
                  <a:lnTo>
                    <a:pt x="1336153" y="374696"/>
                  </a:lnTo>
                  <a:cubicBezTo>
                    <a:pt x="1336153" y="391552"/>
                    <a:pt x="1322488" y="405217"/>
                    <a:pt x="1305632" y="405217"/>
                  </a:cubicBezTo>
                  <a:lnTo>
                    <a:pt x="30521" y="405217"/>
                  </a:lnTo>
                  <a:cubicBezTo>
                    <a:pt x="13665" y="405217"/>
                    <a:pt x="0" y="391552"/>
                    <a:pt x="0" y="374696"/>
                  </a:cubicBezTo>
                  <a:lnTo>
                    <a:pt x="0" y="30521"/>
                  </a:lnTo>
                  <a:cubicBezTo>
                    <a:pt x="0" y="13665"/>
                    <a:pt x="13665" y="0"/>
                    <a:pt x="30521" y="0"/>
                  </a:cubicBezTo>
                  <a:close/>
                </a:path>
              </a:pathLst>
            </a:custGeom>
            <a:solidFill>
              <a:srgbClr val="FEE600"/>
            </a:solidFill>
          </p:spPr>
        </p:sp>
        <p:sp>
          <p:nvSpPr>
            <p:cNvPr id="8" name="TextBox 8"/>
            <p:cNvSpPr txBox="1"/>
            <p:nvPr/>
          </p:nvSpPr>
          <p:spPr>
            <a:xfrm>
              <a:off x="-5707" y="-196513"/>
              <a:ext cx="812800" cy="850900"/>
            </a:xfrm>
            <a:prstGeom prst="rect">
              <a:avLst/>
            </a:prstGeom>
          </p:spPr>
          <p:txBody>
            <a:bodyPr lIns="254000" tIns="254000" rIns="254000" bIns="254000" rtlCol="0" anchor="ctr"/>
            <a:lstStyle/>
            <a:p>
              <a:pPr>
                <a:lnSpc>
                  <a:spcPts val="3599"/>
                </a:lnSpc>
              </a:pPr>
              <a:r>
                <a:rPr lang="en-US" sz="2999" dirty="0">
                  <a:solidFill>
                    <a:srgbClr val="191919"/>
                  </a:solidFill>
                  <a:latin typeface="Telegraf Bold"/>
                </a:rPr>
                <a:t>The Strategy</a:t>
              </a:r>
            </a:p>
          </p:txBody>
        </p:sp>
      </p:grpSp>
      <p:grpSp>
        <p:nvGrpSpPr>
          <p:cNvPr id="9" name="Group 9"/>
          <p:cNvGrpSpPr/>
          <p:nvPr/>
        </p:nvGrpSpPr>
        <p:grpSpPr>
          <a:xfrm>
            <a:off x="12184759" y="5345771"/>
            <a:ext cx="5371381" cy="1538557"/>
            <a:chOff x="0" y="0"/>
            <a:chExt cx="1414685" cy="405217"/>
          </a:xfrm>
        </p:grpSpPr>
        <p:sp>
          <p:nvSpPr>
            <p:cNvPr id="10" name="Freeform 10"/>
            <p:cNvSpPr/>
            <p:nvPr/>
          </p:nvSpPr>
          <p:spPr>
            <a:xfrm>
              <a:off x="0" y="0"/>
              <a:ext cx="1414685" cy="405217"/>
            </a:xfrm>
            <a:custGeom>
              <a:avLst/>
              <a:gdLst/>
              <a:ahLst/>
              <a:cxnLst/>
              <a:rect l="l" t="t" r="r" b="b"/>
              <a:pathLst>
                <a:path w="1414685" h="405217">
                  <a:moveTo>
                    <a:pt x="28827" y="0"/>
                  </a:moveTo>
                  <a:lnTo>
                    <a:pt x="1385858" y="0"/>
                  </a:lnTo>
                  <a:cubicBezTo>
                    <a:pt x="1401779" y="0"/>
                    <a:pt x="1414685" y="12906"/>
                    <a:pt x="1414685" y="28827"/>
                  </a:cubicBezTo>
                  <a:lnTo>
                    <a:pt x="1414685" y="376390"/>
                  </a:lnTo>
                  <a:cubicBezTo>
                    <a:pt x="1414685" y="384035"/>
                    <a:pt x="1411648" y="391368"/>
                    <a:pt x="1406242" y="396774"/>
                  </a:cubicBezTo>
                  <a:cubicBezTo>
                    <a:pt x="1400836" y="402180"/>
                    <a:pt x="1393503" y="405217"/>
                    <a:pt x="1385858" y="405217"/>
                  </a:cubicBezTo>
                  <a:lnTo>
                    <a:pt x="28827" y="405217"/>
                  </a:lnTo>
                  <a:cubicBezTo>
                    <a:pt x="21181" y="405217"/>
                    <a:pt x="13849" y="402180"/>
                    <a:pt x="8443" y="396774"/>
                  </a:cubicBezTo>
                  <a:cubicBezTo>
                    <a:pt x="3037" y="391368"/>
                    <a:pt x="0" y="384035"/>
                    <a:pt x="0" y="376390"/>
                  </a:cubicBezTo>
                  <a:lnTo>
                    <a:pt x="0" y="28827"/>
                  </a:lnTo>
                  <a:cubicBezTo>
                    <a:pt x="0" y="21181"/>
                    <a:pt x="3037" y="13849"/>
                    <a:pt x="8443" y="8443"/>
                  </a:cubicBezTo>
                  <a:cubicBezTo>
                    <a:pt x="13849" y="3037"/>
                    <a:pt x="21181" y="0"/>
                    <a:pt x="28827" y="0"/>
                  </a:cubicBezTo>
                  <a:close/>
                </a:path>
              </a:pathLst>
            </a:custGeom>
            <a:solidFill>
              <a:srgbClr val="FEE600"/>
            </a:solidFill>
          </p:spPr>
        </p:sp>
        <p:sp>
          <p:nvSpPr>
            <p:cNvPr id="11" name="TextBox 11"/>
            <p:cNvSpPr txBox="1"/>
            <p:nvPr/>
          </p:nvSpPr>
          <p:spPr>
            <a:xfrm>
              <a:off x="0" y="-38100"/>
              <a:ext cx="812800" cy="850900"/>
            </a:xfrm>
            <a:prstGeom prst="rect">
              <a:avLst/>
            </a:prstGeom>
          </p:spPr>
          <p:txBody>
            <a:bodyPr lIns="254000" tIns="254000" rIns="254000" bIns="254000" rtlCol="0" anchor="ctr"/>
            <a:lstStyle/>
            <a:p>
              <a:pPr>
                <a:lnSpc>
                  <a:spcPts val="3120"/>
                </a:lnSpc>
              </a:pPr>
              <a:r>
                <a:rPr lang="en-US" sz="2600">
                  <a:solidFill>
                    <a:srgbClr val="191919"/>
                  </a:solidFill>
                  <a:latin typeface="Telegraf Bold"/>
                </a:rPr>
                <a:t> </a:t>
              </a:r>
            </a:p>
            <a:p>
              <a:pPr>
                <a:lnSpc>
                  <a:spcPts val="3120"/>
                </a:lnSpc>
              </a:pPr>
              <a:endParaRPr lang="en-US" sz="2600">
                <a:solidFill>
                  <a:srgbClr val="191919"/>
                </a:solidFill>
                <a:latin typeface="Telegraf Bold"/>
              </a:endParaRPr>
            </a:p>
          </p:txBody>
        </p:sp>
      </p:grpSp>
      <p:sp>
        <p:nvSpPr>
          <p:cNvPr id="12" name="Freeform 12"/>
          <p:cNvSpPr/>
          <p:nvPr/>
        </p:nvSpPr>
        <p:spPr>
          <a:xfrm>
            <a:off x="5150106" y="5937528"/>
            <a:ext cx="572933" cy="355044"/>
          </a:xfrm>
          <a:custGeom>
            <a:avLst/>
            <a:gdLst/>
            <a:ahLst/>
            <a:cxnLst/>
            <a:rect l="l" t="t" r="r" b="b"/>
            <a:pathLst>
              <a:path w="572933" h="355044">
                <a:moveTo>
                  <a:pt x="0" y="0"/>
                </a:moveTo>
                <a:lnTo>
                  <a:pt x="572934" y="0"/>
                </a:lnTo>
                <a:lnTo>
                  <a:pt x="572934"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l="-40260"/>
            </a:stretch>
          </a:blipFill>
        </p:spPr>
      </p:sp>
      <p:sp>
        <p:nvSpPr>
          <p:cNvPr id="13" name="Freeform 13"/>
          <p:cNvSpPr/>
          <p:nvPr/>
        </p:nvSpPr>
        <p:spPr>
          <a:xfrm>
            <a:off x="10728135" y="5937528"/>
            <a:ext cx="572933" cy="355044"/>
          </a:xfrm>
          <a:custGeom>
            <a:avLst/>
            <a:gdLst/>
            <a:ahLst/>
            <a:cxnLst/>
            <a:rect l="l" t="t" r="r" b="b"/>
            <a:pathLst>
              <a:path w="572933" h="355044">
                <a:moveTo>
                  <a:pt x="0" y="0"/>
                </a:moveTo>
                <a:lnTo>
                  <a:pt x="572934" y="0"/>
                </a:lnTo>
                <a:lnTo>
                  <a:pt x="572934"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l="-40260"/>
            </a:stretch>
          </a:blipFill>
        </p:spPr>
      </p:sp>
      <p:sp>
        <p:nvSpPr>
          <p:cNvPr id="14" name="Freeform 14"/>
          <p:cNvSpPr/>
          <p:nvPr/>
        </p:nvSpPr>
        <p:spPr>
          <a:xfrm>
            <a:off x="16681896" y="5937528"/>
            <a:ext cx="572933" cy="355044"/>
          </a:xfrm>
          <a:custGeom>
            <a:avLst/>
            <a:gdLst/>
            <a:ahLst/>
            <a:cxnLst/>
            <a:rect l="l" t="t" r="r" b="b"/>
            <a:pathLst>
              <a:path w="572933" h="355044">
                <a:moveTo>
                  <a:pt x="0" y="0"/>
                </a:moveTo>
                <a:lnTo>
                  <a:pt x="572933" y="0"/>
                </a:lnTo>
                <a:lnTo>
                  <a:pt x="572933"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l="-40260"/>
            </a:stretch>
          </a:blipFill>
        </p:spPr>
      </p:sp>
      <p:sp>
        <p:nvSpPr>
          <p:cNvPr id="15" name="TextBox 15"/>
          <p:cNvSpPr txBox="1"/>
          <p:nvPr/>
        </p:nvSpPr>
        <p:spPr>
          <a:xfrm>
            <a:off x="768523" y="2715588"/>
            <a:ext cx="10895332" cy="927103"/>
          </a:xfrm>
          <a:prstGeom prst="rect">
            <a:avLst/>
          </a:prstGeom>
        </p:spPr>
        <p:txBody>
          <a:bodyPr lIns="0" tIns="0" rIns="0" bIns="0" rtlCol="0" anchor="t">
            <a:spAutoFit/>
          </a:bodyPr>
          <a:lstStyle/>
          <a:p>
            <a:pPr marL="0" lvl="0" indent="0" algn="l">
              <a:lnSpc>
                <a:spcPts val="6500"/>
              </a:lnSpc>
            </a:pPr>
            <a:r>
              <a:rPr lang="en-US" sz="6500">
                <a:solidFill>
                  <a:srgbClr val="191919"/>
                </a:solidFill>
                <a:latin typeface="Telegraf Bold Bold"/>
              </a:rPr>
              <a:t>The 3 Steps to Success  </a:t>
            </a:r>
          </a:p>
        </p:txBody>
      </p:sp>
      <p:sp>
        <p:nvSpPr>
          <p:cNvPr id="16" name="TextBox 16"/>
          <p:cNvSpPr txBox="1"/>
          <p:nvPr/>
        </p:nvSpPr>
        <p:spPr>
          <a:xfrm>
            <a:off x="1092736" y="7080347"/>
            <a:ext cx="4477199" cy="2305685"/>
          </a:xfrm>
          <a:prstGeom prst="rect">
            <a:avLst/>
          </a:prstGeom>
        </p:spPr>
        <p:txBody>
          <a:bodyPr lIns="0" tIns="0" rIns="0" bIns="0" rtlCol="0" anchor="t">
            <a:spAutoFit/>
          </a:bodyPr>
          <a:lstStyle/>
          <a:p>
            <a:pPr>
              <a:lnSpc>
                <a:spcPts val="3639"/>
              </a:lnSpc>
            </a:pPr>
            <a:r>
              <a:rPr lang="en-US" sz="2599">
                <a:solidFill>
                  <a:srgbClr val="191919"/>
                </a:solidFill>
                <a:latin typeface="Telegraf"/>
              </a:rPr>
              <a:t>Considering the purpose, objective and goals that you want to achieve from the use of social media platforms</a:t>
            </a:r>
          </a:p>
        </p:txBody>
      </p:sp>
      <p:sp>
        <p:nvSpPr>
          <p:cNvPr id="17" name="TextBox 17"/>
          <p:cNvSpPr txBox="1"/>
          <p:nvPr/>
        </p:nvSpPr>
        <p:spPr>
          <a:xfrm>
            <a:off x="6798406" y="7080347"/>
            <a:ext cx="4477199" cy="1391285"/>
          </a:xfrm>
          <a:prstGeom prst="rect">
            <a:avLst/>
          </a:prstGeom>
        </p:spPr>
        <p:txBody>
          <a:bodyPr lIns="0" tIns="0" rIns="0" bIns="0" rtlCol="0" anchor="t">
            <a:spAutoFit/>
          </a:bodyPr>
          <a:lstStyle/>
          <a:p>
            <a:pPr>
              <a:lnSpc>
                <a:spcPts val="3639"/>
              </a:lnSpc>
            </a:pPr>
            <a:r>
              <a:rPr lang="en-US" sz="2599">
                <a:solidFill>
                  <a:srgbClr val="191919"/>
                </a:solidFill>
                <a:latin typeface="Telegraf"/>
              </a:rPr>
              <a:t>Building a strategy around key social media factors &amp; influences </a:t>
            </a:r>
          </a:p>
        </p:txBody>
      </p:sp>
      <p:sp>
        <p:nvSpPr>
          <p:cNvPr id="18" name="TextBox 18"/>
          <p:cNvSpPr txBox="1"/>
          <p:nvPr/>
        </p:nvSpPr>
        <p:spPr>
          <a:xfrm>
            <a:off x="12352885" y="7080347"/>
            <a:ext cx="4477199" cy="2280945"/>
          </a:xfrm>
          <a:prstGeom prst="rect">
            <a:avLst/>
          </a:prstGeom>
        </p:spPr>
        <p:txBody>
          <a:bodyPr lIns="0" tIns="0" rIns="0" bIns="0" rtlCol="0" anchor="t">
            <a:spAutoFit/>
          </a:bodyPr>
          <a:lstStyle/>
          <a:p>
            <a:pPr>
              <a:lnSpc>
                <a:spcPts val="3639"/>
              </a:lnSpc>
            </a:pPr>
            <a:r>
              <a:rPr lang="en-US" sz="2599" dirty="0">
                <a:solidFill>
                  <a:srgbClr val="191919"/>
                </a:solidFill>
                <a:latin typeface="Telegraf"/>
              </a:rPr>
              <a:t>Developing your unique &amp; bespoke social media policy for the purpose of consistency, clarity and future planning </a:t>
            </a:r>
          </a:p>
        </p:txBody>
      </p:sp>
      <p:sp>
        <p:nvSpPr>
          <p:cNvPr id="19" name="TextBox 19"/>
          <p:cNvSpPr txBox="1"/>
          <p:nvPr/>
        </p:nvSpPr>
        <p:spPr>
          <a:xfrm>
            <a:off x="12567096" y="5926377"/>
            <a:ext cx="3428981" cy="485775"/>
          </a:xfrm>
          <a:prstGeom prst="rect">
            <a:avLst/>
          </a:prstGeom>
        </p:spPr>
        <p:txBody>
          <a:bodyPr lIns="0" tIns="0" rIns="0" bIns="0" rtlCol="0" anchor="t">
            <a:spAutoFit/>
          </a:bodyPr>
          <a:lstStyle/>
          <a:p>
            <a:pPr>
              <a:lnSpc>
                <a:spcPts val="3599"/>
              </a:lnSpc>
              <a:spcBef>
                <a:spcPct val="0"/>
              </a:spcBef>
            </a:pPr>
            <a:r>
              <a:rPr lang="en-US" sz="2999" dirty="0">
                <a:solidFill>
                  <a:srgbClr val="191919"/>
                </a:solidFill>
                <a:latin typeface="Telegraf Bold"/>
              </a:rPr>
              <a:t>The Policy</a:t>
            </a:r>
          </a:p>
        </p:txBody>
      </p:sp>
      <p:sp>
        <p:nvSpPr>
          <p:cNvPr id="20" name="TextBox 20"/>
          <p:cNvSpPr txBox="1"/>
          <p:nvPr/>
        </p:nvSpPr>
        <p:spPr>
          <a:xfrm>
            <a:off x="768523" y="3833191"/>
            <a:ext cx="10912748" cy="575946"/>
          </a:xfrm>
          <a:prstGeom prst="rect">
            <a:avLst/>
          </a:prstGeom>
        </p:spPr>
        <p:txBody>
          <a:bodyPr lIns="0" tIns="0" rIns="0" bIns="0" rtlCol="0" anchor="t">
            <a:spAutoFit/>
          </a:bodyPr>
          <a:lstStyle/>
          <a:p>
            <a:pPr>
              <a:lnSpc>
                <a:spcPts val="4479"/>
              </a:lnSpc>
            </a:pPr>
            <a:r>
              <a:rPr lang="en-US" sz="3199">
                <a:solidFill>
                  <a:srgbClr val="191919"/>
                </a:solidFill>
                <a:latin typeface="Telegraf Bold"/>
              </a:rPr>
              <a:t>Developing a successful social media strategy...</a:t>
            </a:r>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EE600"/>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856160" y="0"/>
            <a:ext cx="11000160" cy="10287000"/>
          </a:xfrm>
          <a:custGeom>
            <a:avLst/>
            <a:gdLst/>
            <a:ahLst/>
            <a:cxnLst/>
            <a:rect l="l" t="t" r="r" b="b"/>
            <a:pathLst>
              <a:path w="11000160" h="10287000">
                <a:moveTo>
                  <a:pt x="0" y="0"/>
                </a:moveTo>
                <a:lnTo>
                  <a:pt x="11000160" y="0"/>
                </a:lnTo>
                <a:lnTo>
                  <a:pt x="11000160" y="10287000"/>
                </a:lnTo>
                <a:lnTo>
                  <a:pt x="0" y="10287000"/>
                </a:lnTo>
                <a:lnTo>
                  <a:pt x="0" y="0"/>
                </a:lnTo>
                <a:close/>
              </a:path>
            </a:pathLst>
          </a:custGeom>
          <a:blipFill>
            <a:blip r:embed="rId2">
              <a:alphaModFix amt="17000"/>
            </a:blip>
            <a:stretch>
              <a:fillRect l="-13023" r="-27515"/>
            </a:stretch>
          </a:blipFill>
        </p:spPr>
      </p:sp>
      <p:sp>
        <p:nvSpPr>
          <p:cNvPr id="6" name="Freeform 6"/>
          <p:cNvSpPr/>
          <p:nvPr/>
        </p:nvSpPr>
        <p:spPr>
          <a:xfrm>
            <a:off x="10170225" y="2806359"/>
            <a:ext cx="682405" cy="787769"/>
          </a:xfrm>
          <a:custGeom>
            <a:avLst/>
            <a:gdLst/>
            <a:ahLst/>
            <a:cxnLst/>
            <a:rect l="l" t="t" r="r" b="b"/>
            <a:pathLst>
              <a:path w="682405" h="787769">
                <a:moveTo>
                  <a:pt x="0" y="0"/>
                </a:moveTo>
                <a:lnTo>
                  <a:pt x="682405" y="0"/>
                </a:lnTo>
                <a:lnTo>
                  <a:pt x="682405" y="787769"/>
                </a:lnTo>
                <a:lnTo>
                  <a:pt x="0" y="787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170226" y="4782557"/>
            <a:ext cx="682405" cy="787769"/>
          </a:xfrm>
          <a:custGeom>
            <a:avLst/>
            <a:gdLst/>
            <a:ahLst/>
            <a:cxnLst/>
            <a:rect l="l" t="t" r="r" b="b"/>
            <a:pathLst>
              <a:path w="682405" h="787769">
                <a:moveTo>
                  <a:pt x="0" y="0"/>
                </a:moveTo>
                <a:lnTo>
                  <a:pt x="682405" y="0"/>
                </a:lnTo>
                <a:lnTo>
                  <a:pt x="682405" y="787769"/>
                </a:lnTo>
                <a:lnTo>
                  <a:pt x="0" y="787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0170225" y="6413131"/>
            <a:ext cx="682405" cy="787769"/>
          </a:xfrm>
          <a:custGeom>
            <a:avLst/>
            <a:gdLst/>
            <a:ahLst/>
            <a:cxnLst/>
            <a:rect l="l" t="t" r="r" b="b"/>
            <a:pathLst>
              <a:path w="682405" h="787769">
                <a:moveTo>
                  <a:pt x="0" y="0"/>
                </a:moveTo>
                <a:lnTo>
                  <a:pt x="682405" y="0"/>
                </a:lnTo>
                <a:lnTo>
                  <a:pt x="682405" y="787769"/>
                </a:lnTo>
                <a:lnTo>
                  <a:pt x="0" y="787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0170224" y="8065658"/>
            <a:ext cx="682405" cy="787769"/>
          </a:xfrm>
          <a:custGeom>
            <a:avLst/>
            <a:gdLst/>
            <a:ahLst/>
            <a:cxnLst/>
            <a:rect l="l" t="t" r="r" b="b"/>
            <a:pathLst>
              <a:path w="682405" h="787769">
                <a:moveTo>
                  <a:pt x="0" y="0"/>
                </a:moveTo>
                <a:lnTo>
                  <a:pt x="682405" y="0"/>
                </a:lnTo>
                <a:lnTo>
                  <a:pt x="682405" y="787769"/>
                </a:lnTo>
                <a:lnTo>
                  <a:pt x="0" y="787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3444487">
            <a:off x="6197629" y="7577962"/>
            <a:ext cx="2373458" cy="2985482"/>
          </a:xfrm>
          <a:custGeom>
            <a:avLst/>
            <a:gdLst/>
            <a:ahLst/>
            <a:cxnLst/>
            <a:rect l="l" t="t" r="r" b="b"/>
            <a:pathLst>
              <a:path w="2373458" h="2985482">
                <a:moveTo>
                  <a:pt x="0" y="0"/>
                </a:moveTo>
                <a:lnTo>
                  <a:pt x="2373458" y="0"/>
                </a:lnTo>
                <a:lnTo>
                  <a:pt x="2373458" y="2985482"/>
                </a:lnTo>
                <a:lnTo>
                  <a:pt x="0" y="2985482"/>
                </a:lnTo>
                <a:lnTo>
                  <a:pt x="0" y="0"/>
                </a:lnTo>
                <a:close/>
              </a:path>
            </a:pathLst>
          </a:custGeom>
          <a:blipFill>
            <a:blip r:embed="rId5"/>
            <a:stretch>
              <a:fillRect/>
            </a:stretch>
          </a:blipFill>
        </p:spPr>
      </p:sp>
      <p:grpSp>
        <p:nvGrpSpPr>
          <p:cNvPr id="11" name="Group 11"/>
          <p:cNvGrpSpPr/>
          <p:nvPr/>
        </p:nvGrpSpPr>
        <p:grpSpPr>
          <a:xfrm>
            <a:off x="1270911" y="2647794"/>
            <a:ext cx="6113448" cy="4991412"/>
            <a:chOff x="0" y="0"/>
            <a:chExt cx="8151263" cy="6655217"/>
          </a:xfrm>
        </p:grpSpPr>
        <p:sp>
          <p:nvSpPr>
            <p:cNvPr id="12" name="TextBox 12"/>
            <p:cNvSpPr txBox="1"/>
            <p:nvPr/>
          </p:nvSpPr>
          <p:spPr>
            <a:xfrm>
              <a:off x="0" y="-66675"/>
              <a:ext cx="8151263" cy="1374775"/>
            </a:xfrm>
            <a:prstGeom prst="rect">
              <a:avLst/>
            </a:prstGeom>
          </p:spPr>
          <p:txBody>
            <a:bodyPr lIns="0" tIns="0" rIns="0" bIns="0" rtlCol="0" anchor="t">
              <a:spAutoFit/>
            </a:bodyPr>
            <a:lstStyle/>
            <a:p>
              <a:pPr>
                <a:lnSpc>
                  <a:spcPts val="7799"/>
                </a:lnSpc>
              </a:pPr>
              <a:r>
                <a:rPr lang="en-US" sz="6499">
                  <a:solidFill>
                    <a:srgbClr val="FFFFFF"/>
                  </a:solidFill>
                  <a:latin typeface="Telegraf Bold"/>
                </a:rPr>
                <a:t>The Objective </a:t>
              </a:r>
            </a:p>
          </p:txBody>
        </p:sp>
        <p:sp>
          <p:nvSpPr>
            <p:cNvPr id="13" name="TextBox 13"/>
            <p:cNvSpPr txBox="1"/>
            <p:nvPr/>
          </p:nvSpPr>
          <p:spPr>
            <a:xfrm>
              <a:off x="0" y="1780745"/>
              <a:ext cx="8151263" cy="4874472"/>
            </a:xfrm>
            <a:prstGeom prst="rect">
              <a:avLst/>
            </a:prstGeom>
          </p:spPr>
          <p:txBody>
            <a:bodyPr lIns="0" tIns="0" rIns="0" bIns="0" rtlCol="0" anchor="t">
              <a:spAutoFit/>
            </a:bodyPr>
            <a:lstStyle/>
            <a:p>
              <a:pPr>
                <a:lnSpc>
                  <a:spcPts val="3639"/>
                </a:lnSpc>
              </a:pPr>
              <a:r>
                <a:rPr lang="en-US" sz="2599" spc="51">
                  <a:solidFill>
                    <a:srgbClr val="FFFFFF"/>
                  </a:solidFill>
                  <a:latin typeface="Telegraf"/>
                </a:rPr>
                <a:t>Consider what you want social media to achieve for your Team/ Library/ Institution? </a:t>
              </a:r>
            </a:p>
            <a:p>
              <a:pPr>
                <a:lnSpc>
                  <a:spcPts val="3639"/>
                </a:lnSpc>
              </a:pPr>
              <a:endParaRPr lang="en-US" sz="2599" spc="51">
                <a:solidFill>
                  <a:srgbClr val="FFFFFF"/>
                </a:solidFill>
                <a:latin typeface="Telegraf"/>
              </a:endParaRPr>
            </a:p>
            <a:p>
              <a:pPr>
                <a:lnSpc>
                  <a:spcPts val="3639"/>
                </a:lnSpc>
              </a:pPr>
              <a:r>
                <a:rPr lang="en-US" sz="2599" spc="51">
                  <a:solidFill>
                    <a:srgbClr val="FFFFFF"/>
                  </a:solidFill>
                  <a:latin typeface="Telegraf"/>
                </a:rPr>
                <a:t>Social media should never replace forms of promotion, engagement &amp; outreach but enhance and build on them further. </a:t>
              </a:r>
            </a:p>
          </p:txBody>
        </p:sp>
      </p:grpSp>
      <p:grpSp>
        <p:nvGrpSpPr>
          <p:cNvPr id="14" name="Group 14"/>
          <p:cNvGrpSpPr/>
          <p:nvPr/>
        </p:nvGrpSpPr>
        <p:grpSpPr>
          <a:xfrm>
            <a:off x="11178179" y="827090"/>
            <a:ext cx="5134156" cy="8769675"/>
            <a:chOff x="0" y="-47625"/>
            <a:chExt cx="6845541" cy="11692901"/>
          </a:xfrm>
        </p:grpSpPr>
        <p:sp>
          <p:nvSpPr>
            <p:cNvPr id="15" name="TextBox 15"/>
            <p:cNvSpPr txBox="1"/>
            <p:nvPr/>
          </p:nvSpPr>
          <p:spPr>
            <a:xfrm>
              <a:off x="0" y="-47625"/>
              <a:ext cx="6845541" cy="847725"/>
            </a:xfrm>
            <a:prstGeom prst="rect">
              <a:avLst/>
            </a:prstGeom>
          </p:spPr>
          <p:txBody>
            <a:bodyPr lIns="0" tIns="0" rIns="0" bIns="0" rtlCol="0" anchor="t">
              <a:spAutoFit/>
            </a:bodyPr>
            <a:lstStyle/>
            <a:p>
              <a:pPr>
                <a:lnSpc>
                  <a:spcPts val="4799"/>
                </a:lnSpc>
              </a:pPr>
              <a:r>
                <a:rPr lang="en-US" sz="3999">
                  <a:solidFill>
                    <a:srgbClr val="191919"/>
                  </a:solidFill>
                  <a:latin typeface="Telegraf Bold"/>
                </a:rPr>
                <a:t>Example; TRD </a:t>
              </a:r>
            </a:p>
          </p:txBody>
        </p:sp>
        <p:sp>
          <p:nvSpPr>
            <p:cNvPr id="16" name="TextBox 16"/>
            <p:cNvSpPr txBox="1"/>
            <p:nvPr/>
          </p:nvSpPr>
          <p:spPr>
            <a:xfrm>
              <a:off x="0" y="1282268"/>
              <a:ext cx="6845541" cy="10363008"/>
            </a:xfrm>
            <a:prstGeom prst="rect">
              <a:avLst/>
            </a:prstGeom>
          </p:spPr>
          <p:txBody>
            <a:bodyPr lIns="0" tIns="0" rIns="0" bIns="0" rtlCol="0" anchor="t">
              <a:spAutoFit/>
            </a:bodyPr>
            <a:lstStyle/>
            <a:p>
              <a:pPr>
                <a:lnSpc>
                  <a:spcPts val="3219"/>
                </a:lnSpc>
              </a:pPr>
              <a:r>
                <a:rPr lang="en-US" sz="2299" spc="45" dirty="0">
                  <a:solidFill>
                    <a:srgbClr val="191919"/>
                  </a:solidFill>
                  <a:latin typeface="Telegraf"/>
                </a:rPr>
                <a:t>In TRD, we wanted social media to...</a:t>
              </a:r>
            </a:p>
            <a:p>
              <a:pPr>
                <a:lnSpc>
                  <a:spcPts val="3219"/>
                </a:lnSpc>
              </a:pPr>
              <a:r>
                <a:rPr lang="en-US" sz="2299" spc="45" dirty="0">
                  <a:solidFill>
                    <a:srgbClr val="191919"/>
                  </a:solidFill>
                  <a:latin typeface="Telegraf"/>
                </a:rPr>
                <a:t> </a:t>
              </a:r>
            </a:p>
            <a:p>
              <a:pPr>
                <a:lnSpc>
                  <a:spcPts val="3219"/>
                </a:lnSpc>
              </a:pPr>
              <a:r>
                <a:rPr lang="en-US" sz="2299" spc="45" dirty="0">
                  <a:solidFill>
                    <a:srgbClr val="191919"/>
                  </a:solidFill>
                  <a:latin typeface="Telegraf"/>
                </a:rPr>
                <a:t>Increase </a:t>
              </a:r>
              <a:r>
                <a:rPr lang="en-US" sz="2299" spc="45" dirty="0">
                  <a:solidFill>
                    <a:srgbClr val="191919"/>
                  </a:solidFill>
                  <a:latin typeface="Telegraf Bold"/>
                </a:rPr>
                <a:t>visibility &amp; awareness</a:t>
              </a:r>
              <a:r>
                <a:rPr lang="en-US" sz="2299" spc="45" dirty="0">
                  <a:solidFill>
                    <a:srgbClr val="191919"/>
                  </a:solidFill>
                  <a:latin typeface="Telegraf"/>
                </a:rPr>
                <a:t> around the Library’s initiatives, supports, services, learning resources &amp; events </a:t>
              </a:r>
            </a:p>
            <a:p>
              <a:pPr>
                <a:lnSpc>
                  <a:spcPts val="3219"/>
                </a:lnSpc>
              </a:pPr>
              <a:endParaRPr lang="en-US" sz="2299" spc="45" dirty="0">
                <a:solidFill>
                  <a:srgbClr val="191919"/>
                </a:solidFill>
                <a:latin typeface="Telegraf"/>
              </a:endParaRPr>
            </a:p>
            <a:p>
              <a:pPr>
                <a:lnSpc>
                  <a:spcPts val="3219"/>
                </a:lnSpc>
              </a:pPr>
              <a:r>
                <a:rPr lang="en-US" sz="2299" spc="45" dirty="0">
                  <a:solidFill>
                    <a:srgbClr val="191919"/>
                  </a:solidFill>
                  <a:latin typeface="Telegraf"/>
                </a:rPr>
                <a:t>Enhance how we engage &amp; connect with students in an </a:t>
              </a:r>
              <a:r>
                <a:rPr lang="en-US" sz="2299" spc="45" dirty="0">
                  <a:solidFill>
                    <a:srgbClr val="191919"/>
                  </a:solidFill>
                  <a:latin typeface="Telegraf Bold"/>
                </a:rPr>
                <a:t>interactive &amp; innovative </a:t>
              </a:r>
              <a:r>
                <a:rPr lang="en-US" sz="2299" spc="45" dirty="0">
                  <a:solidFill>
                    <a:srgbClr val="191919"/>
                  </a:solidFill>
                  <a:latin typeface="Telegraf"/>
                </a:rPr>
                <a:t>way (non-traditional)</a:t>
              </a:r>
            </a:p>
            <a:p>
              <a:pPr>
                <a:lnSpc>
                  <a:spcPts val="3219"/>
                </a:lnSpc>
              </a:pPr>
              <a:endParaRPr lang="en-US" sz="2299" spc="45" dirty="0">
                <a:solidFill>
                  <a:srgbClr val="191919"/>
                </a:solidFill>
                <a:latin typeface="Telegraf"/>
              </a:endParaRPr>
            </a:p>
            <a:p>
              <a:pPr>
                <a:lnSpc>
                  <a:spcPts val="3219"/>
                </a:lnSpc>
              </a:pPr>
              <a:r>
                <a:rPr lang="en-US" sz="2299" spc="45" dirty="0">
                  <a:solidFill>
                    <a:srgbClr val="191919"/>
                  </a:solidFill>
                  <a:latin typeface="Telegraf"/>
                </a:rPr>
                <a:t>Capture </a:t>
              </a:r>
              <a:r>
                <a:rPr lang="en-US" sz="2299" spc="45" dirty="0">
                  <a:solidFill>
                    <a:srgbClr val="191919"/>
                  </a:solidFill>
                  <a:latin typeface="Telegraf Bold"/>
                </a:rPr>
                <a:t>"the student voice" </a:t>
              </a:r>
              <a:r>
                <a:rPr lang="en-US" sz="2299" spc="45" dirty="0">
                  <a:solidFill>
                    <a:srgbClr val="191919"/>
                  </a:solidFill>
                  <a:latin typeface="Telegraf"/>
                </a:rPr>
                <a:t>including their opinions,  thoughts, and feedback</a:t>
              </a:r>
            </a:p>
            <a:p>
              <a:pPr>
                <a:lnSpc>
                  <a:spcPts val="3219"/>
                </a:lnSpc>
              </a:pPr>
              <a:endParaRPr lang="en-US" sz="2299" spc="45" dirty="0">
                <a:solidFill>
                  <a:srgbClr val="191919"/>
                </a:solidFill>
                <a:latin typeface="Telegraf"/>
              </a:endParaRPr>
            </a:p>
            <a:p>
              <a:pPr>
                <a:lnSpc>
                  <a:spcPts val="3219"/>
                </a:lnSpc>
              </a:pPr>
              <a:r>
                <a:rPr lang="en-US" sz="2299" spc="45" dirty="0">
                  <a:solidFill>
                    <a:srgbClr val="191919"/>
                  </a:solidFill>
                  <a:latin typeface="Telegraf Bold"/>
                </a:rPr>
                <a:t>Showcase </a:t>
              </a:r>
              <a:r>
                <a:rPr lang="en-US" sz="2299" spc="45" dirty="0">
                  <a:solidFill>
                    <a:srgbClr val="191919"/>
                  </a:solidFill>
                  <a:latin typeface="Telegraf"/>
                </a:rPr>
                <a:t>the work of TRD to all audiences - academic, student,  faculty/ departments, colleagues etc. </a:t>
              </a:r>
            </a:p>
          </p:txBody>
        </p:sp>
      </p:gr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Freeform 2"/>
          <p:cNvSpPr/>
          <p:nvPr/>
        </p:nvSpPr>
        <p:spPr>
          <a:xfrm>
            <a:off x="7450548" y="-148999"/>
            <a:ext cx="10837452" cy="10584998"/>
          </a:xfrm>
          <a:custGeom>
            <a:avLst/>
            <a:gdLst/>
            <a:ahLst/>
            <a:cxnLst/>
            <a:rect l="l" t="t" r="r" b="b"/>
            <a:pathLst>
              <a:path w="10837452" h="10584998">
                <a:moveTo>
                  <a:pt x="0" y="0"/>
                </a:moveTo>
                <a:lnTo>
                  <a:pt x="10837452" y="0"/>
                </a:lnTo>
                <a:lnTo>
                  <a:pt x="10837452" y="10584998"/>
                </a:lnTo>
                <a:lnTo>
                  <a:pt x="0" y="10584998"/>
                </a:lnTo>
                <a:lnTo>
                  <a:pt x="0" y="0"/>
                </a:lnTo>
                <a:close/>
              </a:path>
            </a:pathLst>
          </a:custGeom>
          <a:blipFill>
            <a:blip r:embed="rId2">
              <a:alphaModFix amt="15000"/>
            </a:blip>
            <a:stretch>
              <a:fillRect t="-26788" b="-26788"/>
            </a:stretch>
          </a:blipFill>
        </p:spPr>
      </p:sp>
      <p:grpSp>
        <p:nvGrpSpPr>
          <p:cNvPr id="3" name="Group 3"/>
          <p:cNvGrpSpPr/>
          <p:nvPr/>
        </p:nvGrpSpPr>
        <p:grpSpPr>
          <a:xfrm>
            <a:off x="0" y="0"/>
            <a:ext cx="7450548" cy="10287000"/>
            <a:chOff x="0" y="0"/>
            <a:chExt cx="1962284" cy="2709333"/>
          </a:xfrm>
        </p:grpSpPr>
        <p:sp>
          <p:nvSpPr>
            <p:cNvPr id="4" name="Freeform 4"/>
            <p:cNvSpPr/>
            <p:nvPr/>
          </p:nvSpPr>
          <p:spPr>
            <a:xfrm>
              <a:off x="0" y="0"/>
              <a:ext cx="1962284" cy="2709333"/>
            </a:xfrm>
            <a:custGeom>
              <a:avLst/>
              <a:gdLst/>
              <a:ahLst/>
              <a:cxnLst/>
              <a:rect l="l" t="t" r="r" b="b"/>
              <a:pathLst>
                <a:path w="1962284" h="2709333">
                  <a:moveTo>
                    <a:pt x="0" y="0"/>
                  </a:moveTo>
                  <a:lnTo>
                    <a:pt x="1962284" y="0"/>
                  </a:lnTo>
                  <a:lnTo>
                    <a:pt x="1962284" y="2709333"/>
                  </a:lnTo>
                  <a:lnTo>
                    <a:pt x="0" y="2709333"/>
                  </a:lnTo>
                  <a:close/>
                </a:path>
              </a:pathLst>
            </a:custGeom>
            <a:solidFill>
              <a:srgbClr val="FEE60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9645533" y="2766889"/>
            <a:ext cx="1124970" cy="1121993"/>
            <a:chOff x="0" y="0"/>
            <a:chExt cx="296288" cy="295504"/>
          </a:xfrm>
        </p:grpSpPr>
        <p:sp>
          <p:nvSpPr>
            <p:cNvPr id="8" name="Freeform 8"/>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9" name="TextBox 9"/>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grpSp>
        <p:nvGrpSpPr>
          <p:cNvPr id="10" name="Group 10"/>
          <p:cNvGrpSpPr/>
          <p:nvPr/>
        </p:nvGrpSpPr>
        <p:grpSpPr>
          <a:xfrm>
            <a:off x="9645533" y="1333200"/>
            <a:ext cx="1124970" cy="1121993"/>
            <a:chOff x="0" y="0"/>
            <a:chExt cx="296288" cy="295504"/>
          </a:xfrm>
        </p:grpSpPr>
        <p:sp>
          <p:nvSpPr>
            <p:cNvPr id="11" name="Freeform 11"/>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12" name="TextBox 12"/>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grpSp>
        <p:nvGrpSpPr>
          <p:cNvPr id="13" name="Group 13"/>
          <p:cNvGrpSpPr/>
          <p:nvPr/>
        </p:nvGrpSpPr>
        <p:grpSpPr>
          <a:xfrm>
            <a:off x="9645533" y="4203207"/>
            <a:ext cx="1124970" cy="1121993"/>
            <a:chOff x="0" y="0"/>
            <a:chExt cx="296288" cy="295504"/>
          </a:xfrm>
        </p:grpSpPr>
        <p:sp>
          <p:nvSpPr>
            <p:cNvPr id="14" name="Freeform 14"/>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15" name="TextBox 15"/>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grpSp>
        <p:nvGrpSpPr>
          <p:cNvPr id="16" name="Group 16"/>
          <p:cNvGrpSpPr/>
          <p:nvPr/>
        </p:nvGrpSpPr>
        <p:grpSpPr>
          <a:xfrm>
            <a:off x="9645533" y="5639524"/>
            <a:ext cx="1124970" cy="1121993"/>
            <a:chOff x="0" y="0"/>
            <a:chExt cx="296288" cy="295504"/>
          </a:xfrm>
        </p:grpSpPr>
        <p:sp>
          <p:nvSpPr>
            <p:cNvPr id="17" name="Freeform 17"/>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18" name="TextBox 18"/>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grpSp>
        <p:nvGrpSpPr>
          <p:cNvPr id="19" name="Group 19"/>
          <p:cNvGrpSpPr/>
          <p:nvPr/>
        </p:nvGrpSpPr>
        <p:grpSpPr>
          <a:xfrm>
            <a:off x="9645533" y="8525227"/>
            <a:ext cx="1124970" cy="1121993"/>
            <a:chOff x="0" y="0"/>
            <a:chExt cx="296288" cy="295504"/>
          </a:xfrm>
        </p:grpSpPr>
        <p:sp>
          <p:nvSpPr>
            <p:cNvPr id="20" name="Freeform 20"/>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21" name="TextBox 21"/>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2" name="Freeform 22"/>
          <p:cNvSpPr/>
          <p:nvPr/>
        </p:nvSpPr>
        <p:spPr>
          <a:xfrm>
            <a:off x="9787163" y="2975019"/>
            <a:ext cx="841711" cy="802782"/>
          </a:xfrm>
          <a:custGeom>
            <a:avLst/>
            <a:gdLst/>
            <a:ahLst/>
            <a:cxnLst/>
            <a:rect l="l" t="t" r="r" b="b"/>
            <a:pathLst>
              <a:path w="841711" h="802782">
                <a:moveTo>
                  <a:pt x="0" y="0"/>
                </a:moveTo>
                <a:lnTo>
                  <a:pt x="841710" y="0"/>
                </a:lnTo>
                <a:lnTo>
                  <a:pt x="841710" y="802781"/>
                </a:lnTo>
                <a:lnTo>
                  <a:pt x="0" y="8027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a:off x="9722255" y="4438135"/>
            <a:ext cx="971526" cy="652137"/>
          </a:xfrm>
          <a:custGeom>
            <a:avLst/>
            <a:gdLst/>
            <a:ahLst/>
            <a:cxnLst/>
            <a:rect l="l" t="t" r="r" b="b"/>
            <a:pathLst>
              <a:path w="971526" h="652137">
                <a:moveTo>
                  <a:pt x="0" y="0"/>
                </a:moveTo>
                <a:lnTo>
                  <a:pt x="971526" y="0"/>
                </a:lnTo>
                <a:lnTo>
                  <a:pt x="971526" y="652136"/>
                </a:lnTo>
                <a:lnTo>
                  <a:pt x="0" y="652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9747057" y="8645315"/>
            <a:ext cx="881816" cy="881816"/>
          </a:xfrm>
          <a:custGeom>
            <a:avLst/>
            <a:gdLst/>
            <a:ahLst/>
            <a:cxnLst/>
            <a:rect l="l" t="t" r="r" b="b"/>
            <a:pathLst>
              <a:path w="881816" h="881816">
                <a:moveTo>
                  <a:pt x="0" y="0"/>
                </a:moveTo>
                <a:lnTo>
                  <a:pt x="881816" y="0"/>
                </a:lnTo>
                <a:lnTo>
                  <a:pt x="881816" y="881817"/>
                </a:lnTo>
                <a:lnTo>
                  <a:pt x="0" y="8818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9722255" y="5877649"/>
            <a:ext cx="970395" cy="802782"/>
          </a:xfrm>
          <a:custGeom>
            <a:avLst/>
            <a:gdLst/>
            <a:ahLst/>
            <a:cxnLst/>
            <a:rect l="l" t="t" r="r" b="b"/>
            <a:pathLst>
              <a:path w="970395" h="802782">
                <a:moveTo>
                  <a:pt x="0" y="0"/>
                </a:moveTo>
                <a:lnTo>
                  <a:pt x="970395" y="0"/>
                </a:lnTo>
                <a:lnTo>
                  <a:pt x="970395" y="802782"/>
                </a:lnTo>
                <a:lnTo>
                  <a:pt x="0" y="802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6" name="Group 26"/>
          <p:cNvGrpSpPr/>
          <p:nvPr/>
        </p:nvGrpSpPr>
        <p:grpSpPr>
          <a:xfrm>
            <a:off x="9645533" y="7073989"/>
            <a:ext cx="1124970" cy="1121993"/>
            <a:chOff x="0" y="0"/>
            <a:chExt cx="296288" cy="295504"/>
          </a:xfrm>
        </p:grpSpPr>
        <p:sp>
          <p:nvSpPr>
            <p:cNvPr id="27" name="Freeform 27"/>
            <p:cNvSpPr/>
            <p:nvPr/>
          </p:nvSpPr>
          <p:spPr>
            <a:xfrm>
              <a:off x="0" y="0"/>
              <a:ext cx="296288" cy="295504"/>
            </a:xfrm>
            <a:custGeom>
              <a:avLst/>
              <a:gdLst/>
              <a:ahLst/>
              <a:cxnLst/>
              <a:rect l="l" t="t" r="r" b="b"/>
              <a:pathLst>
                <a:path w="296288" h="295504">
                  <a:moveTo>
                    <a:pt x="137638" y="0"/>
                  </a:moveTo>
                  <a:lnTo>
                    <a:pt x="158651" y="0"/>
                  </a:lnTo>
                  <a:cubicBezTo>
                    <a:pt x="195154" y="0"/>
                    <a:pt x="230163" y="14501"/>
                    <a:pt x="255975" y="40313"/>
                  </a:cubicBezTo>
                  <a:cubicBezTo>
                    <a:pt x="281787" y="66125"/>
                    <a:pt x="296288" y="101134"/>
                    <a:pt x="296288" y="137638"/>
                  </a:cubicBezTo>
                  <a:lnTo>
                    <a:pt x="296288" y="157866"/>
                  </a:lnTo>
                  <a:cubicBezTo>
                    <a:pt x="296288" y="233882"/>
                    <a:pt x="234666" y="295504"/>
                    <a:pt x="158651" y="295504"/>
                  </a:cubicBezTo>
                  <a:lnTo>
                    <a:pt x="137638" y="295504"/>
                  </a:lnTo>
                  <a:cubicBezTo>
                    <a:pt x="61623" y="295504"/>
                    <a:pt x="0" y="233882"/>
                    <a:pt x="0" y="157866"/>
                  </a:cubicBezTo>
                  <a:lnTo>
                    <a:pt x="0" y="137638"/>
                  </a:lnTo>
                  <a:cubicBezTo>
                    <a:pt x="0" y="61623"/>
                    <a:pt x="61623" y="0"/>
                    <a:pt x="137638" y="0"/>
                  </a:cubicBezTo>
                  <a:close/>
                </a:path>
              </a:pathLst>
            </a:custGeom>
            <a:solidFill>
              <a:srgbClr val="FEE600"/>
            </a:solidFill>
          </p:spPr>
        </p:sp>
        <p:sp>
          <p:nvSpPr>
            <p:cNvPr id="28" name="TextBox 28"/>
            <p:cNvSpPr txBox="1"/>
            <p:nvPr/>
          </p:nvSpPr>
          <p:spPr>
            <a:xfrm>
              <a:off x="0" y="-28575"/>
              <a:ext cx="812800" cy="841375"/>
            </a:xfrm>
            <a:prstGeom prst="rect">
              <a:avLst/>
            </a:prstGeom>
          </p:spPr>
          <p:txBody>
            <a:bodyPr lIns="254000" tIns="254000" rIns="254000" bIns="254000" rtlCol="0" anchor="ctr"/>
            <a:lstStyle/>
            <a:p>
              <a:pPr>
                <a:lnSpc>
                  <a:spcPts val="2879"/>
                </a:lnSpc>
              </a:pPr>
              <a:endParaRPr/>
            </a:p>
          </p:txBody>
        </p:sp>
      </p:grpSp>
      <p:sp>
        <p:nvSpPr>
          <p:cNvPr id="29" name="Freeform 29"/>
          <p:cNvSpPr/>
          <p:nvPr/>
        </p:nvSpPr>
        <p:spPr>
          <a:xfrm>
            <a:off x="9683152" y="1388882"/>
            <a:ext cx="1010629" cy="1010629"/>
          </a:xfrm>
          <a:custGeom>
            <a:avLst/>
            <a:gdLst/>
            <a:ahLst/>
            <a:cxnLst/>
            <a:rect l="l" t="t" r="r" b="b"/>
            <a:pathLst>
              <a:path w="1010629" h="1010629">
                <a:moveTo>
                  <a:pt x="0" y="0"/>
                </a:moveTo>
                <a:lnTo>
                  <a:pt x="1010629" y="0"/>
                </a:lnTo>
                <a:lnTo>
                  <a:pt x="1010629" y="1010629"/>
                </a:lnTo>
                <a:lnTo>
                  <a:pt x="0" y="10106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a:off x="4719650" y="528748"/>
            <a:ext cx="2730898" cy="2730898"/>
          </a:xfrm>
          <a:custGeom>
            <a:avLst/>
            <a:gdLst/>
            <a:ahLst/>
            <a:cxnLst/>
            <a:rect l="l" t="t" r="r" b="b"/>
            <a:pathLst>
              <a:path w="2730898" h="2730898">
                <a:moveTo>
                  <a:pt x="0" y="0"/>
                </a:moveTo>
                <a:lnTo>
                  <a:pt x="2730898" y="0"/>
                </a:lnTo>
                <a:lnTo>
                  <a:pt x="2730898" y="2730898"/>
                </a:lnTo>
                <a:lnTo>
                  <a:pt x="0" y="27308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1" name="Freeform 31"/>
          <p:cNvSpPr/>
          <p:nvPr/>
        </p:nvSpPr>
        <p:spPr>
          <a:xfrm>
            <a:off x="9707828" y="7143182"/>
            <a:ext cx="1000379" cy="1000379"/>
          </a:xfrm>
          <a:custGeom>
            <a:avLst/>
            <a:gdLst/>
            <a:ahLst/>
            <a:cxnLst/>
            <a:rect l="l" t="t" r="r" b="b"/>
            <a:pathLst>
              <a:path w="1000379" h="1000379">
                <a:moveTo>
                  <a:pt x="0" y="0"/>
                </a:moveTo>
                <a:lnTo>
                  <a:pt x="1000380" y="0"/>
                </a:lnTo>
                <a:lnTo>
                  <a:pt x="1000380" y="1000380"/>
                </a:lnTo>
                <a:lnTo>
                  <a:pt x="0" y="100038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TextBox 32"/>
          <p:cNvSpPr txBox="1"/>
          <p:nvPr/>
        </p:nvSpPr>
        <p:spPr>
          <a:xfrm>
            <a:off x="416353" y="3503054"/>
            <a:ext cx="6634145" cy="3177377"/>
          </a:xfrm>
          <a:prstGeom prst="rect">
            <a:avLst/>
          </a:prstGeom>
        </p:spPr>
        <p:txBody>
          <a:bodyPr lIns="0" tIns="0" rIns="0" bIns="0" rtlCol="0" anchor="t">
            <a:spAutoFit/>
          </a:bodyPr>
          <a:lstStyle/>
          <a:p>
            <a:pPr>
              <a:lnSpc>
                <a:spcPts val="7999"/>
              </a:lnSpc>
            </a:pPr>
            <a:r>
              <a:rPr lang="en-US" sz="7999">
                <a:solidFill>
                  <a:srgbClr val="191919"/>
                </a:solidFill>
                <a:latin typeface="Telegraf Bold Bold"/>
              </a:rPr>
              <a:t>Developing a Strategy</a:t>
            </a:r>
          </a:p>
          <a:p>
            <a:pPr marL="0" lvl="0" indent="0" algn="l">
              <a:lnSpc>
                <a:spcPts val="8000"/>
              </a:lnSpc>
            </a:pPr>
            <a:endParaRPr lang="en-US" sz="7999">
              <a:solidFill>
                <a:srgbClr val="191919"/>
              </a:solidFill>
              <a:latin typeface="Telegraf Bold Bold"/>
            </a:endParaRPr>
          </a:p>
        </p:txBody>
      </p:sp>
      <p:sp>
        <p:nvSpPr>
          <p:cNvPr id="33" name="TextBox 33"/>
          <p:cNvSpPr txBox="1"/>
          <p:nvPr/>
        </p:nvSpPr>
        <p:spPr>
          <a:xfrm>
            <a:off x="11173118" y="1575109"/>
            <a:ext cx="5538304" cy="542925"/>
          </a:xfrm>
          <a:prstGeom prst="rect">
            <a:avLst/>
          </a:prstGeom>
        </p:spPr>
        <p:txBody>
          <a:bodyPr lIns="0" tIns="0" rIns="0" bIns="0" rtlCol="0" anchor="t">
            <a:spAutoFit/>
          </a:bodyPr>
          <a:lstStyle/>
          <a:p>
            <a:pPr algn="l">
              <a:lnSpc>
                <a:spcPts val="4199"/>
              </a:lnSpc>
            </a:pPr>
            <a:r>
              <a:rPr lang="en-US" sz="2999" spc="59" dirty="0">
                <a:solidFill>
                  <a:srgbClr val="FFFFFF"/>
                </a:solidFill>
                <a:latin typeface="Telegraf"/>
              </a:rPr>
              <a:t>The Platforms </a:t>
            </a:r>
          </a:p>
        </p:txBody>
      </p:sp>
      <p:sp>
        <p:nvSpPr>
          <p:cNvPr id="34" name="TextBox 34"/>
          <p:cNvSpPr txBox="1"/>
          <p:nvPr/>
        </p:nvSpPr>
        <p:spPr>
          <a:xfrm>
            <a:off x="11173118" y="3057322"/>
            <a:ext cx="5538304" cy="542925"/>
          </a:xfrm>
          <a:prstGeom prst="rect">
            <a:avLst/>
          </a:prstGeom>
        </p:spPr>
        <p:txBody>
          <a:bodyPr lIns="0" tIns="0" rIns="0" bIns="0" rtlCol="0" anchor="t">
            <a:spAutoFit/>
          </a:bodyPr>
          <a:lstStyle/>
          <a:p>
            <a:pPr marL="0" lvl="1" indent="0" algn="l">
              <a:lnSpc>
                <a:spcPts val="4199"/>
              </a:lnSpc>
              <a:spcBef>
                <a:spcPct val="0"/>
              </a:spcBef>
            </a:pPr>
            <a:r>
              <a:rPr lang="en-US" sz="2999" spc="59">
                <a:solidFill>
                  <a:srgbClr val="FFFFFF"/>
                </a:solidFill>
                <a:latin typeface="Telegraf"/>
              </a:rPr>
              <a:t>Content Creation </a:t>
            </a:r>
          </a:p>
        </p:txBody>
      </p:sp>
      <p:sp>
        <p:nvSpPr>
          <p:cNvPr id="35" name="TextBox 35"/>
          <p:cNvSpPr txBox="1"/>
          <p:nvPr/>
        </p:nvSpPr>
        <p:spPr>
          <a:xfrm>
            <a:off x="11173118" y="4445115"/>
            <a:ext cx="5538304" cy="542925"/>
          </a:xfrm>
          <a:prstGeom prst="rect">
            <a:avLst/>
          </a:prstGeom>
        </p:spPr>
        <p:txBody>
          <a:bodyPr lIns="0" tIns="0" rIns="0" bIns="0" rtlCol="0" anchor="t">
            <a:spAutoFit/>
          </a:bodyPr>
          <a:lstStyle/>
          <a:p>
            <a:pPr marL="0" lvl="1" indent="0" algn="l">
              <a:lnSpc>
                <a:spcPts val="4199"/>
              </a:lnSpc>
              <a:spcBef>
                <a:spcPct val="0"/>
              </a:spcBef>
            </a:pPr>
            <a:r>
              <a:rPr lang="en-US" sz="2999" spc="59">
                <a:solidFill>
                  <a:srgbClr val="FFFFFF"/>
                </a:solidFill>
                <a:latin typeface="Telegraf"/>
              </a:rPr>
              <a:t>Engagement </a:t>
            </a:r>
          </a:p>
        </p:txBody>
      </p:sp>
      <p:sp>
        <p:nvSpPr>
          <p:cNvPr id="36" name="TextBox 36"/>
          <p:cNvSpPr txBox="1"/>
          <p:nvPr/>
        </p:nvSpPr>
        <p:spPr>
          <a:xfrm>
            <a:off x="11173118" y="5881433"/>
            <a:ext cx="5538304" cy="542925"/>
          </a:xfrm>
          <a:prstGeom prst="rect">
            <a:avLst/>
          </a:prstGeom>
        </p:spPr>
        <p:txBody>
          <a:bodyPr lIns="0" tIns="0" rIns="0" bIns="0" rtlCol="0" anchor="t">
            <a:spAutoFit/>
          </a:bodyPr>
          <a:lstStyle/>
          <a:p>
            <a:pPr marL="0" lvl="1" indent="0" algn="l">
              <a:lnSpc>
                <a:spcPts val="4199"/>
              </a:lnSpc>
              <a:spcBef>
                <a:spcPct val="0"/>
              </a:spcBef>
            </a:pPr>
            <a:r>
              <a:rPr lang="en-US" sz="2999" spc="59">
                <a:solidFill>
                  <a:srgbClr val="FFFFFF"/>
                </a:solidFill>
                <a:latin typeface="Telegraf"/>
              </a:rPr>
              <a:t>Collaboration </a:t>
            </a:r>
          </a:p>
        </p:txBody>
      </p:sp>
      <p:sp>
        <p:nvSpPr>
          <p:cNvPr id="37" name="TextBox 37"/>
          <p:cNvSpPr txBox="1"/>
          <p:nvPr/>
        </p:nvSpPr>
        <p:spPr>
          <a:xfrm>
            <a:off x="11173118" y="7300658"/>
            <a:ext cx="5538304" cy="542925"/>
          </a:xfrm>
          <a:prstGeom prst="rect">
            <a:avLst/>
          </a:prstGeom>
        </p:spPr>
        <p:txBody>
          <a:bodyPr lIns="0" tIns="0" rIns="0" bIns="0" rtlCol="0" anchor="t">
            <a:spAutoFit/>
          </a:bodyPr>
          <a:lstStyle/>
          <a:p>
            <a:pPr marL="0" lvl="1" indent="0" algn="l">
              <a:lnSpc>
                <a:spcPts val="4199"/>
              </a:lnSpc>
              <a:spcBef>
                <a:spcPct val="0"/>
              </a:spcBef>
            </a:pPr>
            <a:r>
              <a:rPr lang="en-US" sz="2999" spc="59">
                <a:solidFill>
                  <a:srgbClr val="FFFFFF"/>
                </a:solidFill>
                <a:latin typeface="Telegraf"/>
              </a:rPr>
              <a:t>Accessibility </a:t>
            </a:r>
          </a:p>
        </p:txBody>
      </p:sp>
      <p:sp>
        <p:nvSpPr>
          <p:cNvPr id="38" name="TextBox 38"/>
          <p:cNvSpPr txBox="1"/>
          <p:nvPr/>
        </p:nvSpPr>
        <p:spPr>
          <a:xfrm>
            <a:off x="11173118" y="8719884"/>
            <a:ext cx="5538304" cy="505523"/>
          </a:xfrm>
          <a:prstGeom prst="rect">
            <a:avLst/>
          </a:prstGeom>
        </p:spPr>
        <p:txBody>
          <a:bodyPr lIns="0" tIns="0" rIns="0" bIns="0" rtlCol="0" anchor="t">
            <a:spAutoFit/>
          </a:bodyPr>
          <a:lstStyle/>
          <a:p>
            <a:pPr marL="0" lvl="1" indent="0" algn="l">
              <a:lnSpc>
                <a:spcPts val="4199"/>
              </a:lnSpc>
              <a:spcBef>
                <a:spcPct val="0"/>
              </a:spcBef>
            </a:pPr>
            <a:r>
              <a:rPr lang="en-US" sz="2999" spc="59" dirty="0">
                <a:solidFill>
                  <a:srgbClr val="FFFFFF"/>
                </a:solidFill>
                <a:latin typeface="Telegraf"/>
              </a:rPr>
              <a:t>Impact </a:t>
            </a:r>
          </a:p>
        </p:txBody>
      </p:sp>
      <p:sp>
        <p:nvSpPr>
          <p:cNvPr id="39" name="TextBox 39"/>
          <p:cNvSpPr txBox="1"/>
          <p:nvPr/>
        </p:nvSpPr>
        <p:spPr>
          <a:xfrm>
            <a:off x="416353" y="5967159"/>
            <a:ext cx="5313860" cy="3705225"/>
          </a:xfrm>
          <a:prstGeom prst="rect">
            <a:avLst/>
          </a:prstGeom>
        </p:spPr>
        <p:txBody>
          <a:bodyPr lIns="0" tIns="0" rIns="0" bIns="0" rtlCol="0" anchor="t">
            <a:spAutoFit/>
          </a:bodyPr>
          <a:lstStyle/>
          <a:p>
            <a:pPr marL="0" lvl="0" indent="0" algn="l">
              <a:lnSpc>
                <a:spcPts val="3600"/>
              </a:lnSpc>
              <a:spcBef>
                <a:spcPct val="0"/>
              </a:spcBef>
            </a:pPr>
            <a:r>
              <a:rPr lang="en-US" sz="3000" dirty="0">
                <a:solidFill>
                  <a:srgbClr val="191919"/>
                </a:solidFill>
                <a:latin typeface="Telegraf"/>
              </a:rPr>
              <a:t>Developing an effective and successful social media strategy comprises of key factors and considerations that need to be consulted and agreed upon to take your social media platforms to the next level.... </a:t>
            </a:r>
          </a:p>
        </p:txBody>
      </p:sp>
    </p:spTree>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881BF862624040B85F43554BA59CEB" ma:contentTypeVersion="14" ma:contentTypeDescription="Create a new document." ma:contentTypeScope="" ma:versionID="cc3bb60c812f51ea630a5f4db5f56c0c">
  <xsd:schema xmlns:xsd="http://www.w3.org/2001/XMLSchema" xmlns:xs="http://www.w3.org/2001/XMLSchema" xmlns:p="http://schemas.microsoft.com/office/2006/metadata/properties" xmlns:ns3="2ebea6a1-ad94-4aab-821d-ff50df908ef7" xmlns:ns4="06e67437-e4ff-4a46-8428-ab56801bcdd0" targetNamespace="http://schemas.microsoft.com/office/2006/metadata/properties" ma:root="true" ma:fieldsID="d08d4570692c38037db9f9ca23d61802" ns3:_="" ns4:_="">
    <xsd:import namespace="2ebea6a1-ad94-4aab-821d-ff50df908ef7"/>
    <xsd:import namespace="06e67437-e4ff-4a46-8428-ab56801bcdd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ea6a1-ad94-4aab-821d-ff50df908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e67437-e4ff-4a46-8428-ab56801bcd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ebea6a1-ad94-4aab-821d-ff50df908ef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229CF8-5FB0-439F-BBFC-491E4C8689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ea6a1-ad94-4aab-821d-ff50df908ef7"/>
    <ds:schemaRef ds:uri="06e67437-e4ff-4a46-8428-ab56801bcd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8BFE22-3835-4F7F-9E1B-60541A926811}">
  <ds:schemaRefs>
    <ds:schemaRef ds:uri="http://purl.org/dc/dcmitype/"/>
    <ds:schemaRef ds:uri="http://schemas.microsoft.com/office/2006/documentManagement/types"/>
    <ds:schemaRef ds:uri="http://www.w3.org/XML/1998/namespace"/>
    <ds:schemaRef ds:uri="2ebea6a1-ad94-4aab-821d-ff50df908ef7"/>
    <ds:schemaRef ds:uri="http://purl.org/dc/terms/"/>
    <ds:schemaRef ds:uri="http://schemas.microsoft.com/office/infopath/2007/PartnerControls"/>
    <ds:schemaRef ds:uri="http://purl.org/dc/elements/1.1/"/>
    <ds:schemaRef ds:uri="http://schemas.openxmlformats.org/package/2006/metadata/core-properties"/>
    <ds:schemaRef ds:uri="06e67437-e4ff-4a46-8428-ab56801bcdd0"/>
    <ds:schemaRef ds:uri="http://schemas.microsoft.com/office/2006/metadata/properties"/>
  </ds:schemaRefs>
</ds:datastoreItem>
</file>

<file path=customXml/itemProps3.xml><?xml version="1.0" encoding="utf-8"?>
<ds:datastoreItem xmlns:ds="http://schemas.openxmlformats.org/officeDocument/2006/customXml" ds:itemID="{DECAC787-5852-4CC8-80AA-5D9B87968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2119</TotalTime>
  <Words>1965</Words>
  <Application>Microsoft Office PowerPoint</Application>
  <PresentationFormat>Custom</PresentationFormat>
  <Paragraphs>233</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Telegraf</vt:lpstr>
      <vt:lpstr>Arial</vt:lpstr>
      <vt:lpstr>Calibri</vt:lpstr>
      <vt:lpstr>Telegraf Bold</vt:lpstr>
      <vt:lpstr>Canva Sans 1 Bold</vt:lpstr>
      <vt:lpstr>Telegraf Bold Bold</vt:lpstr>
      <vt:lpstr>Telegraf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Saoirse dP - HSL &amp; ASL Talk</dc:title>
  <dc:creator>library</dc:creator>
  <cp:lastModifiedBy>Mairea Nelson</cp:lastModifiedBy>
  <cp:revision>18</cp:revision>
  <dcterms:created xsi:type="dcterms:W3CDTF">2006-08-16T00:00:00Z</dcterms:created>
  <dcterms:modified xsi:type="dcterms:W3CDTF">2023-06-20T10:43:23Z</dcterms:modified>
  <dc:identifier>DAFksH8j9kQ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0x010100E9881BF862624040B85F43554BA59CEB</vt:lpwstr>
  </property>
</Properties>
</file>