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1.xml" ContentType="application/vnd.openxmlformats-officedocument.theme+xml"/>
  <Override PartName="/ppt/slideLayouts/slideLayout20.xml" ContentType="application/vnd.openxmlformats-officedocument.presentationml.slideLayout+xml"/>
  <Override PartName="/ppt/theme/theme12.xml" ContentType="application/vnd.openxmlformats-officedocument.theme+xml"/>
  <Override PartName="/ppt/slideLayouts/slideLayout21.xml" ContentType="application/vnd.openxmlformats-officedocument.presentationml.slideLayout+xml"/>
  <Override PartName="/ppt/theme/theme13.xml" ContentType="application/vnd.openxmlformats-officedocument.theme+xml"/>
  <Override PartName="/ppt/slideLayouts/slideLayout22.xml" ContentType="application/vnd.openxmlformats-officedocument.presentationml.slideLayout+xml"/>
  <Override PartName="/ppt/theme/theme14.xml" ContentType="application/vnd.openxmlformats-officedocument.theme+xml"/>
  <Override PartName="/ppt/slideLayouts/slideLayout23.xml" ContentType="application/vnd.openxmlformats-officedocument.presentationml.slideLayout+xml"/>
  <Override PartName="/ppt/theme/theme1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5" r:id="rId4"/>
    <p:sldMasterId id="2147483872" r:id="rId5"/>
    <p:sldMasterId id="2147483762" r:id="rId6"/>
    <p:sldMasterId id="2147483855" r:id="rId7"/>
    <p:sldMasterId id="2147483760" r:id="rId8"/>
    <p:sldMasterId id="2147483834" r:id="rId9"/>
    <p:sldMasterId id="2147483848" r:id="rId10"/>
    <p:sldMasterId id="2147483867" r:id="rId11"/>
    <p:sldMasterId id="2147483870" r:id="rId12"/>
    <p:sldMasterId id="2147483877" r:id="rId13"/>
    <p:sldMasterId id="2147483875" r:id="rId14"/>
    <p:sldMasterId id="2147483861" r:id="rId15"/>
    <p:sldMasterId id="2147483776" r:id="rId16"/>
    <p:sldMasterId id="2147483863" r:id="rId17"/>
    <p:sldMasterId id="2147483865" r:id="rId18"/>
    <p:sldMasterId id="2147483858" r:id="rId19"/>
  </p:sldMasterIdLst>
  <p:notesMasterIdLst>
    <p:notesMasterId r:id="rId81"/>
  </p:notesMasterIdLst>
  <p:handoutMasterIdLst>
    <p:handoutMasterId r:id="rId82"/>
  </p:handoutMasterIdLst>
  <p:sldIdLst>
    <p:sldId id="1797" r:id="rId20"/>
    <p:sldId id="1740" r:id="rId21"/>
    <p:sldId id="1763" r:id="rId22"/>
    <p:sldId id="1815" r:id="rId23"/>
    <p:sldId id="1721" r:id="rId24"/>
    <p:sldId id="1748" r:id="rId25"/>
    <p:sldId id="1674" r:id="rId26"/>
    <p:sldId id="1745" r:id="rId27"/>
    <p:sldId id="1742" r:id="rId28"/>
    <p:sldId id="1749" r:id="rId29"/>
    <p:sldId id="1750" r:id="rId30"/>
    <p:sldId id="262" r:id="rId31"/>
    <p:sldId id="1668" r:id="rId32"/>
    <p:sldId id="1744" r:id="rId33"/>
    <p:sldId id="1751" r:id="rId34"/>
    <p:sldId id="1752" r:id="rId35"/>
    <p:sldId id="1753" r:id="rId36"/>
    <p:sldId id="1754" r:id="rId37"/>
    <p:sldId id="1755" r:id="rId38"/>
    <p:sldId id="1756" r:id="rId39"/>
    <p:sldId id="1757" r:id="rId40"/>
    <p:sldId id="1758" r:id="rId41"/>
    <p:sldId id="1759" r:id="rId42"/>
    <p:sldId id="1760" r:id="rId43"/>
    <p:sldId id="1761" r:id="rId44"/>
    <p:sldId id="1762" r:id="rId45"/>
    <p:sldId id="1765" r:id="rId46"/>
    <p:sldId id="1766" r:id="rId47"/>
    <p:sldId id="1667" r:id="rId48"/>
    <p:sldId id="1767" r:id="rId49"/>
    <p:sldId id="1768" r:id="rId50"/>
    <p:sldId id="1769" r:id="rId51"/>
    <p:sldId id="1770" r:id="rId52"/>
    <p:sldId id="1771" r:id="rId53"/>
    <p:sldId id="1776" r:id="rId54"/>
    <p:sldId id="1787" r:id="rId55"/>
    <p:sldId id="1809" r:id="rId56"/>
    <p:sldId id="1788" r:id="rId57"/>
    <p:sldId id="1810" r:id="rId58"/>
    <p:sldId id="1789" r:id="rId59"/>
    <p:sldId id="1811" r:id="rId60"/>
    <p:sldId id="1791" r:id="rId61"/>
    <p:sldId id="1801" r:id="rId62"/>
    <p:sldId id="1790" r:id="rId63"/>
    <p:sldId id="1802" r:id="rId64"/>
    <p:sldId id="1792" r:id="rId65"/>
    <p:sldId id="1803" r:id="rId66"/>
    <p:sldId id="1793" r:id="rId67"/>
    <p:sldId id="1804" r:id="rId68"/>
    <p:sldId id="1794" r:id="rId69"/>
    <p:sldId id="1805" r:id="rId70"/>
    <p:sldId id="1796" r:id="rId71"/>
    <p:sldId id="1806" r:id="rId72"/>
    <p:sldId id="1795" r:id="rId73"/>
    <p:sldId id="1807" r:id="rId74"/>
    <p:sldId id="1812" r:id="rId75"/>
    <p:sldId id="1814" r:id="rId76"/>
    <p:sldId id="1764" r:id="rId77"/>
    <p:sldId id="1786" r:id="rId78"/>
    <p:sldId id="1808" r:id="rId79"/>
    <p:sldId id="1813" r:id="rId8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E64"/>
    <a:srgbClr val="CD536D"/>
    <a:srgbClr val="2BB5BA"/>
    <a:srgbClr val="D8C1D3"/>
    <a:srgbClr val="CCE8ED"/>
    <a:srgbClr val="BFE7DF"/>
    <a:srgbClr val="FDF7DF"/>
    <a:srgbClr val="EBC915"/>
    <a:srgbClr val="FEF7DF"/>
    <a:srgbClr val="055E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2827" autoAdjust="0"/>
  </p:normalViewPr>
  <p:slideViewPr>
    <p:cSldViewPr snapToGrid="0">
      <p:cViewPr varScale="1">
        <p:scale>
          <a:sx n="84" d="100"/>
          <a:sy n="84" d="100"/>
        </p:scale>
        <p:origin x="780" y="56"/>
      </p:cViewPr>
      <p:guideLst>
        <p:guide orient="horz" pos="1620"/>
        <p:guide pos="2880"/>
      </p:guideLst>
    </p:cSldViewPr>
  </p:slideViewPr>
  <p:notesTextViewPr>
    <p:cViewPr>
      <p:scale>
        <a:sx n="1" d="1"/>
        <a:sy n="1" d="1"/>
      </p:scale>
      <p:origin x="0" y="0"/>
    </p:cViewPr>
  </p:notesTextViewPr>
  <p:sorterViewPr>
    <p:cViewPr>
      <p:scale>
        <a:sx n="100" d="100"/>
        <a:sy n="100" d="100"/>
      </p:scale>
      <p:origin x="0" y="-15448"/>
    </p:cViewPr>
  </p:sorterViewPr>
  <p:notesViewPr>
    <p:cSldViewPr snapToGrid="0">
      <p:cViewPr>
        <p:scale>
          <a:sx n="1" d="2"/>
          <a:sy n="1" d="2"/>
        </p:scale>
        <p:origin x="2660" y="-10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viewProps" Target="viewProp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slideMaster" Target="slideMasters/slideMaster4.xml"/><Relationship Id="rId71" Type="http://schemas.openxmlformats.org/officeDocument/2006/relationships/slide" Target="slides/slide52.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microsoft.com/office/2016/11/relationships/changesInfo" Target="changesInfos/changesInfo1.xml"/><Relationship Id="rId61" Type="http://schemas.openxmlformats.org/officeDocument/2006/relationships/slide" Target="slides/slide42.xml"/><Relationship Id="rId8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read McKeown" userId="3405ada4-3fff-4993-8c9c-c6153bcf6caa" providerId="ADAL" clId="{9A3F0D3E-4AAA-407E-9F58-1ADA5BEEBA68}"/>
    <pc:docChg chg="delSld">
      <pc:chgData name="Mairead McKeown" userId="3405ada4-3fff-4993-8c9c-c6153bcf6caa" providerId="ADAL" clId="{9A3F0D3E-4AAA-407E-9F58-1ADA5BEEBA68}" dt="2024-03-07T12:46:25.122" v="0" actId="47"/>
      <pc:docMkLst>
        <pc:docMk/>
      </pc:docMkLst>
      <pc:sldChg chg="del">
        <pc:chgData name="Mairead McKeown" userId="3405ada4-3fff-4993-8c9c-c6153bcf6caa" providerId="ADAL" clId="{9A3F0D3E-4AAA-407E-9F58-1ADA5BEEBA68}" dt="2024-03-07T12:46:25.122" v="0" actId="47"/>
        <pc:sldMkLst>
          <pc:docMk/>
          <pc:sldMk cId="3666857361" sldId="177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4CA9B7-D60F-93E6-F11F-2691CB27D9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C02B9EB-3B1B-765B-07B2-6B3C8FF669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EC57C4-CFD9-9E4E-90CA-DB355112926C}" type="datetimeFigureOut">
              <a:rPr lang="en-US" smtClean="0"/>
              <a:t>3/7/2024</a:t>
            </a:fld>
            <a:endParaRPr lang="en-US"/>
          </a:p>
        </p:txBody>
      </p:sp>
      <p:sp>
        <p:nvSpPr>
          <p:cNvPr id="4" name="Footer Placeholder 3">
            <a:extLst>
              <a:ext uri="{FF2B5EF4-FFF2-40B4-BE49-F238E27FC236}">
                <a16:creationId xmlns:a16="http://schemas.microsoft.com/office/drawing/2014/main" id="{40079155-C25B-EA03-30D9-FE2FC644FB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D349E8-58B9-2E26-3278-7C970F7C50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1A71EE-5319-BE4D-B761-659EA78AC693}" type="slidenum">
              <a:rPr lang="en-US" smtClean="0"/>
              <a:t>‹#›</a:t>
            </a:fld>
            <a:endParaRPr lang="en-US"/>
          </a:p>
        </p:txBody>
      </p:sp>
    </p:spTree>
    <p:extLst>
      <p:ext uri="{BB962C8B-B14F-4D97-AF65-F5344CB8AC3E}">
        <p14:creationId xmlns:p14="http://schemas.microsoft.com/office/powerpoint/2010/main" val="1212436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9035DB-A12E-FD4F-BFA0-7FCC2FB27C81}" type="datetimeFigureOut">
              <a:rPr lang="en-US" smtClean="0"/>
              <a:t>3/7/2024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B8B891-E127-3643-9772-9B226A328E40}" type="slidenum">
              <a:rPr lang="en-US" smtClean="0"/>
              <a:t>‹#›</a:t>
            </a:fld>
            <a:endParaRPr lang="en-US"/>
          </a:p>
        </p:txBody>
      </p:sp>
    </p:spTree>
    <p:extLst>
      <p:ext uri="{BB962C8B-B14F-4D97-AF65-F5344CB8AC3E}">
        <p14:creationId xmlns:p14="http://schemas.microsoft.com/office/powerpoint/2010/main" val="728016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fla.org/g/ai/developing-a-library-strategic-response-to-artificial-intelligenc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p.sol.us/ai-the-library-and-disruptio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linkedin.com/pulse/redefining-work-ryan-roslansk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mckinsey.com/featured-insights/mckinsey-guide-to-managing-yourself/how-to-communicate-better"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linkedin.com/pulse/conquer-ai-2024-5-free-courses-apolloitservices-quswc/"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repository.ifla.org/bitstream/123456789/2788/1/112-scott-en.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ilip.org.uk/news/news.asp?id=663916"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ifla.org/g/ai/developing-a-library-strategic-response-to-artificial-intelligence/"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linkedin.com/learning-login/share?account=78541522&amp;forceAccount=false&amp;redirect=https%3A%2F%2Fwww.linkedin.com%2Flearning%2Fnano-tips-for-using-chatgpt-for-business-with-rachel-woods%3Ftrk%3Dshare_ent_url%26shareId%3Dwk0JEl44RL6FwYj%252BpwEguQ%253D%253D"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printfriendly.com/p/g/GL3BrR"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Our Vision</a:t>
            </a:r>
            <a:r>
              <a:rPr lang="en-US" sz="1200" b="0" i="0" kern="1200" baseline="0">
                <a:solidFill>
                  <a:schemeClr val="tx1"/>
                </a:solidFill>
                <a:effectLst/>
                <a:latin typeface="+mn-lt"/>
                <a:ea typeface="+mn-ea"/>
                <a:cs typeface="+mn-cs"/>
              </a:rPr>
              <a:t> - </a:t>
            </a:r>
            <a:r>
              <a:rPr lang="en-US" sz="1200" b="0" i="0" kern="1200">
                <a:solidFill>
                  <a:schemeClr val="tx1"/>
                </a:solidFill>
                <a:effectLst/>
                <a:latin typeface="+mn-lt"/>
                <a:ea typeface="+mn-ea"/>
                <a:cs typeface="+mn-cs"/>
              </a:rPr>
              <a:t>Customers around the globe </a:t>
            </a:r>
            <a:r>
              <a:rPr lang="en-US" sz="1200" b="0" i="0" kern="1200" err="1">
                <a:solidFill>
                  <a:schemeClr val="tx1"/>
                </a:solidFill>
                <a:effectLst/>
                <a:latin typeface="+mn-lt"/>
                <a:ea typeface="+mn-ea"/>
                <a:cs typeface="+mn-cs"/>
              </a:rPr>
              <a:t>recognise</a:t>
            </a:r>
            <a:r>
              <a:rPr lang="en-US" sz="1200" b="0" i="0" kern="1200">
                <a:solidFill>
                  <a:schemeClr val="tx1"/>
                </a:solidFill>
                <a:effectLst/>
                <a:latin typeface="+mn-lt"/>
                <a:ea typeface="+mn-ea"/>
                <a:cs typeface="+mn-cs"/>
              </a:rPr>
              <a:t> that Irish food and drink is world-class; that it is high quality, distinctive, and made by a diverse range of creative producers from a unique and fortuitous island location.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Our Purpose - Our purpose is to bring Ireland’s outstanding food, drink and horticulture to the world, thus enabling growth and sustainability of producers. </a:t>
            </a:r>
            <a:endParaRPr lang="en-US"/>
          </a:p>
        </p:txBody>
      </p:sp>
      <p:sp>
        <p:nvSpPr>
          <p:cNvPr id="4" name="Slide Number Placeholder 3"/>
          <p:cNvSpPr>
            <a:spLocks noGrp="1"/>
          </p:cNvSpPr>
          <p:nvPr>
            <p:ph type="sldNum" sz="quarter" idx="5"/>
          </p:nvPr>
        </p:nvSpPr>
        <p:spPr/>
        <p:txBody>
          <a:bodyPr/>
          <a:lstStyle/>
          <a:p>
            <a:fld id="{DAB8B891-E127-3643-9772-9B226A328E40}" type="slidenum">
              <a:rPr lang="en-US" smtClean="0"/>
              <a:t>2</a:t>
            </a:fld>
            <a:endParaRPr lang="en-US"/>
          </a:p>
        </p:txBody>
      </p:sp>
    </p:spTree>
    <p:extLst>
      <p:ext uri="{BB962C8B-B14F-4D97-AF65-F5344CB8AC3E}">
        <p14:creationId xmlns:p14="http://schemas.microsoft.com/office/powerpoint/2010/main" val="22308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dirty="0">
                <a:solidFill>
                  <a:srgbClr val="2BB5BA"/>
                </a:solidFill>
                <a:latin typeface="Bord Bia Sans"/>
              </a:rPr>
              <a:t>AI</a:t>
            </a:r>
            <a:r>
              <a:rPr lang="en-IE" sz="1200" dirty="0">
                <a:solidFill>
                  <a:srgbClr val="055E63"/>
                </a:solidFill>
                <a:latin typeface="Bord Bia Sans"/>
              </a:rPr>
              <a:t> is permeating our culture and disrupting how we operate, but disruption is not new to us, Librarians have been adapting to disruptive forces for centuries, card to digital catalogue, encyclopaedia to search engine, print to eBooks…..</a:t>
            </a:r>
          </a:p>
        </p:txBody>
      </p:sp>
      <p:sp>
        <p:nvSpPr>
          <p:cNvPr id="4" name="Slide Number Placeholder 3"/>
          <p:cNvSpPr>
            <a:spLocks noGrp="1"/>
          </p:cNvSpPr>
          <p:nvPr>
            <p:ph type="sldNum" sz="quarter" idx="10"/>
          </p:nvPr>
        </p:nvSpPr>
        <p:spPr/>
        <p:txBody>
          <a:bodyPr/>
          <a:lstStyle/>
          <a:p>
            <a:fld id="{DAB8B891-E127-3643-9772-9B226A328E40}" type="slidenum">
              <a:rPr lang="en-US" smtClean="0"/>
              <a:t>12</a:t>
            </a:fld>
            <a:endParaRPr lang="en-US"/>
          </a:p>
        </p:txBody>
      </p:sp>
    </p:spTree>
    <p:extLst>
      <p:ext uri="{BB962C8B-B14F-4D97-AF65-F5344CB8AC3E}">
        <p14:creationId xmlns:p14="http://schemas.microsoft.com/office/powerpoint/2010/main" val="1376140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IE" sz="1200" dirty="0">
                <a:solidFill>
                  <a:srgbClr val="055E63"/>
                </a:solidFill>
                <a:latin typeface="Bord Bia Sans"/>
              </a:rPr>
              <a:t>The bell has rung, and AI brings many great opportunities that will fundamentally change how we work. It can help us benefit from the reduction the of time spent on mundane and repetitive tasks, easier sense making of data, positive enhancements to access to information and knowledge……</a:t>
            </a:r>
          </a:p>
          <a:p>
            <a:pPr fontAlgn="base"/>
            <a:r>
              <a:rPr lang="en-US" sz="1200" b="0" i="0" kern="1200" dirty="0">
                <a:solidFill>
                  <a:schemeClr val="tx1"/>
                </a:solidFill>
                <a:effectLst/>
                <a:latin typeface="+mn-lt"/>
                <a:ea typeface="+mn-ea"/>
                <a:cs typeface="+mn-cs"/>
              </a:rPr>
              <a:t>(</a:t>
            </a:r>
            <a:r>
              <a:rPr lang="en-US" sz="1200" b="0" i="0" u="sng" strike="noStrike" kern="1200" dirty="0">
                <a:solidFill>
                  <a:schemeClr val="tx1"/>
                </a:solidFill>
                <a:effectLst/>
                <a:latin typeface="+mn-lt"/>
                <a:ea typeface="+mn-ea"/>
                <a:cs typeface="+mn-cs"/>
                <a:hlinkClick r:id="rId3"/>
              </a:rPr>
              <a:t>IFLA, 2023</a:t>
            </a:r>
            <a:r>
              <a:rPr lang="en-US" sz="1200" b="0" i="0" kern="1200" dirty="0">
                <a:solidFill>
                  <a:schemeClr val="tx1"/>
                </a:solidFill>
                <a:effectLst/>
                <a:latin typeface="+mn-lt"/>
                <a:ea typeface="+mn-ea"/>
                <a:cs typeface="+mn-cs"/>
              </a:rPr>
              <a:t>) </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AB8B891-E127-3643-9772-9B226A328E40}" type="slidenum">
              <a:rPr lang="en-US" smtClean="0"/>
              <a:t>13</a:t>
            </a:fld>
            <a:endParaRPr lang="en-US"/>
          </a:p>
        </p:txBody>
      </p:sp>
    </p:spTree>
    <p:extLst>
      <p:ext uri="{BB962C8B-B14F-4D97-AF65-F5344CB8AC3E}">
        <p14:creationId xmlns:p14="http://schemas.microsoft.com/office/powerpoint/2010/main" val="4050599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dirty="0">
                <a:solidFill>
                  <a:srgbClr val="2BB5BA"/>
                </a:solidFill>
                <a:latin typeface="Bord Bia Sans"/>
              </a:rPr>
              <a:t>BUT</a:t>
            </a:r>
            <a:r>
              <a:rPr lang="en-IE" sz="1200" dirty="0">
                <a:solidFill>
                  <a:srgbClr val="055E63"/>
                </a:solidFill>
                <a:latin typeface="Bord Bia Sans"/>
              </a:rPr>
              <a:t>, like any great opportunity maker, AI certainly is not without its challenges: it’s generating new content based on past values and we simply can’t and won’t escape hallucinations, bias, information that’s hard to evaluate, increased risks to privacy, corporate governance and copyright..</a:t>
            </a:r>
          </a:p>
          <a:p>
            <a:endParaRPr lang="en-US" dirty="0"/>
          </a:p>
        </p:txBody>
      </p:sp>
      <p:sp>
        <p:nvSpPr>
          <p:cNvPr id="4" name="Slide Number Placeholder 3"/>
          <p:cNvSpPr>
            <a:spLocks noGrp="1"/>
          </p:cNvSpPr>
          <p:nvPr>
            <p:ph type="sldNum" sz="quarter" idx="5"/>
          </p:nvPr>
        </p:nvSpPr>
        <p:spPr/>
        <p:txBody>
          <a:bodyPr/>
          <a:lstStyle/>
          <a:p>
            <a:fld id="{DAB8B891-E127-3643-9772-9B226A328E40}" type="slidenum">
              <a:rPr lang="en-US" smtClean="0"/>
              <a:t>14</a:t>
            </a:fld>
            <a:endParaRPr lang="en-US"/>
          </a:p>
        </p:txBody>
      </p:sp>
    </p:spTree>
    <p:extLst>
      <p:ext uri="{BB962C8B-B14F-4D97-AF65-F5344CB8AC3E}">
        <p14:creationId xmlns:p14="http://schemas.microsoft.com/office/powerpoint/2010/main" val="3090587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dirty="0">
                <a:solidFill>
                  <a:srgbClr val="2BB5BA"/>
                </a:solidFill>
                <a:latin typeface="Bord Bia Sans"/>
              </a:rPr>
              <a:t>And</a:t>
            </a:r>
            <a:r>
              <a:rPr lang="en-IE" sz="1200" dirty="0">
                <a:solidFill>
                  <a:srgbClr val="055E63"/>
                </a:solidFill>
                <a:latin typeface="Bord Bia Sans"/>
              </a:rPr>
              <a:t> </a:t>
            </a:r>
            <a:r>
              <a:rPr lang="en-IE" sz="1200" dirty="0">
                <a:solidFill>
                  <a:srgbClr val="055E63"/>
                </a:solidFill>
              </a:rPr>
              <a:t>rather than fear this howling wolf and get left behind, we’ve decided to do what we do best, learn all we can about it and adapt. So that we can carefully and competently work together to implement the benefits, understand the challenges and share that learning with our industry </a:t>
            </a:r>
            <a:r>
              <a:rPr lang="en-US" sz="1200" b="0" i="0" kern="1200" dirty="0">
                <a:solidFill>
                  <a:schemeClr val="tx1"/>
                </a:solidFill>
                <a:effectLst/>
                <a:latin typeface="+mn-lt"/>
                <a:ea typeface="+mn-ea"/>
                <a:cs typeface="+mn-cs"/>
              </a:rPr>
              <a:t>(</a:t>
            </a:r>
            <a:r>
              <a:rPr lang="en-US" sz="1200" b="0" i="0" u="sng" strike="noStrike" kern="1200" dirty="0" err="1">
                <a:solidFill>
                  <a:schemeClr val="tx1"/>
                </a:solidFill>
                <a:effectLst/>
                <a:latin typeface="+mn-lt"/>
                <a:ea typeface="+mn-ea"/>
                <a:cs typeface="+mn-cs"/>
                <a:hlinkClick r:id="rId3"/>
              </a:rPr>
              <a:t>McGettigan</a:t>
            </a:r>
            <a:r>
              <a:rPr lang="en-US" sz="1200" b="0" i="0" u="sng" strike="noStrike" kern="1200" dirty="0">
                <a:solidFill>
                  <a:schemeClr val="tx1"/>
                </a:solidFill>
                <a:effectLst/>
                <a:latin typeface="+mn-lt"/>
                <a:ea typeface="+mn-ea"/>
                <a:cs typeface="+mn-cs"/>
                <a:hlinkClick r:id="rId3"/>
              </a:rPr>
              <a:t>, 2023</a:t>
            </a:r>
            <a:r>
              <a:rPr lang="en-US" sz="1200" b="0" i="0" kern="1200" dirty="0">
                <a:solidFill>
                  <a:schemeClr val="tx1"/>
                </a:solidFill>
                <a:effectLst/>
                <a:latin typeface="+mn-lt"/>
                <a:ea typeface="+mn-ea"/>
                <a:cs typeface="+mn-cs"/>
              </a:rPr>
              <a:t>) </a:t>
            </a:r>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15</a:t>
            </a:fld>
            <a:endParaRPr lang="en-US"/>
          </a:p>
        </p:txBody>
      </p:sp>
    </p:spTree>
    <p:extLst>
      <p:ext uri="{BB962C8B-B14F-4D97-AF65-F5344CB8AC3E}">
        <p14:creationId xmlns:p14="http://schemas.microsoft.com/office/powerpoint/2010/main" val="1149688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a:solidFill>
                  <a:schemeClr val="bg1"/>
                </a:solidFill>
                <a:latin typeface="Bord Bia Sans"/>
              </a:rPr>
              <a:t>We can be a catalyst that helps our industry learn, know and sustainably grow</a:t>
            </a:r>
          </a:p>
          <a:p>
            <a:endParaRPr lang="en-IE"/>
          </a:p>
        </p:txBody>
      </p:sp>
      <p:sp>
        <p:nvSpPr>
          <p:cNvPr id="4" name="Slide Number Placeholder 3"/>
          <p:cNvSpPr>
            <a:spLocks noGrp="1"/>
          </p:cNvSpPr>
          <p:nvPr>
            <p:ph type="sldNum" sz="quarter" idx="10"/>
          </p:nvPr>
        </p:nvSpPr>
        <p:spPr/>
        <p:txBody>
          <a:bodyPr/>
          <a:lstStyle/>
          <a:p>
            <a:fld id="{DAB8B891-E127-3643-9772-9B226A328E40}" type="slidenum">
              <a:rPr lang="en-US" smtClean="0"/>
              <a:t>16</a:t>
            </a:fld>
            <a:endParaRPr lang="en-US"/>
          </a:p>
        </p:txBody>
      </p:sp>
    </p:spTree>
    <p:extLst>
      <p:ext uri="{BB962C8B-B14F-4D97-AF65-F5344CB8AC3E}">
        <p14:creationId xmlns:p14="http://schemas.microsoft.com/office/powerpoint/2010/main" val="243590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IE" sz="1200" dirty="0">
                <a:solidFill>
                  <a:srgbClr val="055E63"/>
                </a:solidFill>
                <a:latin typeface="Bord Bia Sans"/>
              </a:rPr>
              <a:t>Amid the disruption of AI, there’s a growing hunger for knowledge about how it works and a thirst for the skills needed to use its tools, technologies and applications effectively.</a:t>
            </a:r>
          </a:p>
        </p:txBody>
      </p:sp>
      <p:sp>
        <p:nvSpPr>
          <p:cNvPr id="4" name="Slide Number Placeholder 3"/>
          <p:cNvSpPr>
            <a:spLocks noGrp="1"/>
          </p:cNvSpPr>
          <p:nvPr>
            <p:ph type="sldNum" sz="quarter" idx="5"/>
          </p:nvPr>
        </p:nvSpPr>
        <p:spPr/>
        <p:txBody>
          <a:bodyPr/>
          <a:lstStyle/>
          <a:p>
            <a:fld id="{DAB8B891-E127-3643-9772-9B226A328E40}" type="slidenum">
              <a:rPr lang="en-US" smtClean="0"/>
              <a:t>17</a:t>
            </a:fld>
            <a:endParaRPr lang="en-US"/>
          </a:p>
        </p:txBody>
      </p:sp>
    </p:spTree>
    <p:extLst>
      <p:ext uri="{BB962C8B-B14F-4D97-AF65-F5344CB8AC3E}">
        <p14:creationId xmlns:p14="http://schemas.microsoft.com/office/powerpoint/2010/main" val="2952567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75E64"/>
                </a:solidFill>
                <a:latin typeface="Bord Bia Sans" panose="00000500000000000000"/>
              </a:rPr>
              <a:t>Powered by our curiosity, commitment to learning and specialist expertise we are becoming AI literate and displaying social proof of our newly acquired skills in collaborating and communicating with AI (AI powered: search and discovery, authoring tools, prompting (only detailed language will produce the results you’re looking for, e.g. style, goal, context, expectations, source, role playing, tone), content generation, technology and tools and ethics. (</a:t>
            </a:r>
            <a:r>
              <a:rPr lang="en-US" sz="1200" dirty="0" err="1">
                <a:solidFill>
                  <a:srgbClr val="075E64"/>
                </a:solidFill>
                <a:latin typeface="Bord Bia Sans" panose="00000500000000000000"/>
              </a:rPr>
              <a:t>Shutterstock</a:t>
            </a:r>
            <a:r>
              <a:rPr lang="en-US" sz="1200" dirty="0">
                <a:solidFill>
                  <a:srgbClr val="075E64"/>
                </a:solidFill>
                <a:latin typeface="Bord Bia Sans" panose="00000500000000000000"/>
              </a:rPr>
              <a:t>, 2024)</a:t>
            </a:r>
            <a:r>
              <a:rPr lang="en-US" sz="1200" b="1" dirty="0">
                <a:solidFill>
                  <a:srgbClr val="075E64"/>
                </a:solidFill>
                <a:latin typeface="Bord Bia Sans" panose="00000500000000000000"/>
              </a:rPr>
              <a:t> </a:t>
            </a:r>
            <a:endParaRPr lang="en-IE" sz="1200" b="1" dirty="0">
              <a:solidFill>
                <a:srgbClr val="075E64"/>
              </a:solidFill>
              <a:latin typeface="Bord Bia San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AI literacy refers to “a set of competencies that enables individuals to evaluate AI technologies critically; communicate and collaborate effectively with AI; and use AI as a tool online, at home, and in the workplace” (Long &amp; </a:t>
            </a:r>
            <a:r>
              <a:rPr lang="en-US" sz="1200" b="0" i="0" kern="1200" dirty="0" err="1">
                <a:solidFill>
                  <a:schemeClr val="tx1"/>
                </a:solidFill>
                <a:effectLst/>
                <a:latin typeface="+mn-lt"/>
                <a:ea typeface="+mn-ea"/>
                <a:cs typeface="+mn-cs"/>
              </a:rPr>
              <a:t>Magerko</a:t>
            </a:r>
            <a:r>
              <a:rPr lang="en-US" sz="1200" b="0" i="0" kern="1200" dirty="0">
                <a:solidFill>
                  <a:schemeClr val="tx1"/>
                </a:solidFill>
                <a:effectLst/>
                <a:latin typeface="+mn-lt"/>
                <a:ea typeface="+mn-ea"/>
                <a:cs typeface="+mn-cs"/>
              </a:rPr>
              <a:t>, 2020, p.598). </a:t>
            </a:r>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18</a:t>
            </a:fld>
            <a:endParaRPr lang="en-US"/>
          </a:p>
        </p:txBody>
      </p:sp>
    </p:spTree>
    <p:extLst>
      <p:ext uri="{BB962C8B-B14F-4D97-AF65-F5344CB8AC3E}">
        <p14:creationId xmlns:p14="http://schemas.microsoft.com/office/powerpoint/2010/main" val="393759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055E63"/>
                </a:solidFill>
                <a:latin typeface="Bord Bia Sans"/>
              </a:rPr>
              <a:t>Leveraging our new knowledge, we are building more connected strategic partnerships across our </a:t>
            </a:r>
            <a:r>
              <a:rPr lang="en-US" sz="1200" dirty="0" err="1">
                <a:solidFill>
                  <a:srgbClr val="055E63"/>
                </a:solidFill>
                <a:latin typeface="Bord Bia Sans"/>
              </a:rPr>
              <a:t>organisation</a:t>
            </a:r>
            <a:r>
              <a:rPr lang="en-US" sz="1200" dirty="0">
                <a:solidFill>
                  <a:srgbClr val="055E63"/>
                </a:solidFill>
                <a:latin typeface="Bord Bia Sans"/>
              </a:rPr>
              <a:t> and identifying how to turn opportunities into reality.</a:t>
            </a:r>
            <a:endParaRPr lang="en-IE" sz="1200" dirty="0">
              <a:solidFill>
                <a:srgbClr val="055E63"/>
              </a:solidFill>
              <a:latin typeface="Bord Bia Sans"/>
            </a:endParaRPr>
          </a:p>
        </p:txBody>
      </p:sp>
      <p:sp>
        <p:nvSpPr>
          <p:cNvPr id="4" name="Slide Number Placeholder 3"/>
          <p:cNvSpPr>
            <a:spLocks noGrp="1"/>
          </p:cNvSpPr>
          <p:nvPr>
            <p:ph type="sldNum" sz="quarter" idx="10"/>
          </p:nvPr>
        </p:nvSpPr>
        <p:spPr/>
        <p:txBody>
          <a:bodyPr/>
          <a:lstStyle/>
          <a:p>
            <a:fld id="{DAB8B891-E127-3643-9772-9B226A328E40}" type="slidenum">
              <a:rPr lang="en-US" smtClean="0"/>
              <a:t>19</a:t>
            </a:fld>
            <a:endParaRPr lang="en-US"/>
          </a:p>
        </p:txBody>
      </p:sp>
    </p:spTree>
    <p:extLst>
      <p:ext uri="{BB962C8B-B14F-4D97-AF65-F5344CB8AC3E}">
        <p14:creationId xmlns:p14="http://schemas.microsoft.com/office/powerpoint/2010/main" val="2775830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solidFill>
                  <a:srgbClr val="055E63"/>
                </a:solidFill>
                <a:latin typeface="Bord Bia Sans"/>
              </a:rPr>
              <a:t>We can be a unifying force that helps unlock sustainable growth for our industry with howling innovations and adaptions to our teaching and learning practice, world-class collections and services</a:t>
            </a:r>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20</a:t>
            </a:fld>
            <a:endParaRPr lang="en-US"/>
          </a:p>
        </p:txBody>
      </p:sp>
    </p:spTree>
    <p:extLst>
      <p:ext uri="{BB962C8B-B14F-4D97-AF65-F5344CB8AC3E}">
        <p14:creationId xmlns:p14="http://schemas.microsoft.com/office/powerpoint/2010/main" val="1721673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By shifting our focus we can have greater impact</a:t>
            </a:r>
            <a:endParaRPr lang="en-IE" b="0"/>
          </a:p>
        </p:txBody>
      </p:sp>
      <p:sp>
        <p:nvSpPr>
          <p:cNvPr id="4" name="Slide Number Placeholder 3"/>
          <p:cNvSpPr>
            <a:spLocks noGrp="1"/>
          </p:cNvSpPr>
          <p:nvPr>
            <p:ph type="sldNum" sz="quarter" idx="10"/>
          </p:nvPr>
        </p:nvSpPr>
        <p:spPr/>
        <p:txBody>
          <a:bodyPr/>
          <a:lstStyle/>
          <a:p>
            <a:fld id="{DAB8B891-E127-3643-9772-9B226A328E40}" type="slidenum">
              <a:rPr lang="en-US" smtClean="0"/>
              <a:t>21</a:t>
            </a:fld>
            <a:endParaRPr lang="en-US"/>
          </a:p>
        </p:txBody>
      </p:sp>
    </p:spTree>
    <p:extLst>
      <p:ext uri="{BB962C8B-B14F-4D97-AF65-F5344CB8AC3E}">
        <p14:creationId xmlns:p14="http://schemas.microsoft.com/office/powerpoint/2010/main" val="4032657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About Us - Bord Bia/Irish Food Board was established by an act of the Irish parliament (the </a:t>
            </a:r>
            <a:r>
              <a:rPr lang="en-US" sz="1200" b="0" i="0" kern="1200" err="1">
                <a:solidFill>
                  <a:schemeClr val="tx1"/>
                </a:solidFill>
                <a:effectLst/>
                <a:latin typeface="+mn-lt"/>
                <a:ea typeface="+mn-ea"/>
                <a:cs typeface="+mn-cs"/>
              </a:rPr>
              <a:t>Dáil</a:t>
            </a:r>
            <a:r>
              <a:rPr lang="en-US" sz="1200" b="0" i="0" kern="1200">
                <a:solidFill>
                  <a:schemeClr val="tx1"/>
                </a:solidFill>
                <a:effectLst/>
                <a:latin typeface="+mn-lt"/>
                <a:ea typeface="+mn-ea"/>
                <a:cs typeface="+mn-cs"/>
              </a:rPr>
              <a:t>) on 1 December 1994. It brought together the former CBF (</a:t>
            </a:r>
            <a:r>
              <a:rPr lang="en-US" sz="1200" b="0" i="0" kern="1200" err="1">
                <a:solidFill>
                  <a:schemeClr val="tx1"/>
                </a:solidFill>
                <a:effectLst/>
                <a:latin typeface="+mn-lt"/>
                <a:ea typeface="+mn-ea"/>
                <a:cs typeface="+mn-cs"/>
              </a:rPr>
              <a:t>Córas</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Beostoic</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agus</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Feola</a:t>
            </a:r>
            <a:r>
              <a:rPr lang="en-US" sz="1200" b="0" i="0" kern="1200">
                <a:solidFill>
                  <a:schemeClr val="tx1"/>
                </a:solidFill>
                <a:effectLst/>
                <a:latin typeface="+mn-lt"/>
                <a:ea typeface="+mn-ea"/>
                <a:cs typeface="+mn-cs"/>
              </a:rPr>
              <a:t> - the Irish Meat and Livestock Board) and the food promotion activities of An Bord </a:t>
            </a:r>
            <a:r>
              <a:rPr lang="en-US" sz="1200" b="0" i="0" kern="1200" err="1">
                <a:solidFill>
                  <a:schemeClr val="tx1"/>
                </a:solidFill>
                <a:effectLst/>
                <a:latin typeface="+mn-lt"/>
                <a:ea typeface="+mn-ea"/>
                <a:cs typeface="+mn-cs"/>
              </a:rPr>
              <a:t>Tráchtála</a:t>
            </a:r>
            <a:r>
              <a:rPr lang="en-US" sz="1200" b="0" i="0" kern="1200">
                <a:solidFill>
                  <a:schemeClr val="tx1"/>
                </a:solidFill>
                <a:effectLst/>
                <a:latin typeface="+mn-lt"/>
                <a:ea typeface="+mn-ea"/>
                <a:cs typeface="+mn-cs"/>
              </a:rPr>
              <a:t>/the Irish Trade Board, now part of Enterprise Ireland. </a:t>
            </a:r>
          </a:p>
          <a:p>
            <a:pPr rtl="0" fontAlgn="base"/>
            <a:r>
              <a:rPr lang="en-US" sz="1200" b="0" i="0" kern="1200">
                <a:solidFill>
                  <a:schemeClr val="tx1"/>
                </a:solidFill>
                <a:effectLst/>
                <a:latin typeface="+mn-lt"/>
                <a:ea typeface="+mn-ea"/>
                <a:cs typeface="+mn-cs"/>
              </a:rPr>
              <a:t>In July 2004 responsibility for the development of the horticultural industry in Ireland, which rested with the former Bord </a:t>
            </a:r>
            <a:r>
              <a:rPr lang="en-US" sz="1200" b="0" i="0" kern="1200" err="1">
                <a:solidFill>
                  <a:schemeClr val="tx1"/>
                </a:solidFill>
                <a:effectLst/>
                <a:latin typeface="+mn-lt"/>
                <a:ea typeface="+mn-ea"/>
                <a:cs typeface="+mn-cs"/>
              </a:rPr>
              <a:t>Glas</a:t>
            </a:r>
            <a:r>
              <a:rPr lang="en-US" sz="1200" b="0" i="0" kern="1200">
                <a:solidFill>
                  <a:schemeClr val="tx1"/>
                </a:solidFill>
                <a:effectLst/>
                <a:latin typeface="+mn-lt"/>
                <a:ea typeface="+mn-ea"/>
                <a:cs typeface="+mn-cs"/>
              </a:rPr>
              <a:t>, was integrated into Bord Bia. </a:t>
            </a:r>
          </a:p>
          <a:p>
            <a:pPr rtl="0" fontAlgn="base"/>
            <a:r>
              <a:rPr lang="en-US" sz="1200" b="0" i="0" kern="1200">
                <a:solidFill>
                  <a:schemeClr val="tx1"/>
                </a:solidFill>
                <a:effectLst/>
                <a:latin typeface="+mn-lt"/>
                <a:ea typeface="+mn-ea"/>
                <a:cs typeface="+mn-cs"/>
              </a:rPr>
              <a:t>On the 1 June 2009 the responsibility for seafood promotion in domestic and international markets was transferred from BIM (Bord </a:t>
            </a:r>
            <a:r>
              <a:rPr lang="en-US" sz="1200" b="0" i="0" kern="1200" err="1">
                <a:solidFill>
                  <a:schemeClr val="tx1"/>
                </a:solidFill>
                <a:effectLst/>
                <a:latin typeface="+mn-lt"/>
                <a:ea typeface="+mn-ea"/>
                <a:cs typeface="+mn-cs"/>
              </a:rPr>
              <a:t>Iascaigh</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Mhara</a:t>
            </a:r>
            <a:r>
              <a:rPr lang="en-US" sz="1200" b="0" i="0" kern="1200">
                <a:solidFill>
                  <a:schemeClr val="tx1"/>
                </a:solidFill>
                <a:effectLst/>
                <a:latin typeface="+mn-lt"/>
                <a:ea typeface="+mn-ea"/>
                <a:cs typeface="+mn-cs"/>
              </a:rPr>
              <a:t>) to Bord Bia. </a:t>
            </a:r>
          </a:p>
          <a:p>
            <a:pPr rtl="0" fontAlgn="base"/>
            <a:r>
              <a:rPr lang="en-US" sz="1200" b="0" i="0" kern="1200">
                <a:solidFill>
                  <a:schemeClr val="tx1"/>
                </a:solidFill>
                <a:effectLst/>
                <a:latin typeface="+mn-lt"/>
                <a:ea typeface="+mn-ea"/>
                <a:cs typeface="+mn-cs"/>
              </a:rPr>
              <a:t>Headquartered in Dublin, Bord Bia supports the national and international ambitions of Irish food, drink and horticulture businesses through its highly focused </a:t>
            </a:r>
            <a:r>
              <a:rPr lang="en-US" sz="1200" b="0" i="0" kern="1200" err="1">
                <a:solidFill>
                  <a:schemeClr val="tx1"/>
                </a:solidFill>
                <a:effectLst/>
                <a:latin typeface="+mn-lt"/>
                <a:ea typeface="+mn-ea"/>
                <a:cs typeface="+mn-cs"/>
              </a:rPr>
              <a:t>organisational</a:t>
            </a:r>
            <a:r>
              <a:rPr lang="en-US" sz="1200" b="0" i="0" kern="1200">
                <a:solidFill>
                  <a:schemeClr val="tx1"/>
                </a:solidFill>
                <a:effectLst/>
                <a:latin typeface="+mn-lt"/>
                <a:ea typeface="+mn-ea"/>
                <a:cs typeface="+mn-cs"/>
              </a:rPr>
              <a:t> structure and its network of offices in EMEA, Asia and the USA.</a:t>
            </a:r>
          </a:p>
          <a:p>
            <a:endParaRPr lang="en-IE"/>
          </a:p>
        </p:txBody>
      </p:sp>
      <p:sp>
        <p:nvSpPr>
          <p:cNvPr id="4" name="Slide Number Placeholder 3"/>
          <p:cNvSpPr>
            <a:spLocks noGrp="1"/>
          </p:cNvSpPr>
          <p:nvPr>
            <p:ph type="sldNum" sz="quarter" idx="10"/>
          </p:nvPr>
        </p:nvSpPr>
        <p:spPr/>
        <p:txBody>
          <a:bodyPr/>
          <a:lstStyle/>
          <a:p>
            <a:fld id="{DAB8B891-E127-3643-9772-9B226A328E40}" type="slidenum">
              <a:rPr lang="en-US" smtClean="0"/>
              <a:t>3</a:t>
            </a:fld>
            <a:endParaRPr lang="en-US"/>
          </a:p>
        </p:txBody>
      </p:sp>
    </p:spTree>
    <p:extLst>
      <p:ext uri="{BB962C8B-B14F-4D97-AF65-F5344CB8AC3E}">
        <p14:creationId xmlns:p14="http://schemas.microsoft.com/office/powerpoint/2010/main" val="2837983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IE" sz="1200" dirty="0">
                <a:solidFill>
                  <a:schemeClr val="bg1"/>
                </a:solidFill>
              </a:rPr>
              <a:t>Aligning our collections to our strategic Digital Training programme, we are partnering to satisfy our organisations hunger for digital transformation.</a:t>
            </a:r>
          </a:p>
          <a:p>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22</a:t>
            </a:fld>
            <a:endParaRPr lang="en-US"/>
          </a:p>
        </p:txBody>
      </p:sp>
    </p:spTree>
    <p:extLst>
      <p:ext uri="{BB962C8B-B14F-4D97-AF65-F5344CB8AC3E}">
        <p14:creationId xmlns:p14="http://schemas.microsoft.com/office/powerpoint/2010/main" val="3302115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IE" sz="1200" dirty="0">
                <a:solidFill>
                  <a:srgbClr val="055E63"/>
                </a:solidFill>
                <a:latin typeface="Bord Bia Sans"/>
              </a:rPr>
              <a:t>Creating glossaries of AI terminology, we are informing good AI conversations, analysing and synthesizing world class lessons on AI, we are empowering transformative thinking. </a:t>
            </a:r>
          </a:p>
          <a:p>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23</a:t>
            </a:fld>
            <a:endParaRPr lang="en-US"/>
          </a:p>
        </p:txBody>
      </p:sp>
    </p:spTree>
    <p:extLst>
      <p:ext uri="{BB962C8B-B14F-4D97-AF65-F5344CB8AC3E}">
        <p14:creationId xmlns:p14="http://schemas.microsoft.com/office/powerpoint/2010/main" val="3068891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solidFill>
                  <a:srgbClr val="075E64"/>
                </a:solidFill>
                <a:latin typeface="Bord Bia Sans"/>
              </a:rPr>
              <a:t>Collaborating with Industry and Organisation Talent and Corporate Governance/ ICT, and Marketing Communications, we are inspiring and motivating our industry with bite-sized courses, that facilitate the learning and development of AI skills, </a:t>
            </a:r>
            <a:r>
              <a:rPr lang="en-IE" sz="1200" dirty="0" err="1">
                <a:solidFill>
                  <a:srgbClr val="075E64"/>
                </a:solidFill>
                <a:latin typeface="Bord Bia Sans"/>
              </a:rPr>
              <a:t>i</a:t>
            </a:r>
            <a:r>
              <a:rPr lang="en-US" sz="1200" dirty="0" err="1">
                <a:solidFill>
                  <a:srgbClr val="075E64"/>
                </a:solidFill>
                <a:latin typeface="Bord Bia Sans" panose="00000500000000000000"/>
              </a:rPr>
              <a:t>ts</a:t>
            </a:r>
            <a:r>
              <a:rPr lang="en-US" sz="1200" dirty="0">
                <a:solidFill>
                  <a:srgbClr val="075E64"/>
                </a:solidFill>
                <a:latin typeface="Bord Bia Sans" panose="00000500000000000000"/>
              </a:rPr>
              <a:t> different use cases in marketing, innovation, research, shopping, farming, education.. and the resulting challenges, opportunities and responsible practice in line with Bord Bia’s robust AI policy.</a:t>
            </a:r>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24</a:t>
            </a:fld>
            <a:endParaRPr lang="en-US"/>
          </a:p>
        </p:txBody>
      </p:sp>
    </p:spTree>
    <p:extLst>
      <p:ext uri="{BB962C8B-B14F-4D97-AF65-F5344CB8AC3E}">
        <p14:creationId xmlns:p14="http://schemas.microsoft.com/office/powerpoint/2010/main" val="596670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solidFill>
                  <a:srgbClr val="055E63"/>
                </a:solidFill>
                <a:latin typeface="Bord Bia Sans"/>
              </a:rPr>
              <a:t>We are sharing our skills in best practice prompting, and effective communication with AI </a:t>
            </a:r>
            <a:r>
              <a:rPr lang="en-IE" sz="1200" dirty="0" err="1">
                <a:solidFill>
                  <a:srgbClr val="055E63"/>
                </a:solidFill>
                <a:latin typeface="Bord Bia Sans"/>
              </a:rPr>
              <a:t>chatbots</a:t>
            </a:r>
            <a:r>
              <a:rPr lang="en-IE" sz="1200" dirty="0">
                <a:solidFill>
                  <a:srgbClr val="055E63"/>
                </a:solidFill>
                <a:latin typeface="Bord Bia Sans"/>
              </a:rPr>
              <a:t>, and we are  connecting our learners to evergreen soft-skills, ultimately empowering our industry to unleash its creativity and future proof skillsets for the roles of today and tomorrow, in a</a:t>
            </a:r>
            <a:r>
              <a:rPr lang="en-US" sz="1200" dirty="0">
                <a:solidFill>
                  <a:srgbClr val="055E63"/>
                </a:solidFill>
                <a:latin typeface="Bord Bia Sans"/>
              </a:rPr>
              <a:t> world of work that is more </a:t>
            </a:r>
            <a:r>
              <a:rPr lang="en-US" sz="1200" b="1" dirty="0">
                <a:solidFill>
                  <a:srgbClr val="2BB5BA"/>
                </a:solidFill>
                <a:latin typeface="Bord Bia Sans"/>
              </a:rPr>
              <a:t>human</a:t>
            </a:r>
            <a:r>
              <a:rPr lang="en-US" sz="1200" dirty="0">
                <a:solidFill>
                  <a:srgbClr val="055E63"/>
                </a:solidFill>
                <a:latin typeface="Bord Bia Sans"/>
              </a:rPr>
              <a:t> than ever before</a:t>
            </a:r>
            <a:r>
              <a:rPr lang="en-US" sz="1200" baseline="0" dirty="0">
                <a:solidFill>
                  <a:srgbClr val="055E63"/>
                </a:solidFill>
                <a:latin typeface="Bord Bia Sans"/>
              </a:rPr>
              <a:t> </a:t>
            </a:r>
            <a:r>
              <a:rPr lang="en-US" sz="1200" b="0" i="0" kern="1200" dirty="0">
                <a:solidFill>
                  <a:schemeClr val="tx1"/>
                </a:solidFill>
                <a:effectLst/>
                <a:latin typeface="+mn-lt"/>
                <a:ea typeface="+mn-ea"/>
                <a:cs typeface="+mn-cs"/>
              </a:rPr>
              <a:t>(</a:t>
            </a:r>
            <a:r>
              <a:rPr lang="en-US" sz="1200" b="0" i="0" u="sng" strike="noStrike" kern="1200" dirty="0" err="1">
                <a:solidFill>
                  <a:schemeClr val="tx1"/>
                </a:solidFill>
                <a:effectLst/>
                <a:latin typeface="+mn-lt"/>
                <a:ea typeface="+mn-ea"/>
                <a:cs typeface="+mn-cs"/>
                <a:hlinkClick r:id="rId3"/>
              </a:rPr>
              <a:t>Roslansky</a:t>
            </a:r>
            <a:r>
              <a:rPr lang="en-US" sz="1200" b="0" i="0" u="sng" strike="noStrike" kern="1200" dirty="0">
                <a:solidFill>
                  <a:schemeClr val="tx1"/>
                </a:solidFill>
                <a:effectLst/>
                <a:latin typeface="+mn-lt"/>
                <a:ea typeface="+mn-ea"/>
                <a:cs typeface="+mn-cs"/>
                <a:hlinkClick r:id="rId3"/>
              </a:rPr>
              <a:t>, 2023</a:t>
            </a:r>
            <a:r>
              <a:rPr lang="en-US" sz="1200" b="0" i="0" kern="1200" dirty="0">
                <a:solidFill>
                  <a:schemeClr val="tx1"/>
                </a:solidFill>
                <a:effectLst/>
                <a:latin typeface="+mn-lt"/>
                <a:ea typeface="+mn-ea"/>
                <a:cs typeface="+mn-cs"/>
              </a:rPr>
              <a:t>). </a:t>
            </a:r>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25</a:t>
            </a:fld>
            <a:endParaRPr lang="en-US"/>
          </a:p>
        </p:txBody>
      </p:sp>
    </p:spTree>
    <p:extLst>
      <p:ext uri="{BB962C8B-B14F-4D97-AF65-F5344CB8AC3E}">
        <p14:creationId xmlns:p14="http://schemas.microsoft.com/office/powerpoint/2010/main" val="3422348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And together making it happen</a:t>
            </a:r>
            <a:endParaRPr lang="en-IE" b="0"/>
          </a:p>
        </p:txBody>
      </p:sp>
      <p:sp>
        <p:nvSpPr>
          <p:cNvPr id="4" name="Slide Number Placeholder 3"/>
          <p:cNvSpPr>
            <a:spLocks noGrp="1"/>
          </p:cNvSpPr>
          <p:nvPr>
            <p:ph type="sldNum" sz="quarter" idx="10"/>
          </p:nvPr>
        </p:nvSpPr>
        <p:spPr/>
        <p:txBody>
          <a:bodyPr/>
          <a:lstStyle/>
          <a:p>
            <a:fld id="{DAB8B891-E127-3643-9772-9B226A328E40}" type="slidenum">
              <a:rPr lang="en-US" smtClean="0"/>
              <a:t>26</a:t>
            </a:fld>
            <a:endParaRPr lang="en-US"/>
          </a:p>
        </p:txBody>
      </p:sp>
    </p:spTree>
    <p:extLst>
      <p:ext uri="{BB962C8B-B14F-4D97-AF65-F5344CB8AC3E}">
        <p14:creationId xmlns:p14="http://schemas.microsoft.com/office/powerpoint/2010/main" val="4114703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55E63"/>
                </a:solidFill>
                <a:latin typeface="Bord Bia Sans"/>
              </a:rPr>
              <a:t>We’ll achieve greater impact by leveraging our past experience, seeking fresh thinking and using data driven insights to inform our ongoing approach to AI. </a:t>
            </a:r>
            <a:endParaRPr lang="en-IE" sz="1200" dirty="0">
              <a:solidFill>
                <a:srgbClr val="055E63"/>
              </a:solidFill>
              <a:latin typeface="Bord Bia Sans"/>
            </a:endParaRPr>
          </a:p>
          <a:p>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27</a:t>
            </a:fld>
            <a:endParaRPr lang="en-US"/>
          </a:p>
        </p:txBody>
      </p:sp>
    </p:spTree>
    <p:extLst>
      <p:ext uri="{BB962C8B-B14F-4D97-AF65-F5344CB8AC3E}">
        <p14:creationId xmlns:p14="http://schemas.microsoft.com/office/powerpoint/2010/main" val="54149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chemeClr val="bg1"/>
                </a:solidFill>
              </a:rPr>
              <a:t>We’ll do less better and share learning and knowledge that moves our industry forward, giving us more focus, control and ability to adapt. </a:t>
            </a:r>
            <a:endParaRPr lang="en-IE" sz="1200" dirty="0">
              <a:solidFill>
                <a:schemeClr val="bg1"/>
              </a:solidFill>
            </a:endParaRPr>
          </a:p>
          <a:p>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28</a:t>
            </a:fld>
            <a:endParaRPr lang="en-US"/>
          </a:p>
        </p:txBody>
      </p:sp>
    </p:spTree>
    <p:extLst>
      <p:ext uri="{BB962C8B-B14F-4D97-AF65-F5344CB8AC3E}">
        <p14:creationId xmlns:p14="http://schemas.microsoft.com/office/powerpoint/2010/main" val="4195376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55E63"/>
                </a:solidFill>
                <a:latin typeface="Bord Bia Sans"/>
              </a:rPr>
              <a:t>We’ll keep each other fully informed and collaborate and align with purpose and respect to act in unity as </a:t>
            </a:r>
            <a:r>
              <a:rPr lang="en-US" sz="1200" b="1" dirty="0">
                <a:solidFill>
                  <a:srgbClr val="2BB5BA"/>
                </a:solidFill>
                <a:latin typeface="Bord Bia Sans"/>
              </a:rPr>
              <a:t>One Bord Bia </a:t>
            </a:r>
            <a:r>
              <a:rPr lang="en-US" sz="1200" dirty="0">
                <a:solidFill>
                  <a:srgbClr val="055E63"/>
                </a:solidFill>
                <a:latin typeface="Bord Bia Sans"/>
              </a:rPr>
              <a:t>across the world. </a:t>
            </a:r>
            <a:endParaRPr lang="en-IE" sz="1200" dirty="0">
              <a:solidFill>
                <a:srgbClr val="055E63"/>
              </a:solidFill>
              <a:latin typeface="Bord Bia Sans"/>
            </a:endParaRPr>
          </a:p>
        </p:txBody>
      </p:sp>
      <p:sp>
        <p:nvSpPr>
          <p:cNvPr id="4" name="Slide Number Placeholder 3"/>
          <p:cNvSpPr>
            <a:spLocks noGrp="1"/>
          </p:cNvSpPr>
          <p:nvPr>
            <p:ph type="sldNum" sz="quarter" idx="10"/>
          </p:nvPr>
        </p:nvSpPr>
        <p:spPr/>
        <p:txBody>
          <a:bodyPr/>
          <a:lstStyle/>
          <a:p>
            <a:fld id="{DAB8B891-E127-3643-9772-9B226A328E40}" type="slidenum">
              <a:rPr lang="en-US" smtClean="0"/>
              <a:t>29</a:t>
            </a:fld>
            <a:endParaRPr lang="en-US"/>
          </a:p>
        </p:txBody>
      </p:sp>
    </p:spTree>
    <p:extLst>
      <p:ext uri="{BB962C8B-B14F-4D97-AF65-F5344CB8AC3E}">
        <p14:creationId xmlns:p14="http://schemas.microsoft.com/office/powerpoint/2010/main" val="111573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055E63"/>
                </a:solidFill>
                <a:latin typeface="Bord Bia Sans"/>
              </a:rPr>
              <a:t>We’ll bring our clients and colleagues with us as we navigate changed realities, explore new possibilities, and practice shared responsibility.</a:t>
            </a:r>
            <a:endParaRPr lang="en-IE" sz="1200" dirty="0">
              <a:solidFill>
                <a:srgbClr val="055E63"/>
              </a:solidFill>
              <a:latin typeface="Bord Bia Sans"/>
            </a:endParaRPr>
          </a:p>
          <a:p>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30</a:t>
            </a:fld>
            <a:endParaRPr lang="en-US"/>
          </a:p>
        </p:txBody>
      </p:sp>
    </p:spTree>
    <p:extLst>
      <p:ext uri="{BB962C8B-B14F-4D97-AF65-F5344CB8AC3E}">
        <p14:creationId xmlns:p14="http://schemas.microsoft.com/office/powerpoint/2010/main" val="3373391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55E63"/>
                </a:solidFill>
              </a:rPr>
              <a:t>We’ll be agents of a thriving future for Irish food, drink &amp; horticulture</a:t>
            </a:r>
            <a:endParaRPr lang="en-IE" sz="1200" b="0">
              <a:solidFill>
                <a:srgbClr val="055E63"/>
              </a:solidFill>
              <a:latin typeface="Bord Bia Sans"/>
            </a:endParaRPr>
          </a:p>
          <a:p>
            <a:endParaRPr lang="en-IE"/>
          </a:p>
        </p:txBody>
      </p:sp>
      <p:sp>
        <p:nvSpPr>
          <p:cNvPr id="4" name="Slide Number Placeholder 3"/>
          <p:cNvSpPr>
            <a:spLocks noGrp="1"/>
          </p:cNvSpPr>
          <p:nvPr>
            <p:ph type="sldNum" sz="quarter" idx="10"/>
          </p:nvPr>
        </p:nvSpPr>
        <p:spPr/>
        <p:txBody>
          <a:bodyPr/>
          <a:lstStyle/>
          <a:p>
            <a:fld id="{DAB8B891-E127-3643-9772-9B226A328E40}" type="slidenum">
              <a:rPr lang="en-US" smtClean="0"/>
              <a:t>31</a:t>
            </a:fld>
            <a:endParaRPr lang="en-US"/>
          </a:p>
        </p:txBody>
      </p:sp>
    </p:spTree>
    <p:extLst>
      <p:ext uri="{BB962C8B-B14F-4D97-AF65-F5344CB8AC3E}">
        <p14:creationId xmlns:p14="http://schemas.microsoft.com/office/powerpoint/2010/main" val="113512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1-6 are: </a:t>
            </a:r>
          </a:p>
        </p:txBody>
      </p:sp>
      <p:sp>
        <p:nvSpPr>
          <p:cNvPr id="4" name="Slide Number Placeholder 3"/>
          <p:cNvSpPr>
            <a:spLocks noGrp="1"/>
          </p:cNvSpPr>
          <p:nvPr>
            <p:ph type="sldNum" sz="quarter" idx="5"/>
          </p:nvPr>
        </p:nvSpPr>
        <p:spPr/>
        <p:txBody>
          <a:bodyPr/>
          <a:lstStyle/>
          <a:p>
            <a:fld id="{DAB8B891-E127-3643-9772-9B226A328E40}" type="slidenum">
              <a:rPr lang="en-US" smtClean="0"/>
              <a:t>5</a:t>
            </a:fld>
            <a:endParaRPr lang="en-US"/>
          </a:p>
        </p:txBody>
      </p:sp>
    </p:spTree>
    <p:extLst>
      <p:ext uri="{BB962C8B-B14F-4D97-AF65-F5344CB8AC3E}">
        <p14:creationId xmlns:p14="http://schemas.microsoft.com/office/powerpoint/2010/main" val="2443475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55E63"/>
                </a:solidFill>
                <a:latin typeface="Bord Bia Sans"/>
              </a:rPr>
              <a:t>Ambitious in striving for excellence and crystal clear in our approach.</a:t>
            </a:r>
            <a:endParaRPr lang="en-IE"/>
          </a:p>
        </p:txBody>
      </p:sp>
      <p:sp>
        <p:nvSpPr>
          <p:cNvPr id="4" name="Slide Number Placeholder 3"/>
          <p:cNvSpPr>
            <a:spLocks noGrp="1"/>
          </p:cNvSpPr>
          <p:nvPr>
            <p:ph type="sldNum" sz="quarter" idx="10"/>
          </p:nvPr>
        </p:nvSpPr>
        <p:spPr/>
        <p:txBody>
          <a:bodyPr/>
          <a:lstStyle/>
          <a:p>
            <a:fld id="{DAB8B891-E127-3643-9772-9B226A328E40}" type="slidenum">
              <a:rPr lang="en-US" smtClean="0"/>
              <a:t>32</a:t>
            </a:fld>
            <a:endParaRPr lang="en-US"/>
          </a:p>
        </p:txBody>
      </p:sp>
    </p:spTree>
    <p:extLst>
      <p:ext uri="{BB962C8B-B14F-4D97-AF65-F5344CB8AC3E}">
        <p14:creationId xmlns:p14="http://schemas.microsoft.com/office/powerpoint/2010/main" val="1186394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55E63"/>
                </a:solidFill>
                <a:latin typeface="Bord Bia Sans"/>
              </a:rPr>
              <a:t>United as a curious and trusted team, we will keep abreast of AI trends, developments and use cases, collaborate on cross functional groups that test and evaluate new tools that help deliver strategy, facilitate the sharpening of AI and in demand human-centric skills, and use our discovery and practice to help our industry learn, know and sustainably grow in an AI era. </a:t>
            </a:r>
            <a:r>
              <a:rPr lang="en-US" sz="1400" dirty="0">
                <a:solidFill>
                  <a:srgbClr val="055E63"/>
                </a:solidFill>
                <a:latin typeface="Bord Bia Sans"/>
              </a:rPr>
              <a:t> </a:t>
            </a:r>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33</a:t>
            </a:fld>
            <a:endParaRPr lang="en-US"/>
          </a:p>
        </p:txBody>
      </p:sp>
    </p:spTree>
    <p:extLst>
      <p:ext uri="{BB962C8B-B14F-4D97-AF65-F5344CB8AC3E}">
        <p14:creationId xmlns:p14="http://schemas.microsoft.com/office/powerpoint/2010/main" val="1223659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55E63"/>
                </a:solidFill>
                <a:latin typeface="Bord Bia Sans"/>
              </a:rPr>
              <a:t>An indispensable partner in our industry’s continuing commercial success, we will help mitigate risk and empower opportunities through the competent and responsible use of AI.</a:t>
            </a:r>
            <a:r>
              <a:rPr lang="en-US" sz="1400" dirty="0">
                <a:solidFill>
                  <a:srgbClr val="055E63"/>
                </a:solidFill>
                <a:latin typeface="Bord Bia Sans"/>
              </a:rPr>
              <a:t> </a:t>
            </a:r>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34</a:t>
            </a:fld>
            <a:endParaRPr lang="en-US"/>
          </a:p>
        </p:txBody>
      </p:sp>
    </p:spTree>
    <p:extLst>
      <p:ext uri="{BB962C8B-B14F-4D97-AF65-F5344CB8AC3E}">
        <p14:creationId xmlns:p14="http://schemas.microsoft.com/office/powerpoint/2010/main" val="3162320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896112" fontAlgn="base">
              <a:spcBef>
                <a:spcPts val="980"/>
              </a:spcBef>
              <a:buNone/>
            </a:pPr>
            <a:r>
              <a:rPr lang="en-US" sz="1200" b="1" dirty="0" err="1">
                <a:solidFill>
                  <a:schemeClr val="tx2"/>
                </a:solidFill>
              </a:rPr>
              <a:t>Mairéad</a:t>
            </a:r>
            <a:r>
              <a:rPr lang="en-US" sz="1200" b="1" dirty="0">
                <a:solidFill>
                  <a:schemeClr val="tx2"/>
                </a:solidFill>
              </a:rPr>
              <a:t> and Lauren’s - Top tips on how to learn, know and sustainably grow with AI</a:t>
            </a:r>
            <a:endParaRPr lang="en-US" sz="1100" dirty="0">
              <a:solidFill>
                <a:schemeClr val="tx2"/>
              </a:solidFill>
              <a:latin typeface="Bord Bia Sans Bold"/>
            </a:endParaRPr>
          </a:p>
        </p:txBody>
      </p:sp>
      <p:sp>
        <p:nvSpPr>
          <p:cNvPr id="4" name="Slide Number Placeholder 3"/>
          <p:cNvSpPr>
            <a:spLocks noGrp="1"/>
          </p:cNvSpPr>
          <p:nvPr>
            <p:ph type="sldNum" sz="quarter" idx="10"/>
          </p:nvPr>
        </p:nvSpPr>
        <p:spPr/>
        <p:txBody>
          <a:bodyPr/>
          <a:lstStyle/>
          <a:p>
            <a:fld id="{DAB8B891-E127-3643-9772-9B226A328E40}" type="slidenum">
              <a:rPr lang="en-US" smtClean="0"/>
              <a:t>35</a:t>
            </a:fld>
            <a:endParaRPr lang="en-US"/>
          </a:p>
        </p:txBody>
      </p:sp>
    </p:spTree>
    <p:extLst>
      <p:ext uri="{BB962C8B-B14F-4D97-AF65-F5344CB8AC3E}">
        <p14:creationId xmlns:p14="http://schemas.microsoft.com/office/powerpoint/2010/main" val="2192962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896112" fontAlgn="base">
              <a:spcBef>
                <a:spcPts val="980"/>
              </a:spcBef>
              <a:buNone/>
            </a:pPr>
            <a:r>
              <a:rPr lang="en-US" sz="1400" b="1" dirty="0">
                <a:solidFill>
                  <a:schemeClr val="tx2"/>
                </a:solidFill>
                <a:latin typeface="Bord Bia Sans"/>
              </a:rPr>
              <a:t>Be a Connected Colleague</a:t>
            </a:r>
            <a:r>
              <a:rPr lang="en-US" sz="1400" dirty="0">
                <a:solidFill>
                  <a:schemeClr val="tx2"/>
                </a:solidFill>
                <a:latin typeface="Bord Bia Sans"/>
              </a:rPr>
              <a:t> </a:t>
            </a:r>
          </a:p>
          <a:p>
            <a:pPr marL="0" indent="0" algn="l" defTabSz="896112" fontAlgn="base">
              <a:spcBef>
                <a:spcPts val="980"/>
              </a:spcBef>
              <a:buNone/>
            </a:pPr>
            <a:r>
              <a:rPr lang="en-US" sz="1200" dirty="0">
                <a:solidFill>
                  <a:schemeClr val="tx2"/>
                </a:solidFill>
                <a:latin typeface="Bord Bia Sans"/>
              </a:rPr>
              <a:t>Harness your soft skills to work more easily and effectively with others in a human-centric world</a:t>
            </a:r>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36</a:t>
            </a:fld>
            <a:endParaRPr lang="en-US"/>
          </a:p>
        </p:txBody>
      </p:sp>
    </p:spTree>
    <p:extLst>
      <p:ext uri="{BB962C8B-B14F-4D97-AF65-F5344CB8AC3E}">
        <p14:creationId xmlns:p14="http://schemas.microsoft.com/office/powerpoint/2010/main" val="2826055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How can you develop the most in demand skill (communication)  in today’s jobs market? (LinkedIn, 2024) (McKinsey, 2022) </a:t>
            </a:r>
            <a:r>
              <a:rPr lang="en-GB" sz="18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https://www.linkedin.com/business/talent/blog/talent-strategy/linkedin-most-in-demand-hard-and-soft-skills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https://www.mckinsey.com/featured-insights/mckinsey-guide-to-managing-yourself/how-to-communicate-better</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DAB8B891-E127-3643-9772-9B226A328E40}" type="slidenum">
              <a:rPr lang="en-US" smtClean="0"/>
              <a:t>37</a:t>
            </a:fld>
            <a:endParaRPr lang="en-US"/>
          </a:p>
        </p:txBody>
      </p:sp>
    </p:spTree>
    <p:extLst>
      <p:ext uri="{BB962C8B-B14F-4D97-AF65-F5344CB8AC3E}">
        <p14:creationId xmlns:p14="http://schemas.microsoft.com/office/powerpoint/2010/main" val="1182933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896112" fontAlgn="base">
              <a:spcBef>
                <a:spcPts val="980"/>
              </a:spcBef>
              <a:buNone/>
            </a:pPr>
            <a:r>
              <a:rPr lang="en-US" sz="2400" b="1" dirty="0">
                <a:solidFill>
                  <a:schemeClr val="tx2"/>
                </a:solidFill>
                <a:latin typeface="Bord Bia Sans"/>
              </a:rPr>
              <a:t>Be a Lifelong Learner </a:t>
            </a:r>
          </a:p>
          <a:p>
            <a:pPr marL="0" indent="0" algn="l" defTabSz="896112" fontAlgn="base">
              <a:spcBef>
                <a:spcPts val="980"/>
              </a:spcBef>
              <a:buNone/>
            </a:pPr>
            <a:r>
              <a:rPr lang="en-US" dirty="0">
                <a:solidFill>
                  <a:schemeClr val="tx2"/>
                </a:solidFill>
                <a:latin typeface="Bord Bia Sans"/>
              </a:rPr>
              <a:t>Upskill and keep upskilling, never stop learning about how to communicate, collaborate and iterate with </a:t>
            </a:r>
            <a:r>
              <a:rPr lang="en-US" dirty="0" err="1">
                <a:solidFill>
                  <a:schemeClr val="tx2"/>
                </a:solidFill>
                <a:latin typeface="Bord Bia Sans"/>
              </a:rPr>
              <a:t>ai</a:t>
            </a:r>
            <a:r>
              <a:rPr lang="en-US" dirty="0">
                <a:solidFill>
                  <a:schemeClr val="tx2"/>
                </a:solidFill>
                <a:latin typeface="Bord Bia Sans"/>
              </a:rPr>
              <a:t> and take the time to post social proof of your development.</a:t>
            </a:r>
            <a:r>
              <a:rPr lang="en-US" dirty="0">
                <a:latin typeface="Bord Bia Sans"/>
              </a:rPr>
              <a:t> </a:t>
            </a:r>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38</a:t>
            </a:fld>
            <a:endParaRPr lang="en-US"/>
          </a:p>
        </p:txBody>
      </p:sp>
    </p:spTree>
    <p:extLst>
      <p:ext uri="{BB962C8B-B14F-4D97-AF65-F5344CB8AC3E}">
        <p14:creationId xmlns:p14="http://schemas.microsoft.com/office/powerpoint/2010/main" val="1481858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Bord Bia Sans" panose="00000500000000000000" pitchFamily="2" charset="0"/>
                <a:ea typeface="Calibri" panose="020F0502020204030204" pitchFamily="34" charset="0"/>
                <a:cs typeface="Times New Roman" panose="02020603050405020304" pitchFamily="18" charset="0"/>
              </a:rPr>
              <a:t>How can you stay ahead of the curve, enhance efficiency, build trust and unlock new opportunities with </a:t>
            </a:r>
            <a:r>
              <a:rPr lang="en-GB" sz="1800" b="0" dirty="0" err="1">
                <a:effectLst/>
                <a:latin typeface="Bord Bia Sans" panose="00000500000000000000" pitchFamily="2" charset="0"/>
                <a:ea typeface="Calibri" panose="020F0502020204030204" pitchFamily="34" charset="0"/>
                <a:cs typeface="Times New Roman" panose="02020603050405020304" pitchFamily="18" charset="0"/>
              </a:rPr>
              <a:t>ai</a:t>
            </a:r>
            <a:r>
              <a:rPr lang="en-GB" sz="1800" b="0" dirty="0">
                <a:effectLst/>
                <a:latin typeface="Bord Bia Sans" panose="00000500000000000000" pitchFamily="2" charset="0"/>
                <a:ea typeface="Calibri" panose="020F0502020204030204" pitchFamily="34" charset="0"/>
                <a:cs typeface="Times New Roman" panose="02020603050405020304" pitchFamily="18" charset="0"/>
              </a:rPr>
              <a:t> in 2024? (Apollo,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https://www.linkedin.com/pulse/conquer-ai-2024-5-free-courses-apolloitservices-quswc/</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DAB8B891-E127-3643-9772-9B226A328E40}" type="slidenum">
              <a:rPr lang="en-US" smtClean="0"/>
              <a:t>39</a:t>
            </a:fld>
            <a:endParaRPr lang="en-US"/>
          </a:p>
        </p:txBody>
      </p:sp>
    </p:spTree>
    <p:extLst>
      <p:ext uri="{BB962C8B-B14F-4D97-AF65-F5344CB8AC3E}">
        <p14:creationId xmlns:p14="http://schemas.microsoft.com/office/powerpoint/2010/main" val="172272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896112" fontAlgn="base">
              <a:spcBef>
                <a:spcPts val="980"/>
              </a:spcBef>
              <a:buNone/>
            </a:pPr>
            <a:r>
              <a:rPr lang="en-US" b="1" dirty="0">
                <a:solidFill>
                  <a:schemeClr val="tx2"/>
                </a:solidFill>
                <a:latin typeface="Bord Bia Sans"/>
              </a:rPr>
              <a:t>Be an Adaptable Instructor</a:t>
            </a:r>
          </a:p>
          <a:p>
            <a:pPr marL="0" indent="0" algn="l" defTabSz="896112" fontAlgn="base">
              <a:spcBef>
                <a:spcPts val="980"/>
              </a:spcBef>
              <a:buNone/>
            </a:pPr>
            <a:r>
              <a:rPr lang="en-US" sz="1200" dirty="0">
                <a:solidFill>
                  <a:schemeClr val="tx2"/>
                </a:solidFill>
                <a:latin typeface="Bord Bia Sans"/>
              </a:rPr>
              <a:t>Be practical and leverage your existing skills, you don’t always have to reinvent the wheel, info lit meets AI lit</a:t>
            </a:r>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40</a:t>
            </a:fld>
            <a:endParaRPr lang="en-US"/>
          </a:p>
        </p:txBody>
      </p:sp>
    </p:spTree>
    <p:extLst>
      <p:ext uri="{BB962C8B-B14F-4D97-AF65-F5344CB8AC3E}">
        <p14:creationId xmlns:p14="http://schemas.microsoft.com/office/powerpoint/2010/main" val="2300507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Bord Bia Sans" panose="00000500000000000000" pitchFamily="2" charset="0"/>
                <a:ea typeface="Calibri" panose="020F0502020204030204" pitchFamily="34" charset="0"/>
                <a:cs typeface="Times New Roman" panose="02020603050405020304" pitchFamily="18" charset="0"/>
              </a:rPr>
              <a:t>How can you </a:t>
            </a:r>
            <a:r>
              <a:rPr lang="en-IE" sz="1800" dirty="0">
                <a:effectLst/>
                <a:latin typeface="Bord Bia Sans" panose="00000500000000000000" pitchFamily="2" charset="0"/>
                <a:ea typeface="Calibri" panose="020F0502020204030204" pitchFamily="34" charset="0"/>
                <a:cs typeface="Times New Roman" panose="02020603050405020304" pitchFamily="18" charset="0"/>
              </a:rPr>
              <a:t>harness </a:t>
            </a:r>
            <a:r>
              <a:rPr lang="en-IE" sz="1800" dirty="0" err="1">
                <a:effectLst/>
                <a:latin typeface="Bord Bia Sans" panose="00000500000000000000" pitchFamily="2" charset="0"/>
                <a:ea typeface="Calibri" panose="020F0502020204030204" pitchFamily="34" charset="0"/>
                <a:cs typeface="Times New Roman" panose="02020603050405020304" pitchFamily="18" charset="0"/>
              </a:rPr>
              <a:t>ChatGPT</a:t>
            </a:r>
            <a:r>
              <a:rPr lang="en-IE" sz="1800" dirty="0">
                <a:effectLst/>
                <a:latin typeface="Bord Bia Sans" panose="00000500000000000000" pitchFamily="2" charset="0"/>
                <a:ea typeface="Calibri" panose="020F0502020204030204" pitchFamily="34" charset="0"/>
                <a:cs typeface="Times New Roman" panose="02020603050405020304" pitchFamily="18" charset="0"/>
              </a:rPr>
              <a:t> and Other Generative Tools to Enhance </a:t>
            </a:r>
            <a:r>
              <a:rPr lang="en-IE" sz="1800" dirty="0">
                <a:latin typeface="Bord Bia Sans" panose="00000500000000000000" pitchFamily="2" charset="0"/>
                <a:ea typeface="Calibri" panose="020F0502020204030204" pitchFamily="34" charset="0"/>
                <a:cs typeface="Times New Roman" panose="02020603050405020304" pitchFamily="18" charset="0"/>
              </a:rPr>
              <a:t>your </a:t>
            </a:r>
            <a:r>
              <a:rPr lang="en-IE" sz="1800" dirty="0">
                <a:effectLst/>
                <a:latin typeface="Bord Bia Sans" panose="00000500000000000000" pitchFamily="2" charset="0"/>
                <a:ea typeface="Calibri" panose="020F0502020204030204" pitchFamily="34" charset="0"/>
                <a:cs typeface="Times New Roman" panose="02020603050405020304" pitchFamily="18" charset="0"/>
              </a:rPr>
              <a:t>Teaching and Learning practice? (Scott et al,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https://repository.ifla.org/bitstream/123456789/2788/1/112-scott-en.pdf</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DAB8B891-E127-3643-9772-9B226A328E40}" type="slidenum">
              <a:rPr lang="en-US" smtClean="0"/>
              <a:t>41</a:t>
            </a:fld>
            <a:endParaRPr lang="en-US"/>
          </a:p>
        </p:txBody>
      </p:sp>
    </p:spTree>
    <p:extLst>
      <p:ext uri="{BB962C8B-B14F-4D97-AF65-F5344CB8AC3E}">
        <p14:creationId xmlns:p14="http://schemas.microsoft.com/office/powerpoint/2010/main" val="1003616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We’re proud champions of Ireland’s Farmers and Producers</a:t>
            </a:r>
            <a:endParaRPr lang="en-US" b="0"/>
          </a:p>
        </p:txBody>
      </p:sp>
      <p:sp>
        <p:nvSpPr>
          <p:cNvPr id="4" name="Slide Number Placeholder 3"/>
          <p:cNvSpPr>
            <a:spLocks noGrp="1"/>
          </p:cNvSpPr>
          <p:nvPr>
            <p:ph type="sldNum" sz="quarter" idx="5"/>
          </p:nvPr>
        </p:nvSpPr>
        <p:spPr/>
        <p:txBody>
          <a:bodyPr/>
          <a:lstStyle/>
          <a:p>
            <a:fld id="{DAB8B891-E127-3643-9772-9B226A328E40}" type="slidenum">
              <a:rPr lang="en-US" smtClean="0"/>
              <a:t>6</a:t>
            </a:fld>
            <a:endParaRPr lang="en-US"/>
          </a:p>
        </p:txBody>
      </p:sp>
    </p:spTree>
    <p:extLst>
      <p:ext uri="{BB962C8B-B14F-4D97-AF65-F5344CB8AC3E}">
        <p14:creationId xmlns:p14="http://schemas.microsoft.com/office/powerpoint/2010/main" val="36557486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6112" fontAlgn="base">
              <a:spcBef>
                <a:spcPts val="980"/>
              </a:spcBef>
              <a:buNone/>
            </a:pPr>
            <a:r>
              <a:rPr lang="en-US" sz="2000" b="1" dirty="0">
                <a:solidFill>
                  <a:schemeClr val="bg1"/>
                </a:solidFill>
                <a:latin typeface="Bord Bia Sans"/>
              </a:rPr>
              <a:t>Be a Compliant Practitioner </a:t>
            </a:r>
          </a:p>
          <a:p>
            <a:pPr marL="0" indent="0" defTabSz="896112" fontAlgn="base">
              <a:spcBef>
                <a:spcPts val="980"/>
              </a:spcBef>
              <a:buNone/>
            </a:pPr>
            <a:r>
              <a:rPr lang="en-US" dirty="0">
                <a:solidFill>
                  <a:schemeClr val="bg1"/>
                </a:solidFill>
                <a:latin typeface="Bord Bia Sans"/>
              </a:rPr>
              <a:t> Align everything you do with AI, to your </a:t>
            </a:r>
            <a:r>
              <a:rPr lang="en-US" dirty="0" err="1">
                <a:solidFill>
                  <a:schemeClr val="bg1"/>
                </a:solidFill>
                <a:latin typeface="Bord Bia Sans"/>
              </a:rPr>
              <a:t>organisations</a:t>
            </a:r>
            <a:r>
              <a:rPr lang="en-US" dirty="0">
                <a:solidFill>
                  <a:schemeClr val="bg1"/>
                </a:solidFill>
                <a:latin typeface="Bord Bia Sans"/>
              </a:rPr>
              <a:t> AI policy always ensuring ethical and responsible use. </a:t>
            </a:r>
            <a:r>
              <a:rPr lang="en-US" sz="1800" kern="1200" dirty="0">
                <a:solidFill>
                  <a:schemeClr val="bg1"/>
                </a:solidFill>
                <a:latin typeface="+mn-lt"/>
                <a:ea typeface="+mn-ea"/>
                <a:cs typeface="+mn-cs"/>
              </a:rPr>
              <a:t> </a:t>
            </a:r>
            <a:endParaRPr lang="en-US" sz="1800" dirty="0">
              <a:solidFill>
                <a:schemeClr val="bg1"/>
              </a:solidFill>
              <a:cs typeface="Calibri"/>
            </a:endParaRPr>
          </a:p>
        </p:txBody>
      </p:sp>
      <p:sp>
        <p:nvSpPr>
          <p:cNvPr id="4" name="Slide Number Placeholder 3"/>
          <p:cNvSpPr>
            <a:spLocks noGrp="1"/>
          </p:cNvSpPr>
          <p:nvPr>
            <p:ph type="sldNum" sz="quarter" idx="10"/>
          </p:nvPr>
        </p:nvSpPr>
        <p:spPr/>
        <p:txBody>
          <a:bodyPr/>
          <a:lstStyle/>
          <a:p>
            <a:fld id="{DAB8B891-E127-3643-9772-9B226A328E40}" type="slidenum">
              <a:rPr lang="en-US" smtClean="0"/>
              <a:t>42</a:t>
            </a:fld>
            <a:endParaRPr lang="en-US"/>
          </a:p>
        </p:txBody>
      </p:sp>
    </p:spTree>
    <p:extLst>
      <p:ext uri="{BB962C8B-B14F-4D97-AF65-F5344CB8AC3E}">
        <p14:creationId xmlns:p14="http://schemas.microsoft.com/office/powerpoint/2010/main" val="2305252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effectLst/>
                <a:latin typeface="Bord Bia Sans"/>
                <a:ea typeface="Calibri" panose="020F0502020204030204" pitchFamily="34" charset="0"/>
                <a:cs typeface="Times New Roman"/>
              </a:rPr>
              <a:t>How can you </a:t>
            </a:r>
            <a:r>
              <a:rPr lang="en-GB" sz="1800" dirty="0">
                <a:solidFill>
                  <a:schemeClr val="bg1"/>
                </a:solidFill>
                <a:latin typeface="Bord Bia Sans"/>
                <a:ea typeface="Calibri" panose="020F0502020204030204" pitchFamily="34" charset="0"/>
                <a:cs typeface="Times New Roman"/>
              </a:rPr>
              <a:t>get involved in shaping future AI policy in your organisation? </a:t>
            </a:r>
            <a:r>
              <a:rPr lang="en-GB" sz="1800" dirty="0">
                <a:solidFill>
                  <a:schemeClr val="bg1"/>
                </a:solidFill>
                <a:effectLst/>
                <a:latin typeface="Bord Bia Sans"/>
                <a:ea typeface="Calibri" panose="020F0502020204030204" pitchFamily="34" charset="0"/>
                <a:cs typeface="Times New Roman"/>
              </a:rPr>
              <a:t>(CILIP,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https://www.cilip.org.uk/news/news.asp?id=663916</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DAB8B891-E127-3643-9772-9B226A328E40}" type="slidenum">
              <a:rPr lang="en-US" smtClean="0"/>
              <a:t>43</a:t>
            </a:fld>
            <a:endParaRPr lang="en-US"/>
          </a:p>
        </p:txBody>
      </p:sp>
    </p:spTree>
    <p:extLst>
      <p:ext uri="{BB962C8B-B14F-4D97-AF65-F5344CB8AC3E}">
        <p14:creationId xmlns:p14="http://schemas.microsoft.com/office/powerpoint/2010/main" val="35646740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6112" fontAlgn="base">
              <a:spcBef>
                <a:spcPts val="980"/>
              </a:spcBef>
              <a:buNone/>
            </a:pPr>
            <a:r>
              <a:rPr lang="en-US" sz="1400" b="1" dirty="0">
                <a:solidFill>
                  <a:srgbClr val="075E64"/>
                </a:solidFill>
                <a:latin typeface="Bord Bia Sans"/>
              </a:rPr>
              <a:t>Be a Curious Consumer</a:t>
            </a:r>
          </a:p>
          <a:p>
            <a:pPr marL="0" indent="0" defTabSz="896112" fontAlgn="base">
              <a:spcBef>
                <a:spcPts val="980"/>
              </a:spcBef>
              <a:buNone/>
            </a:pPr>
            <a:r>
              <a:rPr lang="en-US" sz="1200" dirty="0">
                <a:solidFill>
                  <a:srgbClr val="075E64"/>
                </a:solidFill>
                <a:latin typeface="Bord Bia Sans"/>
              </a:rPr>
              <a:t> Digest continuous content about AI uses cases, tools, technologies, applications and impacts to build your knowledge.</a:t>
            </a:r>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44</a:t>
            </a:fld>
            <a:endParaRPr lang="en-US"/>
          </a:p>
        </p:txBody>
      </p:sp>
    </p:spTree>
    <p:extLst>
      <p:ext uri="{BB962C8B-B14F-4D97-AF65-F5344CB8AC3E}">
        <p14:creationId xmlns:p14="http://schemas.microsoft.com/office/powerpoint/2010/main" val="37070455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Bord Bia Sans"/>
                <a:ea typeface="Calibri" panose="020F0502020204030204" pitchFamily="34" charset="0"/>
                <a:cs typeface="Times New Roman"/>
              </a:rPr>
              <a:t>How can you explore </a:t>
            </a:r>
            <a:r>
              <a:rPr lang="en-GB" sz="1800" dirty="0">
                <a:latin typeface="Bord Bia Sans"/>
                <a:ea typeface="Calibri" panose="020F0502020204030204" pitchFamily="34" charset="0"/>
                <a:cs typeface="Times New Roman"/>
              </a:rPr>
              <a:t>AI impacts</a:t>
            </a:r>
            <a:r>
              <a:rPr lang="en-GB" sz="1800" dirty="0">
                <a:effectLst/>
                <a:latin typeface="Bord Bia Sans"/>
                <a:ea typeface="Calibri" panose="020F0502020204030204" pitchFamily="34" charset="0"/>
                <a:cs typeface="Times New Roman"/>
              </a:rPr>
              <a:t> on library operations? (IFLA, 2024)</a:t>
            </a:r>
            <a:br>
              <a:rPr lang="en-GB" sz="1800" dirty="0">
                <a:effectLst/>
                <a:latin typeface="Bord Bia Sans" panose="00000500000000000000" pitchFamily="2" charset="0"/>
                <a:ea typeface="Calibri" panose="020F0502020204030204" pitchFamily="34" charset="0"/>
                <a:cs typeface="Times New Roman" panose="02020603050405020304" pitchFamily="18" charset="0"/>
              </a:rPr>
            </a:b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https://www.ifla.org/g/ai/developing-a-library-strategic-response-to-artificial-intelligence/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DAB8B891-E127-3643-9772-9B226A328E40}" type="slidenum">
              <a:rPr lang="en-US" smtClean="0"/>
              <a:t>45</a:t>
            </a:fld>
            <a:endParaRPr lang="en-US"/>
          </a:p>
        </p:txBody>
      </p:sp>
    </p:spTree>
    <p:extLst>
      <p:ext uri="{BB962C8B-B14F-4D97-AF65-F5344CB8AC3E}">
        <p14:creationId xmlns:p14="http://schemas.microsoft.com/office/powerpoint/2010/main" val="1546088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896112" fontAlgn="base">
              <a:spcBef>
                <a:spcPts val="980"/>
              </a:spcBef>
              <a:buNone/>
            </a:pPr>
            <a:r>
              <a:rPr lang="en-US" sz="2000" b="1" dirty="0">
                <a:solidFill>
                  <a:schemeClr val="bg1"/>
                </a:solidFill>
                <a:latin typeface="Bord Bia Sans"/>
              </a:rPr>
              <a:t>Be a Courageous Creator </a:t>
            </a:r>
          </a:p>
          <a:p>
            <a:pPr marL="0" indent="0" algn="l" defTabSz="896112" fontAlgn="base">
              <a:spcBef>
                <a:spcPts val="980"/>
              </a:spcBef>
              <a:buNone/>
            </a:pPr>
            <a:r>
              <a:rPr lang="en-US" sz="1200" dirty="0">
                <a:solidFill>
                  <a:schemeClr val="bg1"/>
                </a:solidFill>
                <a:latin typeface="Bord Bia Sans"/>
              </a:rPr>
              <a:t> Leverage your new AI knowledge to create content that adds value and helps deliver positive business impact</a:t>
            </a:r>
            <a:r>
              <a:rPr lang="en-US" sz="1100" kern="1200" dirty="0">
                <a:latin typeface="+mn-lt"/>
                <a:ea typeface="+mn-ea"/>
                <a:cs typeface="+mn-cs"/>
              </a:rPr>
              <a:t> </a:t>
            </a:r>
            <a:endParaRPr lang="en-US" sz="1100" dirty="0"/>
          </a:p>
        </p:txBody>
      </p:sp>
      <p:sp>
        <p:nvSpPr>
          <p:cNvPr id="4" name="Slide Number Placeholder 3"/>
          <p:cNvSpPr>
            <a:spLocks noGrp="1"/>
          </p:cNvSpPr>
          <p:nvPr>
            <p:ph type="sldNum" sz="quarter" idx="10"/>
          </p:nvPr>
        </p:nvSpPr>
        <p:spPr/>
        <p:txBody>
          <a:bodyPr/>
          <a:lstStyle/>
          <a:p>
            <a:fld id="{DAB8B891-E127-3643-9772-9B226A328E40}" type="slidenum">
              <a:rPr lang="en-US" smtClean="0"/>
              <a:t>46</a:t>
            </a:fld>
            <a:endParaRPr lang="en-US"/>
          </a:p>
        </p:txBody>
      </p:sp>
    </p:spTree>
    <p:extLst>
      <p:ext uri="{BB962C8B-B14F-4D97-AF65-F5344CB8AC3E}">
        <p14:creationId xmlns:p14="http://schemas.microsoft.com/office/powerpoint/2010/main" val="12327221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1"/>
                </a:solidFill>
                <a:effectLst/>
                <a:latin typeface="Bord Bia Sans"/>
                <a:ea typeface="Calibri" panose="020F0502020204030204" pitchFamily="34" charset="0"/>
                <a:cs typeface="Times New Roman"/>
              </a:rPr>
              <a:t>How can you create new </a:t>
            </a:r>
            <a:r>
              <a:rPr lang="en-GB" sz="1200" dirty="0">
                <a:solidFill>
                  <a:schemeClr val="bg1"/>
                </a:solidFill>
                <a:latin typeface="Bord Bia Sans"/>
                <a:ea typeface="Calibri" panose="020F0502020204030204" pitchFamily="34" charset="0"/>
                <a:cs typeface="Times New Roman"/>
              </a:rPr>
              <a:t>content </a:t>
            </a:r>
            <a:r>
              <a:rPr lang="en-GB" sz="1200" dirty="0">
                <a:solidFill>
                  <a:schemeClr val="bg1"/>
                </a:solidFill>
                <a:effectLst/>
                <a:latin typeface="Bord Bia Sans"/>
                <a:ea typeface="Calibri" panose="020F0502020204030204" pitchFamily="34" charset="0"/>
                <a:cs typeface="Times New Roman"/>
              </a:rPr>
              <a:t>that </a:t>
            </a:r>
            <a:r>
              <a:rPr lang="en-GB" sz="1200" dirty="0">
                <a:solidFill>
                  <a:schemeClr val="bg1"/>
                </a:solidFill>
                <a:latin typeface="Bord Bia Sans"/>
                <a:ea typeface="Calibri" panose="020F0502020204030204" pitchFamily="34" charset="0"/>
                <a:cs typeface="Times New Roman"/>
              </a:rPr>
              <a:t>has</a:t>
            </a:r>
            <a:r>
              <a:rPr lang="en-GB" sz="1200" dirty="0">
                <a:solidFill>
                  <a:schemeClr val="bg1"/>
                </a:solidFill>
                <a:effectLst/>
                <a:latin typeface="Bord Bia Sans"/>
                <a:ea typeface="Calibri" panose="020F0502020204030204" pitchFamily="34" charset="0"/>
                <a:cs typeface="Times New Roman"/>
              </a:rPr>
              <a:t> a positive impact on your users? (Bord Bia, 2024)</a:t>
            </a:r>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47</a:t>
            </a:fld>
            <a:endParaRPr lang="en-US"/>
          </a:p>
        </p:txBody>
      </p:sp>
    </p:spTree>
    <p:extLst>
      <p:ext uri="{BB962C8B-B14F-4D97-AF65-F5344CB8AC3E}">
        <p14:creationId xmlns:p14="http://schemas.microsoft.com/office/powerpoint/2010/main" val="22362233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6112" fontAlgn="base">
              <a:spcBef>
                <a:spcPts val="980"/>
              </a:spcBef>
              <a:buNone/>
            </a:pPr>
            <a:r>
              <a:rPr lang="en-US" b="1" dirty="0">
                <a:solidFill>
                  <a:srgbClr val="075E64"/>
                </a:solidFill>
                <a:latin typeface="Bord Bia Sans"/>
              </a:rPr>
              <a:t>Be a Driving Force </a:t>
            </a:r>
          </a:p>
          <a:p>
            <a:pPr marL="0" indent="0" defTabSz="896112" fontAlgn="base">
              <a:spcBef>
                <a:spcPts val="980"/>
              </a:spcBef>
              <a:buNone/>
            </a:pPr>
            <a:r>
              <a:rPr lang="en-US" sz="1200" dirty="0">
                <a:solidFill>
                  <a:srgbClr val="075E64"/>
                </a:solidFill>
                <a:latin typeface="Bord Bia Sans"/>
              </a:rPr>
              <a:t>Align your AI efforts with your </a:t>
            </a:r>
            <a:r>
              <a:rPr lang="en-US" sz="1200" dirty="0" err="1">
                <a:solidFill>
                  <a:srgbClr val="075E64"/>
                </a:solidFill>
                <a:latin typeface="Bord Bia Sans"/>
              </a:rPr>
              <a:t>organisation’s</a:t>
            </a:r>
            <a:r>
              <a:rPr lang="en-US" sz="1200" dirty="0">
                <a:solidFill>
                  <a:srgbClr val="075E64"/>
                </a:solidFill>
                <a:latin typeface="Bord Bia Sans"/>
              </a:rPr>
              <a:t> vision for the future.</a:t>
            </a:r>
            <a:r>
              <a:rPr lang="en-US" sz="1200" dirty="0">
                <a:solidFill>
                  <a:srgbClr val="075E64"/>
                </a:solidFill>
              </a:rPr>
              <a:t> </a:t>
            </a:r>
            <a:r>
              <a:rPr lang="en-US" sz="1200" kern="1200" dirty="0">
                <a:solidFill>
                  <a:srgbClr val="075E64"/>
                </a:solidFill>
              </a:rPr>
              <a:t> </a:t>
            </a:r>
            <a:endParaRPr lang="en-US" dirty="0">
              <a:solidFill>
                <a:srgbClr val="075E64"/>
              </a:solidFill>
            </a:endParaRPr>
          </a:p>
        </p:txBody>
      </p:sp>
      <p:sp>
        <p:nvSpPr>
          <p:cNvPr id="4" name="Slide Number Placeholder 3"/>
          <p:cNvSpPr>
            <a:spLocks noGrp="1"/>
          </p:cNvSpPr>
          <p:nvPr>
            <p:ph type="sldNum" sz="quarter" idx="10"/>
          </p:nvPr>
        </p:nvSpPr>
        <p:spPr/>
        <p:txBody>
          <a:bodyPr/>
          <a:lstStyle/>
          <a:p>
            <a:fld id="{DAB8B891-E127-3643-9772-9B226A328E40}" type="slidenum">
              <a:rPr lang="en-US" smtClean="0"/>
              <a:t>48</a:t>
            </a:fld>
            <a:endParaRPr lang="en-US"/>
          </a:p>
        </p:txBody>
      </p:sp>
    </p:spTree>
    <p:extLst>
      <p:ext uri="{BB962C8B-B14F-4D97-AF65-F5344CB8AC3E}">
        <p14:creationId xmlns:p14="http://schemas.microsoft.com/office/powerpoint/2010/main" val="27129529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Bord Bia Sans"/>
                <a:ea typeface="Calibri" panose="020F0502020204030204" pitchFamily="34" charset="0"/>
                <a:cs typeface="Times New Roman"/>
              </a:rPr>
              <a:t>How can you ensure your </a:t>
            </a:r>
            <a:r>
              <a:rPr lang="en-GB" sz="1200" dirty="0">
                <a:latin typeface="Bord Bia Sans"/>
                <a:ea typeface="Calibri" panose="020F0502020204030204" pitchFamily="34" charset="0"/>
                <a:cs typeface="Times New Roman"/>
              </a:rPr>
              <a:t>AI </a:t>
            </a:r>
            <a:r>
              <a:rPr lang="en-GB" sz="1200" dirty="0">
                <a:effectLst/>
                <a:latin typeface="Bord Bia Sans"/>
                <a:ea typeface="Calibri" panose="020F0502020204030204" pitchFamily="34" charset="0"/>
                <a:cs typeface="Times New Roman"/>
              </a:rPr>
              <a:t>efforts align with your </a:t>
            </a:r>
            <a:r>
              <a:rPr lang="en-GB" sz="1200" dirty="0">
                <a:latin typeface="Bord Bia Sans"/>
                <a:ea typeface="Calibri" panose="020F0502020204030204" pitchFamily="34" charset="0"/>
                <a:cs typeface="Times New Roman"/>
              </a:rPr>
              <a:t>organisation's</a:t>
            </a:r>
            <a:r>
              <a:rPr lang="en-GB" sz="1200" dirty="0">
                <a:effectLst/>
                <a:latin typeface="Bord Bia Sans"/>
                <a:ea typeface="Calibri" panose="020F0502020204030204" pitchFamily="34" charset="0"/>
                <a:cs typeface="Times New Roman"/>
              </a:rPr>
              <a:t> vision?</a:t>
            </a:r>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49</a:t>
            </a:fld>
            <a:endParaRPr lang="en-US"/>
          </a:p>
        </p:txBody>
      </p:sp>
    </p:spTree>
    <p:extLst>
      <p:ext uri="{BB962C8B-B14F-4D97-AF65-F5344CB8AC3E}">
        <p14:creationId xmlns:p14="http://schemas.microsoft.com/office/powerpoint/2010/main" val="13531646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6112" fontAlgn="base">
              <a:spcBef>
                <a:spcPts val="980"/>
              </a:spcBef>
              <a:buNone/>
            </a:pPr>
            <a:r>
              <a:rPr lang="en-US" sz="2400" b="1" dirty="0">
                <a:solidFill>
                  <a:schemeClr val="bg1"/>
                </a:solidFill>
                <a:latin typeface="Bord Bia Sans"/>
              </a:rPr>
              <a:t>Be a Proud Champion </a:t>
            </a:r>
          </a:p>
          <a:p>
            <a:pPr marL="0" indent="0" defTabSz="896112" fontAlgn="base">
              <a:spcBef>
                <a:spcPts val="980"/>
              </a:spcBef>
              <a:buNone/>
            </a:pPr>
            <a:r>
              <a:rPr lang="en-US" dirty="0">
                <a:solidFill>
                  <a:schemeClr val="bg1"/>
                </a:solidFill>
                <a:latin typeface="Bord Bia Sans"/>
              </a:rPr>
              <a:t>Align your AI innovations with your </a:t>
            </a:r>
            <a:r>
              <a:rPr lang="en-US" dirty="0" err="1">
                <a:solidFill>
                  <a:schemeClr val="bg1"/>
                </a:solidFill>
                <a:latin typeface="Bord Bia Sans"/>
              </a:rPr>
              <a:t>organisations</a:t>
            </a:r>
            <a:r>
              <a:rPr lang="en-US" dirty="0">
                <a:solidFill>
                  <a:schemeClr val="bg1"/>
                </a:solidFill>
                <a:latin typeface="Bord Bia Sans"/>
              </a:rPr>
              <a:t> purpose and values for a human-centric culture and sustainable growth</a:t>
            </a:r>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50</a:t>
            </a:fld>
            <a:endParaRPr lang="en-US"/>
          </a:p>
        </p:txBody>
      </p:sp>
    </p:spTree>
    <p:extLst>
      <p:ext uri="{BB962C8B-B14F-4D97-AF65-F5344CB8AC3E}">
        <p14:creationId xmlns:p14="http://schemas.microsoft.com/office/powerpoint/2010/main" val="10757385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1"/>
                </a:solidFill>
                <a:effectLst/>
                <a:latin typeface="Bord Bia Sans"/>
                <a:ea typeface="Calibri" panose="020F0502020204030204" pitchFamily="34" charset="0"/>
                <a:cs typeface="Times New Roman"/>
              </a:rPr>
              <a:t>How can you ensure your</a:t>
            </a:r>
            <a:r>
              <a:rPr lang="en-GB" sz="1200" dirty="0">
                <a:solidFill>
                  <a:schemeClr val="bg1"/>
                </a:solidFill>
                <a:latin typeface="Bord Bia Sans"/>
                <a:ea typeface="Calibri" panose="020F0502020204030204" pitchFamily="34" charset="0"/>
                <a:cs typeface="Times New Roman"/>
              </a:rPr>
              <a:t> values</a:t>
            </a:r>
            <a:r>
              <a:rPr lang="en-GB" sz="1200" dirty="0">
                <a:solidFill>
                  <a:schemeClr val="bg1"/>
                </a:solidFill>
                <a:effectLst/>
                <a:latin typeface="Bord Bia Sans"/>
                <a:ea typeface="Calibri" panose="020F0502020204030204" pitchFamily="34" charset="0"/>
                <a:cs typeface="Times New Roman"/>
              </a:rPr>
              <a:t> </a:t>
            </a:r>
            <a:r>
              <a:rPr lang="en-GB" sz="1200" dirty="0">
                <a:solidFill>
                  <a:schemeClr val="bg1"/>
                </a:solidFill>
                <a:latin typeface="Bord Bia Sans"/>
                <a:ea typeface="Calibri" panose="020F0502020204030204" pitchFamily="34" charset="0"/>
                <a:cs typeface="Times New Roman"/>
              </a:rPr>
              <a:t>manifest in your AI </a:t>
            </a:r>
            <a:r>
              <a:rPr lang="en-GB" sz="1200" dirty="0">
                <a:solidFill>
                  <a:schemeClr val="bg1"/>
                </a:solidFill>
                <a:effectLst/>
                <a:latin typeface="Bord Bia Sans"/>
                <a:ea typeface="Calibri" panose="020F0502020204030204" pitchFamily="34" charset="0"/>
                <a:cs typeface="Times New Roman"/>
              </a:rPr>
              <a:t>activities</a:t>
            </a:r>
            <a:r>
              <a:rPr lang="en-GB" sz="1200" dirty="0">
                <a:solidFill>
                  <a:schemeClr val="bg1"/>
                </a:solidFill>
                <a:latin typeface="Bord Bia Sans"/>
                <a:ea typeface="Calibri" panose="020F0502020204030204" pitchFamily="34" charset="0"/>
                <a:cs typeface="Times New Roman"/>
              </a:rPr>
              <a:t> </a:t>
            </a:r>
            <a:r>
              <a:rPr lang="en-GB" sz="1200" dirty="0">
                <a:solidFill>
                  <a:schemeClr val="bg1"/>
                </a:solidFill>
                <a:effectLst/>
                <a:latin typeface="Bord Bia Sans"/>
                <a:ea typeface="Calibri" panose="020F0502020204030204" pitchFamily="34" charset="0"/>
                <a:cs typeface="Times New Roman"/>
              </a:rPr>
              <a:t>and help fulfil your organisation’s purpose?</a:t>
            </a:r>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51</a:t>
            </a:fld>
            <a:endParaRPr lang="en-US"/>
          </a:p>
        </p:txBody>
      </p:sp>
    </p:spTree>
    <p:extLst>
      <p:ext uri="{BB962C8B-B14F-4D97-AF65-F5344CB8AC3E}">
        <p14:creationId xmlns:p14="http://schemas.microsoft.com/office/powerpoint/2010/main" val="2252395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55E63"/>
                </a:solidFill>
                <a:latin typeface="Bord Bia Sans Bold"/>
              </a:rPr>
              <a:t>Known for our knowledge, we’re the trusted thread that connects our colleagues and producers to ideas and insights that help them get closer to consumers and customers across the globe</a:t>
            </a:r>
            <a:r>
              <a:rPr lang="en-US" sz="1200" b="1" dirty="0">
                <a:solidFill>
                  <a:srgbClr val="055E63"/>
                </a:solidFill>
                <a:latin typeface="Bord Bia Sans Bold"/>
              </a:rPr>
              <a:t>. </a:t>
            </a:r>
            <a:endParaRPr lang="en-IE" sz="1200" b="1" dirty="0">
              <a:solidFill>
                <a:srgbClr val="055E63"/>
              </a:solidFill>
              <a:latin typeface="Bord Bia Sans Bold"/>
            </a:endParaRPr>
          </a:p>
        </p:txBody>
      </p:sp>
      <p:sp>
        <p:nvSpPr>
          <p:cNvPr id="4" name="Slide Number Placeholder 3"/>
          <p:cNvSpPr>
            <a:spLocks noGrp="1"/>
          </p:cNvSpPr>
          <p:nvPr>
            <p:ph type="sldNum" sz="quarter" idx="10"/>
          </p:nvPr>
        </p:nvSpPr>
        <p:spPr/>
        <p:txBody>
          <a:bodyPr/>
          <a:lstStyle/>
          <a:p>
            <a:fld id="{DAB8B891-E127-3643-9772-9B226A328E40}" type="slidenum">
              <a:rPr lang="en-US" smtClean="0"/>
              <a:t>7</a:t>
            </a:fld>
            <a:endParaRPr lang="en-US"/>
          </a:p>
        </p:txBody>
      </p:sp>
    </p:spTree>
    <p:extLst>
      <p:ext uri="{BB962C8B-B14F-4D97-AF65-F5344CB8AC3E}">
        <p14:creationId xmlns:p14="http://schemas.microsoft.com/office/powerpoint/2010/main" val="15094259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6112" fontAlgn="base">
              <a:spcBef>
                <a:spcPts val="980"/>
              </a:spcBef>
              <a:buNone/>
            </a:pPr>
            <a:r>
              <a:rPr lang="en-US" sz="1600" b="1" dirty="0">
                <a:solidFill>
                  <a:schemeClr val="tx2"/>
                </a:solidFill>
                <a:latin typeface="Bord Bia Sans Bold"/>
              </a:rPr>
              <a:t>Be a Strategic Thinker</a:t>
            </a:r>
          </a:p>
          <a:p>
            <a:pPr marL="0" indent="0" defTabSz="896112" fontAlgn="base">
              <a:spcBef>
                <a:spcPts val="980"/>
              </a:spcBef>
              <a:buNone/>
            </a:pPr>
            <a:r>
              <a:rPr lang="en-US" sz="1200" dirty="0">
                <a:solidFill>
                  <a:schemeClr val="tx2"/>
                </a:solidFill>
                <a:latin typeface="Bord Bia Sans Bold"/>
              </a:rPr>
              <a:t>Ensure everything you do with AI helps deliver your </a:t>
            </a:r>
            <a:r>
              <a:rPr lang="en-US" sz="1200" dirty="0" err="1">
                <a:solidFill>
                  <a:schemeClr val="tx2"/>
                </a:solidFill>
                <a:latin typeface="Bord Bia Sans Bold"/>
              </a:rPr>
              <a:t>organisation’s</a:t>
            </a:r>
            <a:r>
              <a:rPr lang="en-US" sz="1200" dirty="0">
                <a:solidFill>
                  <a:schemeClr val="tx2"/>
                </a:solidFill>
                <a:latin typeface="Bord Bia Sans Bold"/>
              </a:rPr>
              <a:t> strategy, if it doesn’t you shouldn’t be doing it!</a:t>
            </a:r>
            <a:r>
              <a:rPr lang="en-US" sz="1100" kern="1200" dirty="0">
                <a:solidFill>
                  <a:schemeClr val="tx2"/>
                </a:solidFill>
              </a:rPr>
              <a:t> </a:t>
            </a:r>
            <a:endParaRPr lang="en-US" sz="1100" dirty="0">
              <a:solidFill>
                <a:schemeClr val="tx2"/>
              </a:solidFill>
              <a:cs typeface="Calibri"/>
            </a:endParaRPr>
          </a:p>
        </p:txBody>
      </p:sp>
      <p:sp>
        <p:nvSpPr>
          <p:cNvPr id="4" name="Slide Number Placeholder 3"/>
          <p:cNvSpPr>
            <a:spLocks noGrp="1"/>
          </p:cNvSpPr>
          <p:nvPr>
            <p:ph type="sldNum" sz="quarter" idx="10"/>
          </p:nvPr>
        </p:nvSpPr>
        <p:spPr/>
        <p:txBody>
          <a:bodyPr/>
          <a:lstStyle/>
          <a:p>
            <a:fld id="{DAB8B891-E127-3643-9772-9B226A328E40}" type="slidenum">
              <a:rPr lang="en-US" smtClean="0"/>
              <a:t>52</a:t>
            </a:fld>
            <a:endParaRPr lang="en-US"/>
          </a:p>
        </p:txBody>
      </p:sp>
    </p:spTree>
    <p:extLst>
      <p:ext uri="{BB962C8B-B14F-4D97-AF65-F5344CB8AC3E}">
        <p14:creationId xmlns:p14="http://schemas.microsoft.com/office/powerpoint/2010/main" val="3080296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Bord Bia Sans"/>
                <a:cs typeface="Arial"/>
              </a:rPr>
              <a:t>How can you develop AI use cases and instructions that empower and enable your </a:t>
            </a:r>
            <a:r>
              <a:rPr lang="en-US" sz="1200" dirty="0" err="1">
                <a:latin typeface="Bord Bia Sans"/>
                <a:cs typeface="Arial"/>
              </a:rPr>
              <a:t>organisation</a:t>
            </a:r>
            <a:r>
              <a:rPr lang="en-US" sz="1200" dirty="0">
                <a:latin typeface="Bord Bia Sans"/>
                <a:cs typeface="Arial"/>
              </a:rPr>
              <a:t> to execute strategy? (Bord Bia, 2022)</a:t>
            </a:r>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53</a:t>
            </a:fld>
            <a:endParaRPr lang="en-US"/>
          </a:p>
        </p:txBody>
      </p:sp>
    </p:spTree>
    <p:extLst>
      <p:ext uri="{BB962C8B-B14F-4D97-AF65-F5344CB8AC3E}">
        <p14:creationId xmlns:p14="http://schemas.microsoft.com/office/powerpoint/2010/main" val="32875705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896112" fontAlgn="base">
              <a:spcBef>
                <a:spcPts val="980"/>
              </a:spcBef>
              <a:buNone/>
            </a:pPr>
            <a:r>
              <a:rPr lang="en-US" sz="2400" b="1" dirty="0">
                <a:solidFill>
                  <a:schemeClr val="tx2"/>
                </a:solidFill>
                <a:latin typeface="Bord Bia Sans"/>
              </a:rPr>
              <a:t>Be an Experimenter </a:t>
            </a:r>
          </a:p>
          <a:p>
            <a:pPr marL="0" indent="0" algn="l" defTabSz="896112" fontAlgn="base">
              <a:spcBef>
                <a:spcPts val="980"/>
              </a:spcBef>
              <a:buNone/>
            </a:pPr>
            <a:r>
              <a:rPr lang="en-US" dirty="0">
                <a:solidFill>
                  <a:schemeClr val="tx2"/>
                </a:solidFill>
                <a:latin typeface="Bord Bia Sans"/>
              </a:rPr>
              <a:t>There’s no time to start like now, so roll up your sleeves, get your hands dirty and start to play with </a:t>
            </a:r>
            <a:r>
              <a:rPr lang="en-US" dirty="0" err="1">
                <a:solidFill>
                  <a:schemeClr val="tx2"/>
                </a:solidFill>
                <a:latin typeface="Bord Bia Sans"/>
              </a:rPr>
              <a:t>ai</a:t>
            </a:r>
            <a:r>
              <a:rPr lang="en-US" dirty="0">
                <a:solidFill>
                  <a:schemeClr val="tx2"/>
                </a:solidFill>
                <a:latin typeface="Bord Bia Sans"/>
              </a:rPr>
              <a:t> but always critically evaluate its outputs and only ever use tools that are approved by your </a:t>
            </a:r>
            <a:r>
              <a:rPr lang="en-US" dirty="0" err="1">
                <a:solidFill>
                  <a:schemeClr val="tx2"/>
                </a:solidFill>
                <a:latin typeface="Bord Bia Sans"/>
              </a:rPr>
              <a:t>organisation</a:t>
            </a:r>
            <a:endParaRPr lang="en-US" dirty="0">
              <a:latin typeface="Bord Bia Sans"/>
            </a:endParaRPr>
          </a:p>
        </p:txBody>
      </p:sp>
      <p:sp>
        <p:nvSpPr>
          <p:cNvPr id="4" name="Slide Number Placeholder 3"/>
          <p:cNvSpPr>
            <a:spLocks noGrp="1"/>
          </p:cNvSpPr>
          <p:nvPr>
            <p:ph type="sldNum" sz="quarter" idx="10"/>
          </p:nvPr>
        </p:nvSpPr>
        <p:spPr/>
        <p:txBody>
          <a:bodyPr/>
          <a:lstStyle/>
          <a:p>
            <a:fld id="{DAB8B891-E127-3643-9772-9B226A328E40}" type="slidenum">
              <a:rPr lang="en-US" smtClean="0"/>
              <a:t>54</a:t>
            </a:fld>
            <a:endParaRPr lang="en-US"/>
          </a:p>
        </p:txBody>
      </p:sp>
    </p:spTree>
    <p:extLst>
      <p:ext uri="{BB962C8B-B14F-4D97-AF65-F5344CB8AC3E}">
        <p14:creationId xmlns:p14="http://schemas.microsoft.com/office/powerpoint/2010/main" val="34393369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Bord Bia Sans" panose="00000500000000000000" pitchFamily="2" charset="0"/>
                <a:ea typeface="Calibri" panose="020F0502020204030204" pitchFamily="34" charset="0"/>
                <a:cs typeface="Times New Roman" panose="02020603050405020304" pitchFamily="18" charset="0"/>
              </a:rPr>
              <a:t>How can you communicate and collaborate with AI to generate effective prompts that help deliver the outputs you need faster?</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u="sng"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hlinkClick r:id="rId3"/>
              </a:rPr>
              <a:t>https://www.linkedin.com/learning-login/share?account=78541522&amp;forceAccount=false&amp;redirect=https%3A%2F%2Fwww.linkedin.com%2Flearning%2Fnano-tips-for-using-chatgpt-for-business-with-rachel-woods%3Ftrk%3Dshare_ent_url%26shareId%3Dwk0JEl44RL6FwYj%252BpwEguQ%253D%253D</a:t>
            </a:r>
            <a:r>
              <a:rPr lang="en-IE" sz="18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DAB8B891-E127-3643-9772-9B226A328E40}" type="slidenum">
              <a:rPr lang="en-US" smtClean="0"/>
              <a:t>55</a:t>
            </a:fld>
            <a:endParaRPr lang="en-US"/>
          </a:p>
        </p:txBody>
      </p:sp>
    </p:spTree>
    <p:extLst>
      <p:ext uri="{BB962C8B-B14F-4D97-AF65-F5344CB8AC3E}">
        <p14:creationId xmlns:p14="http://schemas.microsoft.com/office/powerpoint/2010/main" val="30124278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7C94A-325F-5F50-42DF-F58794AB4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6B1A57-61A2-9224-F70C-CDAA6C5EB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219B3-B8C9-B2D4-78ED-20D26B5003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Bord Bia Sans"/>
                <a:ea typeface="Calibri" panose="020F0502020204030204" pitchFamily="34" charset="0"/>
                <a:cs typeface="Times New Roman"/>
              </a:rPr>
              <a:t>How can you communicate and collaborate with AI to generate effective prompts that help deliver the outputs you need faster? (Hogonext,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https://www.printfriendly.com/p/g/GL3BrR</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a:extLst>
              <a:ext uri="{FF2B5EF4-FFF2-40B4-BE49-F238E27FC236}">
                <a16:creationId xmlns:a16="http://schemas.microsoft.com/office/drawing/2014/main" id="{20946555-FA12-ED9F-2672-EBA63E4C1D1C}"/>
              </a:ext>
            </a:extLst>
          </p:cNvPr>
          <p:cNvSpPr>
            <a:spLocks noGrp="1"/>
          </p:cNvSpPr>
          <p:nvPr>
            <p:ph type="sldNum" sz="quarter" idx="5"/>
          </p:nvPr>
        </p:nvSpPr>
        <p:spPr/>
        <p:txBody>
          <a:bodyPr/>
          <a:lstStyle/>
          <a:p>
            <a:fld id="{DAB8B891-E127-3643-9772-9B226A328E40}" type="slidenum">
              <a:rPr lang="en-US" smtClean="0"/>
              <a:t>56</a:t>
            </a:fld>
            <a:endParaRPr lang="en-US"/>
          </a:p>
        </p:txBody>
      </p:sp>
    </p:spTree>
    <p:extLst>
      <p:ext uri="{BB962C8B-B14F-4D97-AF65-F5344CB8AC3E}">
        <p14:creationId xmlns:p14="http://schemas.microsoft.com/office/powerpoint/2010/main" val="37005733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“The only skill that will be important in the 21st century is the skill of learning new skills. Everything else will become obsolete over time.” – Peter Drucker</a:t>
            </a:r>
            <a:endParaRPr lang="en-IE" dirty="0"/>
          </a:p>
        </p:txBody>
      </p:sp>
      <p:sp>
        <p:nvSpPr>
          <p:cNvPr id="4" name="Slide Number Placeholder 3"/>
          <p:cNvSpPr>
            <a:spLocks noGrp="1"/>
          </p:cNvSpPr>
          <p:nvPr>
            <p:ph type="sldNum" sz="quarter" idx="10"/>
          </p:nvPr>
        </p:nvSpPr>
        <p:spPr/>
        <p:txBody>
          <a:bodyPr/>
          <a:lstStyle/>
          <a:p>
            <a:fld id="{DAB8B891-E127-3643-9772-9B226A328E40}" type="slidenum">
              <a:rPr lang="en-US" smtClean="0"/>
              <a:t>57</a:t>
            </a:fld>
            <a:endParaRPr lang="en-US"/>
          </a:p>
        </p:txBody>
      </p:sp>
    </p:spTree>
    <p:extLst>
      <p:ext uri="{BB962C8B-B14F-4D97-AF65-F5344CB8AC3E}">
        <p14:creationId xmlns:p14="http://schemas.microsoft.com/office/powerpoint/2010/main" val="3684645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Contact</a:t>
            </a:r>
            <a:r>
              <a:rPr lang="en-US" baseline="0"/>
              <a:t> Details</a:t>
            </a:r>
            <a:endParaRPr lang="en-US"/>
          </a:p>
        </p:txBody>
      </p:sp>
      <p:sp>
        <p:nvSpPr>
          <p:cNvPr id="4" name="Slide Number Placeholder 3"/>
          <p:cNvSpPr>
            <a:spLocks noGrp="1"/>
          </p:cNvSpPr>
          <p:nvPr>
            <p:ph type="sldNum" sz="quarter" idx="5"/>
          </p:nvPr>
        </p:nvSpPr>
        <p:spPr/>
        <p:txBody>
          <a:bodyPr/>
          <a:lstStyle/>
          <a:p>
            <a:fld id="{DAB8B891-E127-3643-9772-9B226A328E40}" type="slidenum">
              <a:rPr lang="en-US" smtClean="0"/>
              <a:t>59</a:t>
            </a:fld>
            <a:endParaRPr lang="en-US"/>
          </a:p>
        </p:txBody>
      </p:sp>
    </p:spTree>
    <p:extLst>
      <p:ext uri="{BB962C8B-B14F-4D97-AF65-F5344CB8AC3E}">
        <p14:creationId xmlns:p14="http://schemas.microsoft.com/office/powerpoint/2010/main" val="1266161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055E63"/>
                </a:solidFill>
                <a:latin typeface="Bord Bia Sans Bold"/>
              </a:rPr>
              <a:t>Our expertise has empowered and enabled our industry to navigate the ever-changing business landscape with clarity and confidence.</a:t>
            </a:r>
            <a:r>
              <a:rPr lang="en-US" sz="1200" dirty="0"/>
              <a:t> </a:t>
            </a:r>
            <a:endParaRPr lang="en-IE" sz="1200" dirty="0">
              <a:solidFill>
                <a:srgbClr val="075E64"/>
              </a:solidFill>
              <a:latin typeface="Bord Bia Sans" pitchFamily="2" charset="77"/>
            </a:endParaRPr>
          </a:p>
        </p:txBody>
      </p:sp>
      <p:sp>
        <p:nvSpPr>
          <p:cNvPr id="4" name="Slide Number Placeholder 3"/>
          <p:cNvSpPr>
            <a:spLocks noGrp="1"/>
          </p:cNvSpPr>
          <p:nvPr>
            <p:ph type="sldNum" sz="quarter" idx="5"/>
          </p:nvPr>
        </p:nvSpPr>
        <p:spPr/>
        <p:txBody>
          <a:bodyPr/>
          <a:lstStyle/>
          <a:p>
            <a:fld id="{DAB8B891-E127-3643-9772-9B226A328E40}" type="slidenum">
              <a:rPr lang="en-US" smtClean="0"/>
              <a:t>8</a:t>
            </a:fld>
            <a:endParaRPr lang="en-US"/>
          </a:p>
        </p:txBody>
      </p:sp>
    </p:spTree>
    <p:extLst>
      <p:ext uri="{BB962C8B-B14F-4D97-AF65-F5344CB8AC3E}">
        <p14:creationId xmlns:p14="http://schemas.microsoft.com/office/powerpoint/2010/main" val="378418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We’ve curated a world-class collection and set the standard for impactful library engagements. </a:t>
            </a:r>
            <a:endParaRPr lang="en-US"/>
          </a:p>
        </p:txBody>
      </p:sp>
      <p:sp>
        <p:nvSpPr>
          <p:cNvPr id="4" name="Slide Number Placeholder 3"/>
          <p:cNvSpPr>
            <a:spLocks noGrp="1"/>
          </p:cNvSpPr>
          <p:nvPr>
            <p:ph type="sldNum" sz="quarter" idx="5"/>
          </p:nvPr>
        </p:nvSpPr>
        <p:spPr/>
        <p:txBody>
          <a:bodyPr/>
          <a:lstStyle/>
          <a:p>
            <a:fld id="{DAB8B891-E127-3643-9772-9B226A328E40}" type="slidenum">
              <a:rPr lang="en-US" smtClean="0"/>
              <a:t>9</a:t>
            </a:fld>
            <a:endParaRPr lang="en-US"/>
          </a:p>
        </p:txBody>
      </p:sp>
    </p:spTree>
    <p:extLst>
      <p:ext uri="{BB962C8B-B14F-4D97-AF65-F5344CB8AC3E}">
        <p14:creationId xmlns:p14="http://schemas.microsoft.com/office/powerpoint/2010/main" val="4243256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2"/>
                </a:solidFill>
                <a:latin typeface="Bord Bia Sans" panose="00000500000000000000"/>
              </a:rPr>
              <a:t>We’re lifelong learners, every one of us aware that our skills and abilities are not fixed, each and every day we come to work to bring Ireland’s outstanding food, drink &amp; horticulture to the world. </a:t>
            </a:r>
            <a:endParaRPr lang="en-IE" sz="1200" dirty="0">
              <a:solidFill>
                <a:schemeClr val="tx2"/>
              </a:solidFill>
              <a:latin typeface="Bord Bia Sans" panose="00000500000000000000"/>
            </a:endParaRPr>
          </a:p>
        </p:txBody>
      </p:sp>
      <p:sp>
        <p:nvSpPr>
          <p:cNvPr id="4" name="Slide Number Placeholder 3"/>
          <p:cNvSpPr>
            <a:spLocks noGrp="1"/>
          </p:cNvSpPr>
          <p:nvPr>
            <p:ph type="sldNum" sz="quarter" idx="10"/>
          </p:nvPr>
        </p:nvSpPr>
        <p:spPr/>
        <p:txBody>
          <a:bodyPr/>
          <a:lstStyle/>
          <a:p>
            <a:fld id="{DAB8B891-E127-3643-9772-9B226A328E40}" type="slidenum">
              <a:rPr lang="en-US" smtClean="0"/>
              <a:t>10</a:t>
            </a:fld>
            <a:endParaRPr lang="en-US"/>
          </a:p>
        </p:txBody>
      </p:sp>
    </p:spTree>
    <p:extLst>
      <p:ext uri="{BB962C8B-B14F-4D97-AF65-F5344CB8AC3E}">
        <p14:creationId xmlns:p14="http://schemas.microsoft.com/office/powerpoint/2010/main" val="957250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55E63"/>
                </a:solidFill>
                <a:latin typeface="Bord Bia Sans Bold"/>
              </a:rPr>
              <a:t>But disruptive forces demand we take a new approach </a:t>
            </a:r>
            <a:endParaRPr lang="en-IE" sz="1200" b="0" baseline="0">
              <a:solidFill>
                <a:srgbClr val="055E63"/>
              </a:solidFill>
              <a:latin typeface="Bord Bia Sans Bold"/>
              <a:cs typeface="Arial"/>
            </a:endParaRPr>
          </a:p>
          <a:p>
            <a:endParaRPr lang="en-IE"/>
          </a:p>
        </p:txBody>
      </p:sp>
      <p:sp>
        <p:nvSpPr>
          <p:cNvPr id="4" name="Slide Number Placeholder 3"/>
          <p:cNvSpPr>
            <a:spLocks noGrp="1"/>
          </p:cNvSpPr>
          <p:nvPr>
            <p:ph type="sldNum" sz="quarter" idx="10"/>
          </p:nvPr>
        </p:nvSpPr>
        <p:spPr/>
        <p:txBody>
          <a:bodyPr/>
          <a:lstStyle/>
          <a:p>
            <a:fld id="{DAB8B891-E127-3643-9772-9B226A328E40}" type="slidenum">
              <a:rPr lang="en-US" smtClean="0"/>
              <a:t>11</a:t>
            </a:fld>
            <a:endParaRPr lang="en-US"/>
          </a:p>
        </p:txBody>
      </p:sp>
    </p:spTree>
    <p:extLst>
      <p:ext uri="{BB962C8B-B14F-4D97-AF65-F5344CB8AC3E}">
        <p14:creationId xmlns:p14="http://schemas.microsoft.com/office/powerpoint/2010/main" val="1907812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9024A62F-1999-E439-B6A2-0C205400E2E8}"/>
              </a:ext>
            </a:extLst>
          </p:cNvPr>
          <p:cNvSpPr txBox="1">
            <a:spLocks/>
          </p:cNvSpPr>
          <p:nvPr userDrawn="1"/>
        </p:nvSpPr>
        <p:spPr>
          <a:xfrm>
            <a:off x="451104" y="2334578"/>
            <a:ext cx="6260846" cy="914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075E64"/>
                </a:solidFill>
                <a:latin typeface="Bord Bia Sans" pitchFamily="2" charset="77"/>
              </a:rPr>
              <a:t>to inform Customer Content Strategy</a:t>
            </a:r>
          </a:p>
        </p:txBody>
      </p:sp>
    </p:spTree>
    <p:extLst>
      <p:ext uri="{BB962C8B-B14F-4D97-AF65-F5344CB8AC3E}">
        <p14:creationId xmlns:p14="http://schemas.microsoft.com/office/powerpoint/2010/main" val="2227072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7CBBB8-634F-63F3-F4C8-A4255F4C2587}"/>
              </a:ext>
            </a:extLst>
          </p:cNvPr>
          <p:cNvSpPr txBox="1">
            <a:spLocks/>
          </p:cNvSpPr>
          <p:nvPr userDrawn="1"/>
        </p:nvSpPr>
        <p:spPr>
          <a:xfrm>
            <a:off x="486018" y="107373"/>
            <a:ext cx="8022981" cy="993775"/>
          </a:xfrm>
          <a:prstGeom prst="rect">
            <a:avLst/>
          </a:prstGeom>
        </p:spPr>
        <p:txBody>
          <a:bodyPr vert="horz" lIns="91440" tIns="45720" rIns="91440" bIns="45720" rtlCol="0" anchor="ctr">
            <a:normAutofit/>
          </a:bodyPr>
          <a:lstStyle>
            <a:lvl1pPr algn="l" defTabSz="914378" rtl="0" eaLnBrk="1" latinLnBrk="0" hangingPunct="1">
              <a:lnSpc>
                <a:spcPct val="90000"/>
              </a:lnSpc>
              <a:spcBef>
                <a:spcPct val="0"/>
              </a:spcBef>
              <a:buNone/>
              <a:defRPr sz="3600" b="1" i="0" kern="1200">
                <a:solidFill>
                  <a:schemeClr val="tx2"/>
                </a:solidFill>
                <a:latin typeface="Bord Bia Sans Bold" pitchFamily="2" charset="77"/>
                <a:ea typeface="+mj-ea"/>
                <a:cs typeface="Arial" panose="020B0604020202020204" pitchFamily="34" charset="0"/>
              </a:defRPr>
            </a:lvl1pPr>
          </a:lstStyle>
          <a:p>
            <a:endParaRPr lang="en-US" sz="2800"/>
          </a:p>
        </p:txBody>
      </p:sp>
      <p:sp>
        <p:nvSpPr>
          <p:cNvPr id="2" name="Title 6">
            <a:extLst>
              <a:ext uri="{FF2B5EF4-FFF2-40B4-BE49-F238E27FC236}">
                <a16:creationId xmlns:a16="http://schemas.microsoft.com/office/drawing/2014/main" id="{949ED103-9A30-BB95-7E11-69BD65003DF1}"/>
              </a:ext>
            </a:extLst>
          </p:cNvPr>
          <p:cNvSpPr>
            <a:spLocks noGrp="1"/>
          </p:cNvSpPr>
          <p:nvPr>
            <p:ph type="title"/>
          </p:nvPr>
        </p:nvSpPr>
        <p:spPr>
          <a:xfrm>
            <a:off x="386342" y="291234"/>
            <a:ext cx="7886700" cy="626052"/>
          </a:xfrm>
          <a:prstGeom prst="rect">
            <a:avLst/>
          </a:prstGeom>
        </p:spPr>
        <p:txBody>
          <a:bodyPr/>
          <a:lstStyle>
            <a:lvl1pPr>
              <a:defRPr sz="2800"/>
            </a:lvl1pPr>
          </a:lstStyle>
          <a:p>
            <a:r>
              <a:rPr lang="en-GB"/>
              <a:t>Click to edit Master title style</a:t>
            </a:r>
            <a:endParaRPr lang="en-US"/>
          </a:p>
        </p:txBody>
      </p:sp>
    </p:spTree>
    <p:extLst>
      <p:ext uri="{BB962C8B-B14F-4D97-AF65-F5344CB8AC3E}">
        <p14:creationId xmlns:p14="http://schemas.microsoft.com/office/powerpoint/2010/main" val="3945471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02CCA-43DC-A344-8700-C91E9158F5FB}"/>
              </a:ext>
            </a:extLst>
          </p:cNvPr>
          <p:cNvSpPr>
            <a:spLocks noGrp="1"/>
          </p:cNvSpPr>
          <p:nvPr>
            <p:ph type="title" hasCustomPrompt="1"/>
          </p:nvPr>
        </p:nvSpPr>
        <p:spPr>
          <a:xfrm>
            <a:off x="467007" y="1943829"/>
            <a:ext cx="8064246" cy="803082"/>
          </a:xfrm>
          <a:prstGeom prst="rect">
            <a:avLst/>
          </a:prstGeom>
        </p:spPr>
        <p:txBody>
          <a:bodyPr/>
          <a:lstStyle/>
          <a:p>
            <a:r>
              <a:rPr lang="en-US">
                <a:latin typeface="Bord Bia Sans Bold" pitchFamily="2" charset="77"/>
              </a:rPr>
              <a:t>Click to edit Master Slide</a:t>
            </a:r>
            <a:endParaRPr lang="en-US"/>
          </a:p>
        </p:txBody>
      </p:sp>
    </p:spTree>
    <p:extLst>
      <p:ext uri="{BB962C8B-B14F-4D97-AF65-F5344CB8AC3E}">
        <p14:creationId xmlns:p14="http://schemas.microsoft.com/office/powerpoint/2010/main" val="559868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CFACD5D-AAC2-3DC4-D365-F29FCA39FEE4}"/>
              </a:ext>
            </a:extLst>
          </p:cNvPr>
          <p:cNvSpPr txBox="1">
            <a:spLocks/>
          </p:cNvSpPr>
          <p:nvPr userDrawn="1"/>
        </p:nvSpPr>
        <p:spPr>
          <a:xfrm>
            <a:off x="411238" y="337237"/>
            <a:ext cx="2802172" cy="1452306"/>
          </a:xfrm>
          <a:prstGeom prst="rect">
            <a:avLst/>
          </a:prstGeom>
        </p:spPr>
        <p:txBody>
          <a:bodyPr vert="horz" lIns="91440" tIns="45720" rIns="91440" bIns="45720" rtlCol="0" anchor="ctr">
            <a:normAutofit/>
          </a:bodyPr>
          <a:lstStyle>
            <a:lvl1pPr algn="l" defTabSz="914378" rtl="0" eaLnBrk="1" latinLnBrk="0" hangingPunct="1">
              <a:lnSpc>
                <a:spcPct val="90000"/>
              </a:lnSpc>
              <a:spcBef>
                <a:spcPct val="0"/>
              </a:spcBef>
              <a:buNone/>
              <a:defRPr sz="3600" b="1" i="0" kern="1200">
                <a:solidFill>
                  <a:schemeClr val="tx2"/>
                </a:solidFill>
                <a:latin typeface="Bord Bia Sans Bold" pitchFamily="2" charset="77"/>
                <a:ea typeface="+mj-ea"/>
                <a:cs typeface="Arial" panose="020B0604020202020204" pitchFamily="34" charset="0"/>
              </a:defRPr>
            </a:lvl1pPr>
          </a:lstStyle>
          <a:p>
            <a:endParaRPr lang="en-US"/>
          </a:p>
        </p:txBody>
      </p:sp>
      <p:sp>
        <p:nvSpPr>
          <p:cNvPr id="11" name="Footer Placeholder 1">
            <a:extLst>
              <a:ext uri="{FF2B5EF4-FFF2-40B4-BE49-F238E27FC236}">
                <a16:creationId xmlns:a16="http://schemas.microsoft.com/office/drawing/2014/main" id="{B9737161-7E2A-50F3-686F-0640D69DFBEE}"/>
              </a:ext>
            </a:extLst>
          </p:cNvPr>
          <p:cNvSpPr>
            <a:spLocks noGrp="1"/>
          </p:cNvSpPr>
          <p:nvPr>
            <p:ph type="ftr" sz="quarter" idx="10"/>
          </p:nvPr>
        </p:nvSpPr>
        <p:spPr>
          <a:xfrm>
            <a:off x="3028950" y="4709542"/>
            <a:ext cx="3086100" cy="307975"/>
          </a:xfrm>
          <a:prstGeom prst="rect">
            <a:avLst/>
          </a:prstGeom>
        </p:spPr>
        <p:txBody>
          <a:bodyPr/>
          <a:lstStyle/>
          <a:p>
            <a:endParaRPr lang="en-US"/>
          </a:p>
        </p:txBody>
      </p:sp>
      <p:sp>
        <p:nvSpPr>
          <p:cNvPr id="12" name="Slide Number Placeholder 2">
            <a:extLst>
              <a:ext uri="{FF2B5EF4-FFF2-40B4-BE49-F238E27FC236}">
                <a16:creationId xmlns:a16="http://schemas.microsoft.com/office/drawing/2014/main" id="{0D2948F2-585E-9FC9-8353-9B159216CFB8}"/>
              </a:ext>
            </a:extLst>
          </p:cNvPr>
          <p:cNvSpPr>
            <a:spLocks noGrp="1"/>
          </p:cNvSpPr>
          <p:nvPr>
            <p:ph type="sldNum" sz="quarter" idx="11"/>
          </p:nvPr>
        </p:nvSpPr>
        <p:spPr>
          <a:xfrm>
            <a:off x="6457950" y="4730688"/>
            <a:ext cx="2057400" cy="274637"/>
          </a:xfrm>
        </p:spPr>
        <p:txBody>
          <a:bodyPr/>
          <a:lstStyle/>
          <a:p>
            <a:fld id="{41428506-BF58-3641-91A9-AB89E47884C4}" type="slidenum">
              <a:rPr lang="en-US" smtClean="0"/>
              <a:pPr/>
              <a:t>‹#›</a:t>
            </a:fld>
            <a:endParaRPr lang="en-US"/>
          </a:p>
        </p:txBody>
      </p:sp>
    </p:spTree>
    <p:extLst>
      <p:ext uri="{BB962C8B-B14F-4D97-AF65-F5344CB8AC3E}">
        <p14:creationId xmlns:p14="http://schemas.microsoft.com/office/powerpoint/2010/main" val="2739078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7CBBB8-634F-63F3-F4C8-A4255F4C2587}"/>
              </a:ext>
            </a:extLst>
          </p:cNvPr>
          <p:cNvSpPr txBox="1">
            <a:spLocks/>
          </p:cNvSpPr>
          <p:nvPr userDrawn="1"/>
        </p:nvSpPr>
        <p:spPr>
          <a:xfrm>
            <a:off x="486018" y="107373"/>
            <a:ext cx="8022981" cy="993775"/>
          </a:xfrm>
          <a:prstGeom prst="rect">
            <a:avLst/>
          </a:prstGeom>
        </p:spPr>
        <p:txBody>
          <a:bodyPr vert="horz" lIns="91440" tIns="45720" rIns="91440" bIns="45720" rtlCol="0" anchor="ctr">
            <a:normAutofit/>
          </a:bodyPr>
          <a:lstStyle>
            <a:lvl1pPr algn="l" defTabSz="914378" rtl="0" eaLnBrk="1" latinLnBrk="0" hangingPunct="1">
              <a:lnSpc>
                <a:spcPct val="90000"/>
              </a:lnSpc>
              <a:spcBef>
                <a:spcPct val="0"/>
              </a:spcBef>
              <a:buNone/>
              <a:defRPr sz="3600" b="1" i="0" kern="1200">
                <a:solidFill>
                  <a:schemeClr val="tx2"/>
                </a:solidFill>
                <a:latin typeface="Bord Bia Sans Bold" pitchFamily="2" charset="77"/>
                <a:ea typeface="+mj-ea"/>
                <a:cs typeface="Arial" panose="020B0604020202020204" pitchFamily="34" charset="0"/>
              </a:defRPr>
            </a:lvl1pPr>
          </a:lstStyle>
          <a:p>
            <a:endParaRPr lang="en-US" sz="2800"/>
          </a:p>
        </p:txBody>
      </p:sp>
      <p:sp>
        <p:nvSpPr>
          <p:cNvPr id="2" name="Title 6">
            <a:extLst>
              <a:ext uri="{FF2B5EF4-FFF2-40B4-BE49-F238E27FC236}">
                <a16:creationId xmlns:a16="http://schemas.microsoft.com/office/drawing/2014/main" id="{949ED103-9A30-BB95-7E11-69BD65003DF1}"/>
              </a:ext>
            </a:extLst>
          </p:cNvPr>
          <p:cNvSpPr>
            <a:spLocks noGrp="1"/>
          </p:cNvSpPr>
          <p:nvPr>
            <p:ph type="title"/>
          </p:nvPr>
        </p:nvSpPr>
        <p:spPr>
          <a:xfrm>
            <a:off x="386342" y="291234"/>
            <a:ext cx="7886700" cy="626052"/>
          </a:xfrm>
          <a:prstGeom prst="rect">
            <a:avLst/>
          </a:prstGeom>
        </p:spPr>
        <p:txBody>
          <a:bodyPr/>
          <a:lstStyle>
            <a:lvl1pPr>
              <a:defRPr sz="2800"/>
            </a:lvl1pPr>
          </a:lstStyle>
          <a:p>
            <a:r>
              <a:rPr lang="en-GB"/>
              <a:t>Click to edit Master title style</a:t>
            </a:r>
            <a:endParaRPr lang="en-US"/>
          </a:p>
        </p:txBody>
      </p:sp>
    </p:spTree>
    <p:extLst>
      <p:ext uri="{BB962C8B-B14F-4D97-AF65-F5344CB8AC3E}">
        <p14:creationId xmlns:p14="http://schemas.microsoft.com/office/powerpoint/2010/main" val="4149773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7CBBB8-634F-63F3-F4C8-A4255F4C2587}"/>
              </a:ext>
            </a:extLst>
          </p:cNvPr>
          <p:cNvSpPr txBox="1">
            <a:spLocks/>
          </p:cNvSpPr>
          <p:nvPr userDrawn="1"/>
        </p:nvSpPr>
        <p:spPr>
          <a:xfrm>
            <a:off x="486018" y="107373"/>
            <a:ext cx="8022981" cy="993775"/>
          </a:xfrm>
          <a:prstGeom prst="rect">
            <a:avLst/>
          </a:prstGeom>
        </p:spPr>
        <p:txBody>
          <a:bodyPr vert="horz" lIns="91440" tIns="45720" rIns="91440" bIns="45720" rtlCol="0" anchor="ctr">
            <a:normAutofit/>
          </a:bodyPr>
          <a:lstStyle>
            <a:lvl1pPr algn="l" defTabSz="914378" rtl="0" eaLnBrk="1" latinLnBrk="0" hangingPunct="1">
              <a:lnSpc>
                <a:spcPct val="90000"/>
              </a:lnSpc>
              <a:spcBef>
                <a:spcPct val="0"/>
              </a:spcBef>
              <a:buNone/>
              <a:defRPr sz="3600" b="1" i="0" kern="1200">
                <a:solidFill>
                  <a:schemeClr val="tx2"/>
                </a:solidFill>
                <a:latin typeface="Bord Bia Sans Bold" pitchFamily="2" charset="77"/>
                <a:ea typeface="+mj-ea"/>
                <a:cs typeface="Arial" panose="020B0604020202020204" pitchFamily="34" charset="0"/>
              </a:defRPr>
            </a:lvl1pPr>
          </a:lstStyle>
          <a:p>
            <a:endParaRPr lang="en-US" sz="2800"/>
          </a:p>
        </p:txBody>
      </p:sp>
      <p:sp>
        <p:nvSpPr>
          <p:cNvPr id="2" name="Title 6">
            <a:extLst>
              <a:ext uri="{FF2B5EF4-FFF2-40B4-BE49-F238E27FC236}">
                <a16:creationId xmlns:a16="http://schemas.microsoft.com/office/drawing/2014/main" id="{949ED103-9A30-BB95-7E11-69BD65003DF1}"/>
              </a:ext>
            </a:extLst>
          </p:cNvPr>
          <p:cNvSpPr>
            <a:spLocks noGrp="1"/>
          </p:cNvSpPr>
          <p:nvPr>
            <p:ph type="title"/>
          </p:nvPr>
        </p:nvSpPr>
        <p:spPr>
          <a:xfrm>
            <a:off x="386342" y="291234"/>
            <a:ext cx="7886700" cy="626052"/>
          </a:xfrm>
          <a:prstGeom prst="rect">
            <a:avLst/>
          </a:prstGeom>
        </p:spPr>
        <p:txBody>
          <a:bodyPr/>
          <a:lstStyle>
            <a:lvl1pPr>
              <a:defRPr sz="2800"/>
            </a:lvl1pPr>
          </a:lstStyle>
          <a:p>
            <a:r>
              <a:rPr lang="en-GB"/>
              <a:t>Click to edit Master title style</a:t>
            </a:r>
            <a:endParaRPr lang="en-US"/>
          </a:p>
        </p:txBody>
      </p:sp>
    </p:spTree>
    <p:extLst>
      <p:ext uri="{BB962C8B-B14F-4D97-AF65-F5344CB8AC3E}">
        <p14:creationId xmlns:p14="http://schemas.microsoft.com/office/powerpoint/2010/main" val="3593849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7CBBB8-634F-63F3-F4C8-A4255F4C2587}"/>
              </a:ext>
            </a:extLst>
          </p:cNvPr>
          <p:cNvSpPr txBox="1">
            <a:spLocks/>
          </p:cNvSpPr>
          <p:nvPr userDrawn="1"/>
        </p:nvSpPr>
        <p:spPr>
          <a:xfrm>
            <a:off x="486018" y="107373"/>
            <a:ext cx="8022981" cy="993775"/>
          </a:xfrm>
          <a:prstGeom prst="rect">
            <a:avLst/>
          </a:prstGeom>
        </p:spPr>
        <p:txBody>
          <a:bodyPr vert="horz" lIns="91440" tIns="45720" rIns="91440" bIns="45720" rtlCol="0" anchor="ctr">
            <a:normAutofit/>
          </a:bodyPr>
          <a:lstStyle>
            <a:lvl1pPr algn="l" defTabSz="914378" rtl="0" eaLnBrk="1" latinLnBrk="0" hangingPunct="1">
              <a:lnSpc>
                <a:spcPct val="90000"/>
              </a:lnSpc>
              <a:spcBef>
                <a:spcPct val="0"/>
              </a:spcBef>
              <a:buNone/>
              <a:defRPr sz="3600" b="1" i="0" kern="1200">
                <a:solidFill>
                  <a:schemeClr val="tx2"/>
                </a:solidFill>
                <a:latin typeface="Bord Bia Sans Bold" pitchFamily="2" charset="77"/>
                <a:ea typeface="+mj-ea"/>
                <a:cs typeface="Arial" panose="020B0604020202020204" pitchFamily="34" charset="0"/>
              </a:defRPr>
            </a:lvl1pPr>
          </a:lstStyle>
          <a:p>
            <a:endParaRPr lang="en-US" sz="2800"/>
          </a:p>
        </p:txBody>
      </p:sp>
      <p:sp>
        <p:nvSpPr>
          <p:cNvPr id="2" name="Title 6">
            <a:extLst>
              <a:ext uri="{FF2B5EF4-FFF2-40B4-BE49-F238E27FC236}">
                <a16:creationId xmlns:a16="http://schemas.microsoft.com/office/drawing/2014/main" id="{949ED103-9A30-BB95-7E11-69BD65003DF1}"/>
              </a:ext>
            </a:extLst>
          </p:cNvPr>
          <p:cNvSpPr>
            <a:spLocks noGrp="1"/>
          </p:cNvSpPr>
          <p:nvPr>
            <p:ph type="title"/>
          </p:nvPr>
        </p:nvSpPr>
        <p:spPr>
          <a:xfrm>
            <a:off x="386342" y="291234"/>
            <a:ext cx="7886700" cy="626052"/>
          </a:xfrm>
          <a:prstGeom prst="rect">
            <a:avLst/>
          </a:prstGeom>
        </p:spPr>
        <p:txBody>
          <a:bodyPr/>
          <a:lstStyle>
            <a:lvl1pPr>
              <a:defRPr sz="2800"/>
            </a:lvl1pPr>
          </a:lstStyle>
          <a:p>
            <a:r>
              <a:rPr lang="en-GB"/>
              <a:t>Click to edit Master title style</a:t>
            </a:r>
            <a:endParaRPr lang="en-US"/>
          </a:p>
        </p:txBody>
      </p:sp>
    </p:spTree>
    <p:extLst>
      <p:ext uri="{BB962C8B-B14F-4D97-AF65-F5344CB8AC3E}">
        <p14:creationId xmlns:p14="http://schemas.microsoft.com/office/powerpoint/2010/main" val="1070443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DCEAF-972A-E21A-1AA1-E99EA7A5947D}"/>
              </a:ext>
            </a:extLst>
          </p:cNvPr>
          <p:cNvSpPr txBox="1">
            <a:spLocks/>
          </p:cNvSpPr>
          <p:nvPr userDrawn="1"/>
        </p:nvSpPr>
        <p:spPr>
          <a:xfrm>
            <a:off x="486018" y="107373"/>
            <a:ext cx="8022981" cy="993775"/>
          </a:xfrm>
          <a:prstGeom prst="rect">
            <a:avLst/>
          </a:prstGeom>
        </p:spPr>
        <p:txBody>
          <a:bodyPr vert="horz" lIns="91440" tIns="45720" rIns="91440" bIns="45720" rtlCol="0" anchor="ctr">
            <a:normAutofit/>
          </a:bodyPr>
          <a:lstStyle>
            <a:lvl1pPr algn="l" defTabSz="914378" rtl="0" eaLnBrk="1" latinLnBrk="0" hangingPunct="1">
              <a:lnSpc>
                <a:spcPct val="90000"/>
              </a:lnSpc>
              <a:spcBef>
                <a:spcPct val="0"/>
              </a:spcBef>
              <a:buNone/>
              <a:defRPr sz="3600" b="1" i="0" kern="1200">
                <a:solidFill>
                  <a:schemeClr val="tx2"/>
                </a:solidFill>
                <a:latin typeface="Bord Bia Sans Bold" pitchFamily="2" charset="77"/>
                <a:ea typeface="+mj-ea"/>
                <a:cs typeface="Arial" panose="020B0604020202020204" pitchFamily="34" charset="0"/>
              </a:defRPr>
            </a:lvl1pPr>
          </a:lstStyle>
          <a:p>
            <a:endParaRPr lang="en-US" sz="2800"/>
          </a:p>
        </p:txBody>
      </p:sp>
      <p:sp>
        <p:nvSpPr>
          <p:cNvPr id="4" name="Title 6">
            <a:extLst>
              <a:ext uri="{FF2B5EF4-FFF2-40B4-BE49-F238E27FC236}">
                <a16:creationId xmlns:a16="http://schemas.microsoft.com/office/drawing/2014/main" id="{354F52D7-FA3F-B1DB-A640-BD3D46A327F6}"/>
              </a:ext>
            </a:extLst>
          </p:cNvPr>
          <p:cNvSpPr>
            <a:spLocks noGrp="1"/>
          </p:cNvSpPr>
          <p:nvPr>
            <p:ph type="title"/>
          </p:nvPr>
        </p:nvSpPr>
        <p:spPr>
          <a:xfrm>
            <a:off x="386342" y="291234"/>
            <a:ext cx="7886700" cy="626052"/>
          </a:xfrm>
          <a:prstGeom prst="rect">
            <a:avLst/>
          </a:prstGeom>
        </p:spPr>
        <p:txBody>
          <a:bodyPr/>
          <a:lstStyle>
            <a:lvl1pPr>
              <a:defRPr sz="2800"/>
            </a:lvl1pPr>
          </a:lstStyle>
          <a:p>
            <a:r>
              <a:rPr lang="en-GB"/>
              <a:t>Click to edit Master title style</a:t>
            </a:r>
            <a:endParaRPr lang="en-US"/>
          </a:p>
        </p:txBody>
      </p:sp>
      <p:sp>
        <p:nvSpPr>
          <p:cNvPr id="6" name="Slide Number Placeholder 2">
            <a:extLst>
              <a:ext uri="{FF2B5EF4-FFF2-40B4-BE49-F238E27FC236}">
                <a16:creationId xmlns:a16="http://schemas.microsoft.com/office/drawing/2014/main" id="{F95FF288-3CF2-F1C9-AC1F-4265E82E0A40}"/>
              </a:ext>
            </a:extLst>
          </p:cNvPr>
          <p:cNvSpPr>
            <a:spLocks noGrp="1"/>
          </p:cNvSpPr>
          <p:nvPr>
            <p:ph type="sldNum" sz="quarter" idx="11"/>
          </p:nvPr>
        </p:nvSpPr>
        <p:spPr>
          <a:xfrm>
            <a:off x="6457950" y="4730688"/>
            <a:ext cx="2057400" cy="274637"/>
          </a:xfrm>
        </p:spPr>
        <p:txBody>
          <a:bodyPr/>
          <a:lstStyle/>
          <a:p>
            <a:fld id="{41428506-BF58-3641-91A9-AB89E47884C4}" type="slidenum">
              <a:rPr lang="en-US" smtClean="0"/>
              <a:pPr/>
              <a:t>‹#›</a:t>
            </a:fld>
            <a:endParaRPr lang="en-US"/>
          </a:p>
        </p:txBody>
      </p:sp>
    </p:spTree>
    <p:extLst>
      <p:ext uri="{BB962C8B-B14F-4D97-AF65-F5344CB8AC3E}">
        <p14:creationId xmlns:p14="http://schemas.microsoft.com/office/powerpoint/2010/main" val="768363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7CBBB8-634F-63F3-F4C8-A4255F4C2587}"/>
              </a:ext>
            </a:extLst>
          </p:cNvPr>
          <p:cNvSpPr txBox="1">
            <a:spLocks/>
          </p:cNvSpPr>
          <p:nvPr userDrawn="1"/>
        </p:nvSpPr>
        <p:spPr>
          <a:xfrm>
            <a:off x="486018" y="107373"/>
            <a:ext cx="8022981" cy="993775"/>
          </a:xfrm>
          <a:prstGeom prst="rect">
            <a:avLst/>
          </a:prstGeom>
        </p:spPr>
        <p:txBody>
          <a:bodyPr vert="horz" lIns="91440" tIns="45720" rIns="91440" bIns="45720" rtlCol="0" anchor="ctr">
            <a:normAutofit/>
          </a:bodyPr>
          <a:lstStyle>
            <a:lvl1pPr algn="l" defTabSz="914378" rtl="0" eaLnBrk="1" latinLnBrk="0" hangingPunct="1">
              <a:lnSpc>
                <a:spcPct val="90000"/>
              </a:lnSpc>
              <a:spcBef>
                <a:spcPct val="0"/>
              </a:spcBef>
              <a:buNone/>
              <a:defRPr sz="3600" b="1" i="0" kern="1200">
                <a:solidFill>
                  <a:schemeClr val="tx2"/>
                </a:solidFill>
                <a:latin typeface="Bord Bia Sans Bold" pitchFamily="2" charset="77"/>
                <a:ea typeface="+mj-ea"/>
                <a:cs typeface="Arial" panose="020B0604020202020204" pitchFamily="34" charset="0"/>
              </a:defRPr>
            </a:lvl1pPr>
          </a:lstStyle>
          <a:p>
            <a:endParaRPr lang="en-US" sz="2800"/>
          </a:p>
        </p:txBody>
      </p:sp>
      <p:sp>
        <p:nvSpPr>
          <p:cNvPr id="2" name="Title 6">
            <a:extLst>
              <a:ext uri="{FF2B5EF4-FFF2-40B4-BE49-F238E27FC236}">
                <a16:creationId xmlns:a16="http://schemas.microsoft.com/office/drawing/2014/main" id="{949ED103-9A30-BB95-7E11-69BD65003DF1}"/>
              </a:ext>
            </a:extLst>
          </p:cNvPr>
          <p:cNvSpPr>
            <a:spLocks noGrp="1"/>
          </p:cNvSpPr>
          <p:nvPr>
            <p:ph type="title"/>
          </p:nvPr>
        </p:nvSpPr>
        <p:spPr>
          <a:xfrm>
            <a:off x="386342" y="291234"/>
            <a:ext cx="7886700" cy="626052"/>
          </a:xfrm>
          <a:prstGeom prst="rect">
            <a:avLst/>
          </a:prstGeom>
        </p:spPr>
        <p:txBody>
          <a:bodyPr/>
          <a:lstStyle>
            <a:lvl1pPr>
              <a:defRPr sz="2800"/>
            </a:lvl1pPr>
          </a:lstStyle>
          <a:p>
            <a:r>
              <a:rPr lang="en-GB"/>
              <a:t>Click to edit Master title style</a:t>
            </a:r>
            <a:endParaRPr lang="en-US"/>
          </a:p>
        </p:txBody>
      </p:sp>
    </p:spTree>
    <p:extLst>
      <p:ext uri="{BB962C8B-B14F-4D97-AF65-F5344CB8AC3E}">
        <p14:creationId xmlns:p14="http://schemas.microsoft.com/office/powerpoint/2010/main" val="1953231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7CBBB8-634F-63F3-F4C8-A4255F4C2587}"/>
              </a:ext>
            </a:extLst>
          </p:cNvPr>
          <p:cNvSpPr txBox="1">
            <a:spLocks/>
          </p:cNvSpPr>
          <p:nvPr userDrawn="1"/>
        </p:nvSpPr>
        <p:spPr>
          <a:xfrm>
            <a:off x="486018" y="107373"/>
            <a:ext cx="8022981" cy="993775"/>
          </a:xfrm>
          <a:prstGeom prst="rect">
            <a:avLst/>
          </a:prstGeom>
        </p:spPr>
        <p:txBody>
          <a:bodyPr vert="horz" lIns="91440" tIns="45720" rIns="91440" bIns="45720" rtlCol="0" anchor="ctr">
            <a:normAutofit/>
          </a:bodyPr>
          <a:lstStyle>
            <a:lvl1pPr algn="l" defTabSz="914378" rtl="0" eaLnBrk="1" latinLnBrk="0" hangingPunct="1">
              <a:lnSpc>
                <a:spcPct val="90000"/>
              </a:lnSpc>
              <a:spcBef>
                <a:spcPct val="0"/>
              </a:spcBef>
              <a:buNone/>
              <a:defRPr sz="3600" b="1" i="0" kern="1200">
                <a:solidFill>
                  <a:schemeClr val="tx2"/>
                </a:solidFill>
                <a:latin typeface="Bord Bia Sans Bold" pitchFamily="2" charset="77"/>
                <a:ea typeface="+mj-ea"/>
                <a:cs typeface="Arial" panose="020B0604020202020204" pitchFamily="34" charset="0"/>
              </a:defRPr>
            </a:lvl1pPr>
          </a:lstStyle>
          <a:p>
            <a:endParaRPr lang="en-US" sz="2800"/>
          </a:p>
        </p:txBody>
      </p:sp>
      <p:sp>
        <p:nvSpPr>
          <p:cNvPr id="2" name="Title 6">
            <a:extLst>
              <a:ext uri="{FF2B5EF4-FFF2-40B4-BE49-F238E27FC236}">
                <a16:creationId xmlns:a16="http://schemas.microsoft.com/office/drawing/2014/main" id="{949ED103-9A30-BB95-7E11-69BD65003DF1}"/>
              </a:ext>
            </a:extLst>
          </p:cNvPr>
          <p:cNvSpPr>
            <a:spLocks noGrp="1"/>
          </p:cNvSpPr>
          <p:nvPr>
            <p:ph type="title"/>
          </p:nvPr>
        </p:nvSpPr>
        <p:spPr>
          <a:xfrm>
            <a:off x="386342" y="291234"/>
            <a:ext cx="7886700" cy="626052"/>
          </a:xfrm>
          <a:prstGeom prst="rect">
            <a:avLst/>
          </a:prstGeom>
        </p:spPr>
        <p:txBody>
          <a:bodyPr/>
          <a:lstStyle>
            <a:lvl1pPr>
              <a:defRPr sz="2800"/>
            </a:lvl1pPr>
          </a:lstStyle>
          <a:p>
            <a:r>
              <a:rPr lang="en-GB"/>
              <a:t>Click to edit Master title style</a:t>
            </a:r>
            <a:endParaRPr lang="en-US"/>
          </a:p>
        </p:txBody>
      </p:sp>
      <p:pic>
        <p:nvPicPr>
          <p:cNvPr id="3" name="Picture 2">
            <a:extLst>
              <a:ext uri="{FF2B5EF4-FFF2-40B4-BE49-F238E27FC236}">
                <a16:creationId xmlns:a16="http://schemas.microsoft.com/office/drawing/2014/main" id="{5947A47E-5642-D5CA-AD03-62D75D544060}"/>
              </a:ext>
            </a:extLst>
          </p:cNvPr>
          <p:cNvPicPr>
            <a:picLocks noChangeAspect="1"/>
          </p:cNvPicPr>
          <p:nvPr userDrawn="1"/>
        </p:nvPicPr>
        <p:blipFill>
          <a:blip r:embed="rId2"/>
          <a:stretch>
            <a:fillRect/>
          </a:stretch>
        </p:blipFill>
        <p:spPr>
          <a:xfrm rot="20767847">
            <a:off x="5210941" y="1059506"/>
            <a:ext cx="3123551" cy="2667558"/>
          </a:xfrm>
          <a:prstGeom prst="rect">
            <a:avLst/>
          </a:prstGeom>
        </p:spPr>
      </p:pic>
      <p:sp>
        <p:nvSpPr>
          <p:cNvPr id="5" name="TextBox 4">
            <a:extLst>
              <a:ext uri="{FF2B5EF4-FFF2-40B4-BE49-F238E27FC236}">
                <a16:creationId xmlns:a16="http://schemas.microsoft.com/office/drawing/2014/main" id="{AC245C61-6AF5-5090-DCF7-7C902A99188A}"/>
              </a:ext>
            </a:extLst>
          </p:cNvPr>
          <p:cNvSpPr txBox="1"/>
          <p:nvPr userDrawn="1"/>
        </p:nvSpPr>
        <p:spPr>
          <a:xfrm>
            <a:off x="411526" y="1170420"/>
            <a:ext cx="4085982" cy="461665"/>
          </a:xfrm>
          <a:prstGeom prst="rect">
            <a:avLst/>
          </a:prstGeom>
          <a:noFill/>
        </p:spPr>
        <p:txBody>
          <a:bodyPr wrap="square" rtlCol="0">
            <a:spAutoFit/>
          </a:bodyPr>
          <a:lstStyle/>
          <a:p>
            <a:r>
              <a:rPr lang="en-US" sz="2400" b="1" i="0">
                <a:solidFill>
                  <a:srgbClr val="075E64"/>
                </a:solidFill>
                <a:latin typeface="Bord Bia Sans Bold" pitchFamily="2" charset="77"/>
              </a:rPr>
              <a:t>Lorem ipsum </a:t>
            </a:r>
            <a:r>
              <a:rPr lang="en-US" sz="2400" b="1" i="0" err="1">
                <a:solidFill>
                  <a:srgbClr val="075E64"/>
                </a:solidFill>
                <a:latin typeface="Bord Bia Sans Bold" pitchFamily="2" charset="77"/>
              </a:rPr>
              <a:t>morem</a:t>
            </a:r>
            <a:r>
              <a:rPr lang="en-US" sz="2400" b="1" i="0">
                <a:solidFill>
                  <a:srgbClr val="075E64"/>
                </a:solidFill>
                <a:latin typeface="Bord Bia Sans Bold" pitchFamily="2" charset="77"/>
              </a:rPr>
              <a:t> </a:t>
            </a:r>
            <a:r>
              <a:rPr lang="en-US" sz="2400" b="1" i="0" err="1">
                <a:solidFill>
                  <a:srgbClr val="075E64"/>
                </a:solidFill>
                <a:latin typeface="Bord Bia Sans Bold" pitchFamily="2" charset="77"/>
              </a:rPr>
              <a:t>esta</a:t>
            </a:r>
            <a:r>
              <a:rPr lang="en-US" sz="2400" b="1" i="0">
                <a:solidFill>
                  <a:srgbClr val="075E64"/>
                </a:solidFill>
                <a:latin typeface="Bord Bia Sans Bold" pitchFamily="2" charset="77"/>
              </a:rPr>
              <a:t> </a:t>
            </a:r>
          </a:p>
        </p:txBody>
      </p:sp>
    </p:spTree>
    <p:extLst>
      <p:ext uri="{BB962C8B-B14F-4D97-AF65-F5344CB8AC3E}">
        <p14:creationId xmlns:p14="http://schemas.microsoft.com/office/powerpoint/2010/main" val="2524559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DCEAF-972A-E21A-1AA1-E99EA7A5947D}"/>
              </a:ext>
            </a:extLst>
          </p:cNvPr>
          <p:cNvSpPr txBox="1">
            <a:spLocks/>
          </p:cNvSpPr>
          <p:nvPr userDrawn="1"/>
        </p:nvSpPr>
        <p:spPr>
          <a:xfrm>
            <a:off x="486018" y="107373"/>
            <a:ext cx="8022981" cy="993775"/>
          </a:xfrm>
          <a:prstGeom prst="rect">
            <a:avLst/>
          </a:prstGeom>
        </p:spPr>
        <p:txBody>
          <a:bodyPr vert="horz" lIns="91440" tIns="45720" rIns="91440" bIns="45720" rtlCol="0" anchor="ctr">
            <a:normAutofit/>
          </a:bodyPr>
          <a:lstStyle>
            <a:lvl1pPr algn="l" defTabSz="914378" rtl="0" eaLnBrk="1" latinLnBrk="0" hangingPunct="1">
              <a:lnSpc>
                <a:spcPct val="90000"/>
              </a:lnSpc>
              <a:spcBef>
                <a:spcPct val="0"/>
              </a:spcBef>
              <a:buNone/>
              <a:defRPr sz="3600" b="1" i="0" kern="1200">
                <a:solidFill>
                  <a:schemeClr val="tx2"/>
                </a:solidFill>
                <a:latin typeface="Bord Bia Sans Bold" pitchFamily="2" charset="77"/>
                <a:ea typeface="+mj-ea"/>
                <a:cs typeface="Arial" panose="020B0604020202020204" pitchFamily="34" charset="0"/>
              </a:defRPr>
            </a:lvl1pPr>
          </a:lstStyle>
          <a:p>
            <a:endParaRPr lang="en-US" sz="2800"/>
          </a:p>
        </p:txBody>
      </p:sp>
      <p:sp>
        <p:nvSpPr>
          <p:cNvPr id="4" name="Title 6">
            <a:extLst>
              <a:ext uri="{FF2B5EF4-FFF2-40B4-BE49-F238E27FC236}">
                <a16:creationId xmlns:a16="http://schemas.microsoft.com/office/drawing/2014/main" id="{354F52D7-FA3F-B1DB-A640-BD3D46A327F6}"/>
              </a:ext>
            </a:extLst>
          </p:cNvPr>
          <p:cNvSpPr>
            <a:spLocks noGrp="1"/>
          </p:cNvSpPr>
          <p:nvPr>
            <p:ph type="title"/>
          </p:nvPr>
        </p:nvSpPr>
        <p:spPr>
          <a:xfrm>
            <a:off x="386342" y="291234"/>
            <a:ext cx="7886700" cy="626052"/>
          </a:xfrm>
          <a:prstGeom prst="rect">
            <a:avLst/>
          </a:prstGeom>
        </p:spPr>
        <p:txBody>
          <a:bodyPr/>
          <a:lstStyle>
            <a:lvl1pPr>
              <a:defRPr sz="2800"/>
            </a:lvl1pPr>
          </a:lstStyle>
          <a:p>
            <a:r>
              <a:rPr lang="en-GB"/>
              <a:t>Click to edit Master title style</a:t>
            </a:r>
            <a:endParaRPr lang="en-US"/>
          </a:p>
        </p:txBody>
      </p:sp>
      <p:sp>
        <p:nvSpPr>
          <p:cNvPr id="6" name="Slide Number Placeholder 2">
            <a:extLst>
              <a:ext uri="{FF2B5EF4-FFF2-40B4-BE49-F238E27FC236}">
                <a16:creationId xmlns:a16="http://schemas.microsoft.com/office/drawing/2014/main" id="{F95FF288-3CF2-F1C9-AC1F-4265E82E0A40}"/>
              </a:ext>
            </a:extLst>
          </p:cNvPr>
          <p:cNvSpPr>
            <a:spLocks noGrp="1"/>
          </p:cNvSpPr>
          <p:nvPr>
            <p:ph type="sldNum" sz="quarter" idx="11"/>
          </p:nvPr>
        </p:nvSpPr>
        <p:spPr>
          <a:xfrm>
            <a:off x="6457950" y="4730688"/>
            <a:ext cx="2057400" cy="274637"/>
          </a:xfrm>
        </p:spPr>
        <p:txBody>
          <a:bodyPr/>
          <a:lstStyle/>
          <a:p>
            <a:fld id="{41428506-BF58-3641-91A9-AB89E47884C4}" type="slidenum">
              <a:rPr lang="en-US" smtClean="0"/>
              <a:pPr/>
              <a:t>‹#›</a:t>
            </a:fld>
            <a:endParaRPr lang="en-US"/>
          </a:p>
        </p:txBody>
      </p:sp>
    </p:spTree>
    <p:extLst>
      <p:ext uri="{BB962C8B-B14F-4D97-AF65-F5344CB8AC3E}">
        <p14:creationId xmlns:p14="http://schemas.microsoft.com/office/powerpoint/2010/main" val="1925545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7CBF95EA-2DA9-357F-CC79-8AF447C58FA6}"/>
              </a:ext>
            </a:extLst>
          </p:cNvPr>
          <p:cNvSpPr txBox="1">
            <a:spLocks/>
          </p:cNvSpPr>
          <p:nvPr userDrawn="1"/>
        </p:nvSpPr>
        <p:spPr>
          <a:xfrm>
            <a:off x="386342" y="291234"/>
            <a:ext cx="7886700" cy="626052"/>
          </a:xfrm>
          <a:prstGeom prst="rect">
            <a:avLst/>
          </a:prstGeom>
        </p:spPr>
        <p:txBody>
          <a:bodyPr/>
          <a:lstStyle>
            <a:lvl1pPr algn="l" defTabSz="914355" rtl="0" eaLnBrk="1" latinLnBrk="0" hangingPunct="1">
              <a:lnSpc>
                <a:spcPct val="90000"/>
              </a:lnSpc>
              <a:spcBef>
                <a:spcPct val="0"/>
              </a:spcBef>
              <a:buNone/>
              <a:defRPr sz="2800" b="0" i="0" kern="1200">
                <a:solidFill>
                  <a:schemeClr val="tx2"/>
                </a:solidFill>
                <a:latin typeface="Bord Bia Sans" pitchFamily="2" charset="77"/>
                <a:ea typeface="+mj-ea"/>
                <a:cs typeface="Arial" panose="020B0604020202020204" pitchFamily="34" charset="0"/>
              </a:defRPr>
            </a:lvl1pPr>
          </a:lstStyle>
          <a:p>
            <a:r>
              <a:rPr kumimoji="0" lang="en-GB" sz="2800" b="1" i="0" u="none" strike="noStrike" kern="1200" cap="none" spc="0" normalizeH="0" baseline="0" noProof="0">
                <a:ln>
                  <a:noFill/>
                </a:ln>
                <a:solidFill>
                  <a:srgbClr val="00595E"/>
                </a:solidFill>
                <a:effectLst/>
                <a:uLnTx/>
                <a:uFillTx/>
                <a:latin typeface="Bord Bia Sans Bold" pitchFamily="2" charset="77"/>
                <a:ea typeface="+mj-ea"/>
                <a:cs typeface="+mj-cs"/>
              </a:rPr>
              <a:t>Click to edit Master title style</a:t>
            </a:r>
            <a:endParaRPr lang="en-US"/>
          </a:p>
        </p:txBody>
      </p:sp>
    </p:spTree>
    <p:extLst>
      <p:ext uri="{BB962C8B-B14F-4D97-AF65-F5344CB8AC3E}">
        <p14:creationId xmlns:p14="http://schemas.microsoft.com/office/powerpoint/2010/main" val="2794362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7CBBB8-634F-63F3-F4C8-A4255F4C2587}"/>
              </a:ext>
            </a:extLst>
          </p:cNvPr>
          <p:cNvSpPr txBox="1">
            <a:spLocks/>
          </p:cNvSpPr>
          <p:nvPr userDrawn="1"/>
        </p:nvSpPr>
        <p:spPr>
          <a:xfrm>
            <a:off x="486018" y="107373"/>
            <a:ext cx="8022981" cy="993775"/>
          </a:xfrm>
          <a:prstGeom prst="rect">
            <a:avLst/>
          </a:prstGeom>
        </p:spPr>
        <p:txBody>
          <a:bodyPr vert="horz" lIns="91440" tIns="45720" rIns="91440" bIns="45720" rtlCol="0" anchor="ctr">
            <a:normAutofit/>
          </a:bodyPr>
          <a:lstStyle>
            <a:lvl1pPr algn="l" defTabSz="914378" rtl="0" eaLnBrk="1" latinLnBrk="0" hangingPunct="1">
              <a:lnSpc>
                <a:spcPct val="90000"/>
              </a:lnSpc>
              <a:spcBef>
                <a:spcPct val="0"/>
              </a:spcBef>
              <a:buNone/>
              <a:defRPr sz="3600" b="1" i="0" kern="1200">
                <a:solidFill>
                  <a:schemeClr val="tx2"/>
                </a:solidFill>
                <a:latin typeface="Bord Bia Sans Bold" pitchFamily="2" charset="77"/>
                <a:ea typeface="+mj-ea"/>
                <a:cs typeface="Arial" panose="020B0604020202020204" pitchFamily="34" charset="0"/>
              </a:defRPr>
            </a:lvl1pPr>
          </a:lstStyle>
          <a:p>
            <a:endParaRPr lang="en-US" sz="2800"/>
          </a:p>
        </p:txBody>
      </p:sp>
      <p:sp>
        <p:nvSpPr>
          <p:cNvPr id="2" name="Title 6">
            <a:extLst>
              <a:ext uri="{FF2B5EF4-FFF2-40B4-BE49-F238E27FC236}">
                <a16:creationId xmlns:a16="http://schemas.microsoft.com/office/drawing/2014/main" id="{949ED103-9A30-BB95-7E11-69BD65003DF1}"/>
              </a:ext>
            </a:extLst>
          </p:cNvPr>
          <p:cNvSpPr>
            <a:spLocks noGrp="1"/>
          </p:cNvSpPr>
          <p:nvPr>
            <p:ph type="title"/>
          </p:nvPr>
        </p:nvSpPr>
        <p:spPr>
          <a:xfrm>
            <a:off x="386342" y="291234"/>
            <a:ext cx="7886700" cy="626052"/>
          </a:xfrm>
          <a:prstGeom prst="rect">
            <a:avLst/>
          </a:prstGeom>
        </p:spPr>
        <p:txBody>
          <a:bodyPr/>
          <a:lstStyle>
            <a:lvl1pPr>
              <a:defRPr sz="2800"/>
            </a:lvl1pPr>
          </a:lstStyle>
          <a:p>
            <a:r>
              <a:rPr lang="en-GB"/>
              <a:t>Click to edit Master title style</a:t>
            </a:r>
            <a:endParaRPr lang="en-US"/>
          </a:p>
        </p:txBody>
      </p:sp>
    </p:spTree>
    <p:extLst>
      <p:ext uri="{BB962C8B-B14F-4D97-AF65-F5344CB8AC3E}">
        <p14:creationId xmlns:p14="http://schemas.microsoft.com/office/powerpoint/2010/main" val="312125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366FD656-C454-2CB9-EA97-8AD7C8DA72BB}"/>
              </a:ext>
            </a:extLst>
          </p:cNvPr>
          <p:cNvSpPr txBox="1">
            <a:spLocks/>
          </p:cNvSpPr>
          <p:nvPr userDrawn="1"/>
        </p:nvSpPr>
        <p:spPr>
          <a:xfrm>
            <a:off x="1249461" y="1560357"/>
            <a:ext cx="6645078" cy="1663691"/>
          </a:xfrm>
          <a:prstGeom prst="rect">
            <a:avLst/>
          </a:prstGeom>
        </p:spPr>
        <p:txBody>
          <a:bodyPr/>
          <a:lstStyle>
            <a:lvl1pPr algn="l" defTabSz="457182" rtl="0" eaLnBrk="1" latinLnBrk="0" hangingPunct="1">
              <a:spcBef>
                <a:spcPct val="0"/>
              </a:spcBef>
              <a:buNone/>
              <a:defRPr sz="2800" kern="1200" baseline="0">
                <a:solidFill>
                  <a:schemeClr val="accent1"/>
                </a:solidFill>
                <a:latin typeface="Century Gothic" panose="020B0502020202020204" pitchFamily="34" charset="0"/>
                <a:ea typeface="+mj-ea"/>
                <a:cs typeface="+mj-cs"/>
              </a:defRPr>
            </a:lvl1pPr>
          </a:lstStyle>
          <a:p>
            <a:pPr marL="0" marR="0" lvl="0" indent="0" algn="l" defTabSz="457182"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Lorem ipsum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dolor</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sit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amet</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consectetur</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adipiscing</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elit</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sed</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do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eiusmod</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tempor</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incididunt</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ut</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labore et dolore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aliqua</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a:t>
            </a:r>
            <a:endParaRPr kumimoji="0" lang="en-US" sz="2800" b="1" i="0" u="none" strike="noStrike" kern="1200" cap="none" spc="0" normalizeH="0" baseline="0" noProof="0">
              <a:ln>
                <a:noFill/>
              </a:ln>
              <a:solidFill>
                <a:srgbClr val="075E64"/>
              </a:solidFill>
              <a:effectLst/>
              <a:uLnTx/>
              <a:uFillTx/>
              <a:latin typeface="Bord Bia Sans Bold" pitchFamily="2" charset="77"/>
              <a:ea typeface="+mj-ea"/>
              <a:cs typeface="+mj-cs"/>
            </a:endParaRPr>
          </a:p>
        </p:txBody>
      </p:sp>
      <p:pic>
        <p:nvPicPr>
          <p:cNvPr id="5" name="Picture 4" descr="A close-up of water droplets&#10;&#10;Description automatically generated with low confidence">
            <a:extLst>
              <a:ext uri="{FF2B5EF4-FFF2-40B4-BE49-F238E27FC236}">
                <a16:creationId xmlns:a16="http://schemas.microsoft.com/office/drawing/2014/main" id="{BEB6520A-1AC9-A5B2-9CAD-4300EF775F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336197">
            <a:off x="5729233" y="1978512"/>
            <a:ext cx="2268848" cy="226547"/>
          </a:xfrm>
          <a:prstGeom prst="rect">
            <a:avLst/>
          </a:prstGeom>
        </p:spPr>
      </p:pic>
    </p:spTree>
    <p:extLst>
      <p:ext uri="{BB962C8B-B14F-4D97-AF65-F5344CB8AC3E}">
        <p14:creationId xmlns:p14="http://schemas.microsoft.com/office/powerpoint/2010/main" val="3703698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366FD656-C454-2CB9-EA97-8AD7C8DA72BB}"/>
              </a:ext>
            </a:extLst>
          </p:cNvPr>
          <p:cNvSpPr txBox="1">
            <a:spLocks/>
          </p:cNvSpPr>
          <p:nvPr userDrawn="1"/>
        </p:nvSpPr>
        <p:spPr>
          <a:xfrm>
            <a:off x="1249461" y="1560357"/>
            <a:ext cx="6645078" cy="1663691"/>
          </a:xfrm>
          <a:prstGeom prst="rect">
            <a:avLst/>
          </a:prstGeom>
        </p:spPr>
        <p:txBody>
          <a:bodyPr/>
          <a:lstStyle>
            <a:lvl1pPr algn="l" defTabSz="457182" rtl="0" eaLnBrk="1" latinLnBrk="0" hangingPunct="1">
              <a:spcBef>
                <a:spcPct val="0"/>
              </a:spcBef>
              <a:buNone/>
              <a:defRPr sz="2800" kern="1200" baseline="0">
                <a:solidFill>
                  <a:schemeClr val="accent1"/>
                </a:solidFill>
                <a:latin typeface="Century Gothic" panose="020B0502020202020204" pitchFamily="34" charset="0"/>
                <a:ea typeface="+mj-ea"/>
                <a:cs typeface="+mj-cs"/>
              </a:defRPr>
            </a:lvl1pPr>
          </a:lstStyle>
          <a:p>
            <a:pPr marL="0" marR="0" lvl="0" indent="0" algn="l" defTabSz="457182"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Lorem ipsum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dolor</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sit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amet</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consectetur</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adipiscing</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elit</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sed</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do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eiusmod</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tempor</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incididunt</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ut</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labore et dolore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aliqua</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a:t>
            </a:r>
            <a:endParaRPr kumimoji="0" lang="en-US" sz="2800" b="1" i="0" u="none" strike="noStrike" kern="1200" cap="none" spc="0" normalizeH="0" baseline="0" noProof="0">
              <a:ln>
                <a:noFill/>
              </a:ln>
              <a:solidFill>
                <a:srgbClr val="075E64"/>
              </a:solidFill>
              <a:effectLst/>
              <a:uLnTx/>
              <a:uFillTx/>
              <a:latin typeface="Bord Bia Sans Bold" pitchFamily="2" charset="77"/>
              <a:ea typeface="+mj-ea"/>
              <a:cs typeface="+mj-cs"/>
            </a:endParaRPr>
          </a:p>
        </p:txBody>
      </p:sp>
      <p:pic>
        <p:nvPicPr>
          <p:cNvPr id="5" name="Picture 4" descr="A close-up of water droplets&#10;&#10;Description automatically generated with low confidence">
            <a:extLst>
              <a:ext uri="{FF2B5EF4-FFF2-40B4-BE49-F238E27FC236}">
                <a16:creationId xmlns:a16="http://schemas.microsoft.com/office/drawing/2014/main" id="{BEB6520A-1AC9-A5B2-9CAD-4300EF775F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336197">
            <a:off x="5729233" y="1978512"/>
            <a:ext cx="2268848" cy="226547"/>
          </a:xfrm>
          <a:prstGeom prst="rect">
            <a:avLst/>
          </a:prstGeom>
        </p:spPr>
      </p:pic>
      <p:sp>
        <p:nvSpPr>
          <p:cNvPr id="3" name="Slide Number Placeholder 3">
            <a:extLst>
              <a:ext uri="{FF2B5EF4-FFF2-40B4-BE49-F238E27FC236}">
                <a16:creationId xmlns:a16="http://schemas.microsoft.com/office/drawing/2014/main" id="{B0227F0E-EF79-6BBB-706B-31BDE83B2E18}"/>
              </a:ext>
            </a:extLst>
          </p:cNvPr>
          <p:cNvSpPr txBox="1">
            <a:spLocks/>
          </p:cNvSpPr>
          <p:nvPr userDrawn="1"/>
        </p:nvSpPr>
        <p:spPr>
          <a:xfrm>
            <a:off x="6457950" y="4730688"/>
            <a:ext cx="2057400" cy="274637"/>
          </a:xfrm>
          <a:prstGeom prst="rect">
            <a:avLst/>
          </a:prstGeom>
        </p:spPr>
        <p:txBody>
          <a:bodyPr vert="horz" lIns="91440" tIns="45720" rIns="91440" bIns="45720" rtlCol="0" anchor="b" anchorCtr="0"/>
          <a:lstStyle>
            <a:defPPr>
              <a:defRPr lang="en-US"/>
            </a:defPPr>
            <a:lvl1pPr marL="0" algn="r" defTabSz="457200" rtl="0" eaLnBrk="1" latinLnBrk="0" hangingPunct="1">
              <a:defRPr sz="11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428506-BF58-3641-91A9-AB89E47884C4}" type="slidenum">
              <a:rPr kumimoji="0" lang="en-US" sz="11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6448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366FD656-C454-2CB9-EA97-8AD7C8DA72BB}"/>
              </a:ext>
            </a:extLst>
          </p:cNvPr>
          <p:cNvSpPr txBox="1">
            <a:spLocks/>
          </p:cNvSpPr>
          <p:nvPr userDrawn="1"/>
        </p:nvSpPr>
        <p:spPr>
          <a:xfrm>
            <a:off x="1249461" y="1560357"/>
            <a:ext cx="6645078" cy="1663691"/>
          </a:xfrm>
          <a:prstGeom prst="rect">
            <a:avLst/>
          </a:prstGeom>
        </p:spPr>
        <p:txBody>
          <a:bodyPr/>
          <a:lstStyle>
            <a:lvl1pPr algn="l" defTabSz="457182" rtl="0" eaLnBrk="1" latinLnBrk="0" hangingPunct="1">
              <a:spcBef>
                <a:spcPct val="0"/>
              </a:spcBef>
              <a:buNone/>
              <a:defRPr sz="2800" kern="1200" baseline="0">
                <a:solidFill>
                  <a:schemeClr val="accent1"/>
                </a:solidFill>
                <a:latin typeface="Century Gothic" panose="020B0502020202020204" pitchFamily="34" charset="0"/>
                <a:ea typeface="+mj-ea"/>
                <a:cs typeface="+mj-cs"/>
              </a:defRPr>
            </a:lvl1pPr>
          </a:lstStyle>
          <a:p>
            <a:pPr marL="0" marR="0" lvl="0" indent="0" algn="l" defTabSz="457182"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Lorem ipsum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dolor</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sit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amet</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consectetur</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adipiscing</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elit</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sed</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do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eiusmod</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tempor</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incididunt</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ut</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 labore et dolore </a:t>
            </a:r>
            <a:r>
              <a:rPr kumimoji="0" lang="en-GB" sz="2800" b="1" i="0" u="none" strike="noStrike" kern="1200" cap="none" spc="0" normalizeH="0" baseline="0" noProof="0" err="1">
                <a:ln>
                  <a:noFill/>
                </a:ln>
                <a:solidFill>
                  <a:srgbClr val="075E64"/>
                </a:solidFill>
                <a:effectLst/>
                <a:uLnTx/>
                <a:uFillTx/>
                <a:latin typeface="Bord Bia Sans Bold" pitchFamily="2" charset="77"/>
                <a:ea typeface="+mj-ea"/>
                <a:cs typeface="+mj-cs"/>
              </a:rPr>
              <a:t>aliqua</a:t>
            </a:r>
            <a:r>
              <a:rPr kumimoji="0" lang="en-GB" sz="2800" b="1" i="0" u="none" strike="noStrike" kern="1200" cap="none" spc="0" normalizeH="0" baseline="0" noProof="0">
                <a:ln>
                  <a:noFill/>
                </a:ln>
                <a:solidFill>
                  <a:srgbClr val="075E64"/>
                </a:solidFill>
                <a:effectLst/>
                <a:uLnTx/>
                <a:uFillTx/>
                <a:latin typeface="Bord Bia Sans Bold" pitchFamily="2" charset="77"/>
                <a:ea typeface="+mj-ea"/>
                <a:cs typeface="+mj-cs"/>
              </a:rPr>
              <a:t>.</a:t>
            </a:r>
            <a:endParaRPr kumimoji="0" lang="en-US" sz="2800" b="1" i="0" u="none" strike="noStrike" kern="1200" cap="none" spc="0" normalizeH="0" baseline="0" noProof="0">
              <a:ln>
                <a:noFill/>
              </a:ln>
              <a:solidFill>
                <a:srgbClr val="075E64"/>
              </a:solidFill>
              <a:effectLst/>
              <a:uLnTx/>
              <a:uFillTx/>
              <a:latin typeface="Bord Bia Sans Bold" pitchFamily="2" charset="77"/>
              <a:ea typeface="+mj-ea"/>
              <a:cs typeface="+mj-cs"/>
            </a:endParaRPr>
          </a:p>
        </p:txBody>
      </p:sp>
      <p:pic>
        <p:nvPicPr>
          <p:cNvPr id="5" name="Picture 4" descr="A close-up of water droplets&#10;&#10;Description automatically generated with low confidence">
            <a:extLst>
              <a:ext uri="{FF2B5EF4-FFF2-40B4-BE49-F238E27FC236}">
                <a16:creationId xmlns:a16="http://schemas.microsoft.com/office/drawing/2014/main" id="{BEB6520A-1AC9-A5B2-9CAD-4300EF775F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336197">
            <a:off x="5729233" y="1978512"/>
            <a:ext cx="2268848" cy="226547"/>
          </a:xfrm>
          <a:prstGeom prst="rect">
            <a:avLst/>
          </a:prstGeom>
        </p:spPr>
      </p:pic>
    </p:spTree>
    <p:extLst>
      <p:ext uri="{BB962C8B-B14F-4D97-AF65-F5344CB8AC3E}">
        <p14:creationId xmlns:p14="http://schemas.microsoft.com/office/powerpoint/2010/main" val="1883318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368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7CBBB8-634F-63F3-F4C8-A4255F4C2587}"/>
              </a:ext>
            </a:extLst>
          </p:cNvPr>
          <p:cNvSpPr txBox="1">
            <a:spLocks/>
          </p:cNvSpPr>
          <p:nvPr userDrawn="1"/>
        </p:nvSpPr>
        <p:spPr>
          <a:xfrm>
            <a:off x="486018" y="107373"/>
            <a:ext cx="8022981" cy="993775"/>
          </a:xfrm>
          <a:prstGeom prst="rect">
            <a:avLst/>
          </a:prstGeom>
        </p:spPr>
        <p:txBody>
          <a:bodyPr vert="horz" lIns="91440" tIns="45720" rIns="91440" bIns="45720" rtlCol="0" anchor="ctr">
            <a:normAutofit/>
          </a:bodyPr>
          <a:lstStyle>
            <a:lvl1pPr algn="l" defTabSz="914378" rtl="0" eaLnBrk="1" latinLnBrk="0" hangingPunct="1">
              <a:lnSpc>
                <a:spcPct val="90000"/>
              </a:lnSpc>
              <a:spcBef>
                <a:spcPct val="0"/>
              </a:spcBef>
              <a:buNone/>
              <a:defRPr sz="3600" b="1" i="0" kern="1200">
                <a:solidFill>
                  <a:schemeClr val="tx2"/>
                </a:solidFill>
                <a:latin typeface="Bord Bia Sans Bold" pitchFamily="2" charset="77"/>
                <a:ea typeface="+mj-ea"/>
                <a:cs typeface="Arial" panose="020B0604020202020204" pitchFamily="34" charset="0"/>
              </a:defRPr>
            </a:lvl1pPr>
          </a:lstStyle>
          <a:p>
            <a:endParaRPr lang="en-US" sz="2800"/>
          </a:p>
        </p:txBody>
      </p:sp>
      <p:sp>
        <p:nvSpPr>
          <p:cNvPr id="2" name="Title 6">
            <a:extLst>
              <a:ext uri="{FF2B5EF4-FFF2-40B4-BE49-F238E27FC236}">
                <a16:creationId xmlns:a16="http://schemas.microsoft.com/office/drawing/2014/main" id="{949ED103-9A30-BB95-7E11-69BD65003DF1}"/>
              </a:ext>
            </a:extLst>
          </p:cNvPr>
          <p:cNvSpPr>
            <a:spLocks noGrp="1"/>
          </p:cNvSpPr>
          <p:nvPr>
            <p:ph type="title"/>
          </p:nvPr>
        </p:nvSpPr>
        <p:spPr>
          <a:xfrm>
            <a:off x="386342" y="291234"/>
            <a:ext cx="7886700" cy="626052"/>
          </a:xfrm>
          <a:prstGeom prst="rect">
            <a:avLst/>
          </a:prstGeom>
        </p:spPr>
        <p:txBody>
          <a:bodyPr/>
          <a:lstStyle>
            <a:lvl1pPr>
              <a:defRPr sz="2800"/>
            </a:lvl1pPr>
          </a:lstStyle>
          <a:p>
            <a:r>
              <a:rPr lang="en-GB"/>
              <a:t>Click to edit Master title style</a:t>
            </a:r>
            <a:endParaRPr lang="en-US"/>
          </a:p>
        </p:txBody>
      </p:sp>
    </p:spTree>
    <p:extLst>
      <p:ext uri="{BB962C8B-B14F-4D97-AF65-F5344CB8AC3E}">
        <p14:creationId xmlns:p14="http://schemas.microsoft.com/office/powerpoint/2010/main" val="1398550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9024A62F-1999-E439-B6A2-0C205400E2E8}"/>
              </a:ext>
            </a:extLst>
          </p:cNvPr>
          <p:cNvSpPr txBox="1">
            <a:spLocks/>
          </p:cNvSpPr>
          <p:nvPr userDrawn="1"/>
        </p:nvSpPr>
        <p:spPr>
          <a:xfrm>
            <a:off x="451104" y="2334578"/>
            <a:ext cx="6260846" cy="914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075E64"/>
                </a:solidFill>
                <a:latin typeface="Bord Bia Sans" pitchFamily="2" charset="77"/>
              </a:rPr>
              <a:t>to inform Customer Content Strategy</a:t>
            </a:r>
          </a:p>
        </p:txBody>
      </p:sp>
    </p:spTree>
    <p:extLst>
      <p:ext uri="{BB962C8B-B14F-4D97-AF65-F5344CB8AC3E}">
        <p14:creationId xmlns:p14="http://schemas.microsoft.com/office/powerpoint/2010/main" val="1194497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7CBF95EA-2DA9-357F-CC79-8AF447C58FA6}"/>
              </a:ext>
            </a:extLst>
          </p:cNvPr>
          <p:cNvSpPr txBox="1">
            <a:spLocks/>
          </p:cNvSpPr>
          <p:nvPr userDrawn="1"/>
        </p:nvSpPr>
        <p:spPr>
          <a:xfrm>
            <a:off x="386342" y="291234"/>
            <a:ext cx="7886700" cy="626052"/>
          </a:xfrm>
          <a:prstGeom prst="rect">
            <a:avLst/>
          </a:prstGeom>
        </p:spPr>
        <p:txBody>
          <a:bodyPr/>
          <a:lstStyle>
            <a:lvl1pPr algn="l" defTabSz="914355" rtl="0" eaLnBrk="1" latinLnBrk="0" hangingPunct="1">
              <a:lnSpc>
                <a:spcPct val="90000"/>
              </a:lnSpc>
              <a:spcBef>
                <a:spcPct val="0"/>
              </a:spcBef>
              <a:buNone/>
              <a:defRPr sz="2800" b="0" i="0" kern="1200">
                <a:solidFill>
                  <a:schemeClr val="tx2"/>
                </a:solidFill>
                <a:latin typeface="Bord Bia Sans" pitchFamily="2" charset="77"/>
                <a:ea typeface="+mj-ea"/>
                <a:cs typeface="Arial" panose="020B0604020202020204" pitchFamily="34" charset="0"/>
              </a:defRPr>
            </a:lvl1pPr>
          </a:lstStyle>
          <a:p>
            <a:r>
              <a:rPr kumimoji="0" lang="en-GB" sz="2800" b="1" i="0" u="none" strike="noStrike" kern="1200" cap="none" spc="0" normalizeH="0" baseline="0" noProof="0">
                <a:ln>
                  <a:noFill/>
                </a:ln>
                <a:solidFill>
                  <a:srgbClr val="00595E"/>
                </a:solidFill>
                <a:effectLst/>
                <a:uLnTx/>
                <a:uFillTx/>
                <a:latin typeface="Bord Bia Sans Bold" pitchFamily="2" charset="77"/>
                <a:ea typeface="+mj-ea"/>
                <a:cs typeface="+mj-cs"/>
              </a:rPr>
              <a:t>Click to edit Master title style</a:t>
            </a:r>
            <a:endParaRPr lang="en-US"/>
          </a:p>
        </p:txBody>
      </p:sp>
    </p:spTree>
    <p:extLst>
      <p:ext uri="{BB962C8B-B14F-4D97-AF65-F5344CB8AC3E}">
        <p14:creationId xmlns:p14="http://schemas.microsoft.com/office/powerpoint/2010/main" val="2985683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1974380-9CCB-133D-3485-5DF2C868F285}"/>
              </a:ext>
            </a:extLst>
          </p:cNvPr>
          <p:cNvSpPr>
            <a:spLocks noGrp="1"/>
          </p:cNvSpPr>
          <p:nvPr>
            <p:ph type="title"/>
          </p:nvPr>
        </p:nvSpPr>
        <p:spPr>
          <a:xfrm>
            <a:off x="437818" y="2074862"/>
            <a:ext cx="7886700" cy="993775"/>
          </a:xfrm>
          <a:prstGeom prst="rect">
            <a:avLst/>
          </a:prstGeom>
        </p:spPr>
        <p:txBody>
          <a:bodyPr/>
          <a:lstStyle>
            <a:lvl1pPr>
              <a:defRPr b="1" i="0">
                <a:latin typeface="Bord Bia Sans 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2037246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02CCA-43DC-A344-8700-C91E9158F5FB}"/>
              </a:ext>
            </a:extLst>
          </p:cNvPr>
          <p:cNvSpPr>
            <a:spLocks noGrp="1"/>
          </p:cNvSpPr>
          <p:nvPr>
            <p:ph type="title" hasCustomPrompt="1"/>
          </p:nvPr>
        </p:nvSpPr>
        <p:spPr>
          <a:xfrm>
            <a:off x="467007" y="1943829"/>
            <a:ext cx="8064246" cy="803082"/>
          </a:xfrm>
          <a:prstGeom prst="rect">
            <a:avLst/>
          </a:prstGeom>
        </p:spPr>
        <p:txBody>
          <a:bodyPr/>
          <a:lstStyle/>
          <a:p>
            <a:r>
              <a:rPr lang="en-US">
                <a:latin typeface="Bord Bia Sans Bold" pitchFamily="2" charset="77"/>
              </a:rPr>
              <a:t>Click to edit Master Slide</a:t>
            </a:r>
            <a:endParaRPr lang="en-US"/>
          </a:p>
        </p:txBody>
      </p:sp>
    </p:spTree>
    <p:extLst>
      <p:ext uri="{BB962C8B-B14F-4D97-AF65-F5344CB8AC3E}">
        <p14:creationId xmlns:p14="http://schemas.microsoft.com/office/powerpoint/2010/main" val="775431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1974380-9CCB-133D-3485-5DF2C868F285}"/>
              </a:ext>
            </a:extLst>
          </p:cNvPr>
          <p:cNvSpPr>
            <a:spLocks noGrp="1"/>
          </p:cNvSpPr>
          <p:nvPr>
            <p:ph type="title"/>
          </p:nvPr>
        </p:nvSpPr>
        <p:spPr>
          <a:xfrm>
            <a:off x="437818" y="2074862"/>
            <a:ext cx="7886700" cy="993775"/>
          </a:xfrm>
          <a:prstGeom prst="rect">
            <a:avLst/>
          </a:prstGeom>
        </p:spPr>
        <p:txBody>
          <a:bodyPr/>
          <a:lstStyle>
            <a:lvl1pPr>
              <a:defRPr b="1" i="0">
                <a:latin typeface="Bord Bia Sans 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2560706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02CCA-43DC-A344-8700-C91E9158F5FB}"/>
              </a:ext>
            </a:extLst>
          </p:cNvPr>
          <p:cNvSpPr>
            <a:spLocks noGrp="1"/>
          </p:cNvSpPr>
          <p:nvPr>
            <p:ph type="title" hasCustomPrompt="1"/>
          </p:nvPr>
        </p:nvSpPr>
        <p:spPr>
          <a:xfrm>
            <a:off x="467007" y="1943829"/>
            <a:ext cx="8064246" cy="803082"/>
          </a:xfrm>
          <a:prstGeom prst="rect">
            <a:avLst/>
          </a:prstGeom>
        </p:spPr>
        <p:txBody>
          <a:bodyPr/>
          <a:lstStyle/>
          <a:p>
            <a:r>
              <a:rPr lang="en-US">
                <a:latin typeface="Bord Bia Sans Bold" pitchFamily="2" charset="77"/>
              </a:rPr>
              <a:t>Click to edit Master Slide</a:t>
            </a:r>
            <a:endParaRPr lang="en-US"/>
          </a:p>
        </p:txBody>
      </p:sp>
    </p:spTree>
    <p:extLst>
      <p:ext uri="{BB962C8B-B14F-4D97-AF65-F5344CB8AC3E}">
        <p14:creationId xmlns:p14="http://schemas.microsoft.com/office/powerpoint/2010/main" val="2725057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DCEAF-972A-E21A-1AA1-E99EA7A5947D}"/>
              </a:ext>
            </a:extLst>
          </p:cNvPr>
          <p:cNvSpPr txBox="1">
            <a:spLocks/>
          </p:cNvSpPr>
          <p:nvPr userDrawn="1"/>
        </p:nvSpPr>
        <p:spPr>
          <a:xfrm>
            <a:off x="486018" y="107373"/>
            <a:ext cx="8022981" cy="993775"/>
          </a:xfrm>
          <a:prstGeom prst="rect">
            <a:avLst/>
          </a:prstGeom>
        </p:spPr>
        <p:txBody>
          <a:bodyPr vert="horz" lIns="91440" tIns="45720" rIns="91440" bIns="45720" rtlCol="0" anchor="ctr">
            <a:normAutofit/>
          </a:bodyPr>
          <a:lstStyle>
            <a:lvl1pPr algn="l" defTabSz="914378" rtl="0" eaLnBrk="1" latinLnBrk="0" hangingPunct="1">
              <a:lnSpc>
                <a:spcPct val="90000"/>
              </a:lnSpc>
              <a:spcBef>
                <a:spcPct val="0"/>
              </a:spcBef>
              <a:buNone/>
              <a:defRPr sz="3600" b="1" i="0" kern="1200">
                <a:solidFill>
                  <a:schemeClr val="tx2"/>
                </a:solidFill>
                <a:latin typeface="Bord Bia Sans Bold" pitchFamily="2" charset="77"/>
                <a:ea typeface="+mj-ea"/>
                <a:cs typeface="Arial" panose="020B0604020202020204" pitchFamily="34" charset="0"/>
              </a:defRPr>
            </a:lvl1pPr>
          </a:lstStyle>
          <a:p>
            <a:endParaRPr lang="en-US" sz="2800"/>
          </a:p>
        </p:txBody>
      </p:sp>
      <p:sp>
        <p:nvSpPr>
          <p:cNvPr id="4" name="Title 6">
            <a:extLst>
              <a:ext uri="{FF2B5EF4-FFF2-40B4-BE49-F238E27FC236}">
                <a16:creationId xmlns:a16="http://schemas.microsoft.com/office/drawing/2014/main" id="{354F52D7-FA3F-B1DB-A640-BD3D46A327F6}"/>
              </a:ext>
            </a:extLst>
          </p:cNvPr>
          <p:cNvSpPr>
            <a:spLocks noGrp="1"/>
          </p:cNvSpPr>
          <p:nvPr>
            <p:ph type="title"/>
          </p:nvPr>
        </p:nvSpPr>
        <p:spPr>
          <a:xfrm>
            <a:off x="386342" y="291234"/>
            <a:ext cx="7886700" cy="626052"/>
          </a:xfrm>
          <a:prstGeom prst="rect">
            <a:avLst/>
          </a:prstGeom>
        </p:spPr>
        <p:txBody>
          <a:bodyPr/>
          <a:lstStyle>
            <a:lvl1pPr>
              <a:defRPr sz="2800"/>
            </a:lvl1pPr>
          </a:lstStyle>
          <a:p>
            <a:r>
              <a:rPr lang="en-GB"/>
              <a:t>Click to edit Master title style</a:t>
            </a:r>
            <a:endParaRPr lang="en-US"/>
          </a:p>
        </p:txBody>
      </p:sp>
      <p:sp>
        <p:nvSpPr>
          <p:cNvPr id="6" name="Slide Number Placeholder 2">
            <a:extLst>
              <a:ext uri="{FF2B5EF4-FFF2-40B4-BE49-F238E27FC236}">
                <a16:creationId xmlns:a16="http://schemas.microsoft.com/office/drawing/2014/main" id="{F95FF288-3CF2-F1C9-AC1F-4265E82E0A40}"/>
              </a:ext>
            </a:extLst>
          </p:cNvPr>
          <p:cNvSpPr>
            <a:spLocks noGrp="1"/>
          </p:cNvSpPr>
          <p:nvPr>
            <p:ph type="sldNum" sz="quarter" idx="11"/>
          </p:nvPr>
        </p:nvSpPr>
        <p:spPr>
          <a:xfrm>
            <a:off x="6457950" y="4730688"/>
            <a:ext cx="2057400" cy="274637"/>
          </a:xfrm>
        </p:spPr>
        <p:txBody>
          <a:bodyPr/>
          <a:lstStyle/>
          <a:p>
            <a:fld id="{41428506-BF58-3641-91A9-AB89E47884C4}" type="slidenum">
              <a:rPr lang="en-US" smtClean="0"/>
              <a:pPr/>
              <a:t>‹#›</a:t>
            </a:fld>
            <a:endParaRPr lang="en-US"/>
          </a:p>
        </p:txBody>
      </p:sp>
    </p:spTree>
    <p:extLst>
      <p:ext uri="{BB962C8B-B14F-4D97-AF65-F5344CB8AC3E}">
        <p14:creationId xmlns:p14="http://schemas.microsoft.com/office/powerpoint/2010/main" val="7662090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17.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2.xml"/><Relationship Id="rId1" Type="http://schemas.openxmlformats.org/officeDocument/2006/relationships/slideLayout" Target="../slideLayouts/slideLayout20.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3.xml"/><Relationship Id="rId1" Type="http://schemas.openxmlformats.org/officeDocument/2006/relationships/slideLayout" Target="../slideLayouts/slideLayout21.xml"/><Relationship Id="rId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4.xml"/><Relationship Id="rId1" Type="http://schemas.openxmlformats.org/officeDocument/2006/relationships/slideLayout" Target="../slideLayouts/slideLayout22.xml"/><Relationship Id="rId4"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5.xml"/><Relationship Id="rId1" Type="http://schemas.openxmlformats.org/officeDocument/2006/relationships/slideLayout" Target="../slideLayouts/slideLayout23.xml"/><Relationship Id="rId4" Type="http://schemas.openxmlformats.org/officeDocument/2006/relationships/image" Target="../media/image4.png"/></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1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C80670-0108-BAD6-F185-6ED62D6224F1}"/>
              </a:ext>
            </a:extLst>
          </p:cNvPr>
          <p:cNvSpPr/>
          <p:nvPr userDrawn="1"/>
        </p:nvSpPr>
        <p:spPr>
          <a:xfrm>
            <a:off x="0" y="0"/>
            <a:ext cx="9144000" cy="5143500"/>
          </a:xfrm>
          <a:prstGeom prst="rect">
            <a:avLst/>
          </a:prstGeom>
          <a:blipFill dpi="0" rotWithShape="1">
            <a:blip r:embed="rId4">
              <a:extLst>
                <a:ext uri="{28A0092B-C50C-407E-A947-70E740481C1C}">
                  <a14:useLocalDpi xmlns:a14="http://schemas.microsoft.com/office/drawing/2010/main" val="0"/>
                </a:ext>
              </a:extLst>
            </a:blip>
            <a:srcRect/>
            <a:stretch>
              <a:fillRect l="-1000" r="-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1" name="Picture 10">
            <a:extLst>
              <a:ext uri="{FF2B5EF4-FFF2-40B4-BE49-F238E27FC236}">
                <a16:creationId xmlns:a16="http://schemas.microsoft.com/office/drawing/2014/main" id="{C91C6512-DB01-83B9-889E-881D48E34646}"/>
              </a:ext>
            </a:extLst>
          </p:cNvPr>
          <p:cNvPicPr>
            <a:picLocks noChangeAspect="1"/>
          </p:cNvPicPr>
          <p:nvPr userDrawn="1"/>
        </p:nvPicPr>
        <p:blipFill>
          <a:blip r:embed="rId5" cstate="print">
            <a:alphaModFix amt="85000"/>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A2D910E3-C412-9707-2CBE-A28BA3D23834}"/>
              </a:ext>
            </a:extLst>
          </p:cNvPr>
          <p:cNvSpPr txBox="1">
            <a:spLocks/>
          </p:cNvSpPr>
          <p:nvPr userDrawn="1"/>
        </p:nvSpPr>
        <p:spPr>
          <a:xfrm>
            <a:off x="451104" y="1633728"/>
            <a:ext cx="8064246" cy="8030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mj-lt"/>
                <a:ea typeface="+mj-ea"/>
                <a:cs typeface="Calibri" panose="020F0502020204030204" pitchFamily="34" charset="0"/>
              </a:defRPr>
            </a:lvl1pPr>
          </a:lstStyle>
          <a:p>
            <a:r>
              <a:rPr lang="en-US">
                <a:latin typeface="Bord Bia Sans Bold" pitchFamily="2" charset="77"/>
              </a:rPr>
              <a:t>Title</a:t>
            </a:r>
          </a:p>
        </p:txBody>
      </p:sp>
      <p:sp>
        <p:nvSpPr>
          <p:cNvPr id="9" name="Date Placeholder 2">
            <a:extLst>
              <a:ext uri="{FF2B5EF4-FFF2-40B4-BE49-F238E27FC236}">
                <a16:creationId xmlns:a16="http://schemas.microsoft.com/office/drawing/2014/main" id="{B9C04838-9506-B37D-A9C4-D7B522C6CF34}"/>
              </a:ext>
            </a:extLst>
          </p:cNvPr>
          <p:cNvSpPr txBox="1">
            <a:spLocks/>
          </p:cNvSpPr>
          <p:nvPr userDrawn="1"/>
        </p:nvSpPr>
        <p:spPr>
          <a:xfrm>
            <a:off x="451104" y="1219201"/>
            <a:ext cx="2234946" cy="304799"/>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95E"/>
                </a:solidFill>
                <a:latin typeface="Bord Bia Sans" pitchFamily="2" charset="77"/>
              </a:rPr>
              <a:t>28</a:t>
            </a:r>
            <a:r>
              <a:rPr lang="en-US" baseline="30000">
                <a:solidFill>
                  <a:srgbClr val="00595E"/>
                </a:solidFill>
                <a:latin typeface="Bord Bia Sans" pitchFamily="2" charset="77"/>
              </a:rPr>
              <a:t>th</a:t>
            </a:r>
            <a:r>
              <a:rPr lang="en-US">
                <a:solidFill>
                  <a:srgbClr val="00595E"/>
                </a:solidFill>
                <a:latin typeface="Bord Bia Sans" pitchFamily="2" charset="77"/>
              </a:rPr>
              <a:t> April 2023</a:t>
            </a:r>
          </a:p>
        </p:txBody>
      </p:sp>
      <p:sp>
        <p:nvSpPr>
          <p:cNvPr id="10" name="Text Placeholder 3">
            <a:extLst>
              <a:ext uri="{FF2B5EF4-FFF2-40B4-BE49-F238E27FC236}">
                <a16:creationId xmlns:a16="http://schemas.microsoft.com/office/drawing/2014/main" id="{2A93529E-5B9F-996A-82DA-1D0EA5AECB57}"/>
              </a:ext>
            </a:extLst>
          </p:cNvPr>
          <p:cNvSpPr txBox="1">
            <a:spLocks/>
          </p:cNvSpPr>
          <p:nvPr userDrawn="1"/>
        </p:nvSpPr>
        <p:spPr>
          <a:xfrm>
            <a:off x="451104" y="2334578"/>
            <a:ext cx="6260846" cy="914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a:solidFill>
                <a:srgbClr val="075E64"/>
              </a:solidFill>
              <a:latin typeface="Bord Bia Sans" pitchFamily="2" charset="77"/>
            </a:endParaRPr>
          </a:p>
        </p:txBody>
      </p:sp>
    </p:spTree>
    <p:extLst>
      <p:ext uri="{BB962C8B-B14F-4D97-AF65-F5344CB8AC3E}">
        <p14:creationId xmlns:p14="http://schemas.microsoft.com/office/powerpoint/2010/main" val="4025896377"/>
      </p:ext>
    </p:extLst>
  </p:cSld>
  <p:clrMap bg1="lt1" tx1="dk1" bg2="lt2" tx2="dk2" accent1="accent1" accent2="accent2" accent3="accent3" accent4="accent4" accent5="accent5" accent6="accent6" hlink="hlink" folHlink="folHlink"/>
  <p:sldLayoutIdLst>
    <p:sldLayoutId id="2147483832" r:id="rId1"/>
    <p:sldLayoutId id="21474838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B438BB-C275-BA80-91AD-A2E7A2D6170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Rectangle 6">
            <a:extLst>
              <a:ext uri="{FF2B5EF4-FFF2-40B4-BE49-F238E27FC236}">
                <a16:creationId xmlns:a16="http://schemas.microsoft.com/office/drawing/2014/main" id="{A7BD8DFA-5092-C18C-542F-AF389529AEC1}"/>
              </a:ext>
            </a:extLst>
          </p:cNvPr>
          <p:cNvSpPr/>
          <p:nvPr userDrawn="1"/>
        </p:nvSpPr>
        <p:spPr>
          <a:xfrm>
            <a:off x="0" y="789709"/>
            <a:ext cx="4572000" cy="3409824"/>
          </a:xfrm>
          <a:prstGeom prst="rect">
            <a:avLst/>
          </a:prstGeom>
          <a:solidFill>
            <a:srgbClr val="BFE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BCE75E6-EB8B-2E5E-591E-14CC19B227F2}"/>
              </a:ext>
            </a:extLst>
          </p:cNvPr>
          <p:cNvSpPr/>
          <p:nvPr userDrawn="1"/>
        </p:nvSpPr>
        <p:spPr>
          <a:xfrm>
            <a:off x="4572000" y="789709"/>
            <a:ext cx="4572000" cy="3409824"/>
          </a:xfrm>
          <a:prstGeom prst="rect">
            <a:avLst/>
          </a:prstGeom>
          <a:solidFill>
            <a:srgbClr val="FD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4293569"/>
      </p:ext>
    </p:extLst>
  </p:cSld>
  <p:clrMap bg1="lt1" tx1="dk1" bg2="lt2" tx2="dk2" accent1="accent1" accent2="accent2" accent3="accent3" accent4="accent4" accent5="accent5" accent6="accent6" hlink="hlink" folHlink="folHlink"/>
  <p:sldLayoutIdLst>
    <p:sldLayoutId id="2147483878" r:id="rId1"/>
  </p:sldLayoutIdLst>
  <p:txStyles>
    <p:titleStyle>
      <a:lvl1pPr algn="l" defTabSz="914400" rtl="0" eaLnBrk="1" latinLnBrk="0" hangingPunct="1">
        <a:lnSpc>
          <a:spcPct val="90000"/>
        </a:lnSpc>
        <a:spcBef>
          <a:spcPct val="0"/>
        </a:spcBef>
        <a:buNone/>
        <a:defRPr sz="2800" b="1" i="0" kern="1200">
          <a:solidFill>
            <a:srgbClr val="00595E"/>
          </a:solidFill>
          <a:latin typeface="Bord Bia Sans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B438BB-C275-BA80-91AD-A2E7A2D6170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Rectangle 6">
            <a:extLst>
              <a:ext uri="{FF2B5EF4-FFF2-40B4-BE49-F238E27FC236}">
                <a16:creationId xmlns:a16="http://schemas.microsoft.com/office/drawing/2014/main" id="{A7BD8DFA-5092-C18C-542F-AF389529AEC1}"/>
              </a:ext>
            </a:extLst>
          </p:cNvPr>
          <p:cNvSpPr/>
          <p:nvPr userDrawn="1"/>
        </p:nvSpPr>
        <p:spPr>
          <a:xfrm>
            <a:off x="0" y="0"/>
            <a:ext cx="9144000" cy="4199533"/>
          </a:xfrm>
          <a:prstGeom prst="rect">
            <a:avLst/>
          </a:prstGeom>
          <a:solidFill>
            <a:srgbClr val="D8C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8875175"/>
      </p:ext>
    </p:extLst>
  </p:cSld>
  <p:clrMap bg1="lt1" tx1="dk1" bg2="lt2" tx2="dk2" accent1="accent1" accent2="accent2" accent3="accent3" accent4="accent4" accent5="accent5" accent6="accent6" hlink="hlink" folHlink="folHlink"/>
  <p:sldLayoutIdLst>
    <p:sldLayoutId id="2147483876" r:id="rId1"/>
    <p:sldLayoutId id="2147483880" r:id="rId2"/>
  </p:sldLayoutIdLst>
  <p:txStyles>
    <p:titleStyle>
      <a:lvl1pPr algn="l" defTabSz="914400" rtl="0" eaLnBrk="1" latinLnBrk="0" hangingPunct="1">
        <a:lnSpc>
          <a:spcPct val="90000"/>
        </a:lnSpc>
        <a:spcBef>
          <a:spcPct val="0"/>
        </a:spcBef>
        <a:buNone/>
        <a:defRPr sz="2800" b="1" i="0" kern="1200">
          <a:solidFill>
            <a:srgbClr val="00595E"/>
          </a:solidFill>
          <a:latin typeface="Bord Bia Sans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B438BB-C275-BA80-91AD-A2E7A2D6170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079556255"/>
      </p:ext>
    </p:extLst>
  </p:cSld>
  <p:clrMap bg1="lt1" tx1="dk1" bg2="lt2" tx2="dk2" accent1="accent1" accent2="accent2" accent3="accent3" accent4="accent4" accent5="accent5" accent6="accent6" hlink="hlink" folHlink="folHlink"/>
  <p:sldLayoutIdLst>
    <p:sldLayoutId id="2147483862" r:id="rId1"/>
  </p:sldLayoutIdLst>
  <p:txStyles>
    <p:titleStyle>
      <a:lvl1pPr algn="l" defTabSz="914400" rtl="0" eaLnBrk="1" latinLnBrk="0" hangingPunct="1">
        <a:lnSpc>
          <a:spcPct val="90000"/>
        </a:lnSpc>
        <a:spcBef>
          <a:spcPct val="0"/>
        </a:spcBef>
        <a:buNone/>
        <a:defRPr sz="2800" b="1" i="0" kern="1200">
          <a:solidFill>
            <a:srgbClr val="00595E"/>
          </a:solidFill>
          <a:latin typeface="Bord Bia Sans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9B5FCC-77C3-4C35-A84F-BC9B6F03853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263" t="11192" r="-5263" b="27421"/>
          <a:stretch/>
        </p:blipFill>
        <p:spPr>
          <a:xfrm>
            <a:off x="0" y="4568984"/>
            <a:ext cx="822960" cy="505190"/>
          </a:xfrm>
          <a:prstGeom prst="rect">
            <a:avLst/>
          </a:prstGeom>
        </p:spPr>
      </p:pic>
      <p:sp>
        <p:nvSpPr>
          <p:cNvPr id="6" name="TextBox 5">
            <a:extLst>
              <a:ext uri="{FF2B5EF4-FFF2-40B4-BE49-F238E27FC236}">
                <a16:creationId xmlns:a16="http://schemas.microsoft.com/office/drawing/2014/main" id="{89E31B38-F554-744A-AC38-C2DE15164F59}"/>
              </a:ext>
            </a:extLst>
          </p:cNvPr>
          <p:cNvSpPr txBox="1"/>
          <p:nvPr userDrawn="1"/>
        </p:nvSpPr>
        <p:spPr>
          <a:xfrm>
            <a:off x="3128146" y="748227"/>
            <a:ext cx="2674620" cy="300082"/>
          </a:xfrm>
          <a:prstGeom prst="rect">
            <a:avLst/>
          </a:prstGeom>
          <a:noFill/>
        </p:spPr>
        <p:txBody>
          <a:bodyPr wrap="square" rtlCol="0">
            <a:spAutoFit/>
          </a:bodyPr>
          <a:lstStyle/>
          <a:p>
            <a:endParaRPr lang="en-US" sz="1350"/>
          </a:p>
        </p:txBody>
      </p:sp>
      <p:sp>
        <p:nvSpPr>
          <p:cNvPr id="8" name="TextBox 7">
            <a:extLst>
              <a:ext uri="{FF2B5EF4-FFF2-40B4-BE49-F238E27FC236}">
                <a16:creationId xmlns:a16="http://schemas.microsoft.com/office/drawing/2014/main" id="{6BCD8E56-AC59-C445-8324-D268C11A70F4}"/>
              </a:ext>
            </a:extLst>
          </p:cNvPr>
          <p:cNvSpPr txBox="1"/>
          <p:nvPr userDrawn="1"/>
        </p:nvSpPr>
        <p:spPr>
          <a:xfrm>
            <a:off x="6073412" y="748227"/>
            <a:ext cx="2674620" cy="300082"/>
          </a:xfrm>
          <a:prstGeom prst="rect">
            <a:avLst/>
          </a:prstGeom>
          <a:noFill/>
        </p:spPr>
        <p:txBody>
          <a:bodyPr wrap="square" rtlCol="0">
            <a:spAutoFit/>
          </a:bodyPr>
          <a:lstStyle/>
          <a:p>
            <a:endParaRPr lang="en-US" sz="1350"/>
          </a:p>
        </p:txBody>
      </p:sp>
      <p:pic>
        <p:nvPicPr>
          <p:cNvPr id="4" name="Picture 3">
            <a:extLst>
              <a:ext uri="{FF2B5EF4-FFF2-40B4-BE49-F238E27FC236}">
                <a16:creationId xmlns:a16="http://schemas.microsoft.com/office/drawing/2014/main" id="{4E0E2FAD-6790-53B4-46C0-E1EDA98A3EF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83069CF-F6F3-EF86-D985-CADFE6BCA077}"/>
              </a:ext>
            </a:extLst>
          </p:cNvPr>
          <p:cNvSpPr/>
          <p:nvPr userDrawn="1"/>
        </p:nvSpPr>
        <p:spPr>
          <a:xfrm>
            <a:off x="0" y="-20782"/>
            <a:ext cx="9144000" cy="4225137"/>
          </a:xfrm>
          <a:prstGeom prst="rect">
            <a:avLst/>
          </a:prstGeom>
          <a:solidFill>
            <a:srgbClr val="EBC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BBD"/>
              </a:solidFill>
            </a:endParaRPr>
          </a:p>
        </p:txBody>
      </p:sp>
    </p:spTree>
    <p:extLst>
      <p:ext uri="{BB962C8B-B14F-4D97-AF65-F5344CB8AC3E}">
        <p14:creationId xmlns:p14="http://schemas.microsoft.com/office/powerpoint/2010/main" val="2250064813"/>
      </p:ext>
    </p:extLst>
  </p:cSld>
  <p:clrMap bg1="lt1" tx1="dk1" bg2="lt2" tx2="dk2" accent1="accent1" accent2="accent2" accent3="accent3" accent4="accent4" accent5="accent5" accent6="accent6" hlink="hlink" folHlink="folHlink"/>
  <p:sldLayoutIdLst>
    <p:sldLayoutId id="2147483782" r:id="rId1"/>
  </p:sldLayoutIdLst>
  <p:txStyles>
    <p:titleStyle>
      <a:lvl1pPr algn="l" defTabSz="457182" rtl="0" eaLnBrk="1" latinLnBrk="0" hangingPunct="1">
        <a:spcBef>
          <a:spcPct val="0"/>
        </a:spcBef>
        <a:buNone/>
        <a:defRPr sz="2880" kern="1200" baseline="0">
          <a:solidFill>
            <a:schemeClr val="accent1"/>
          </a:solidFill>
          <a:latin typeface="Century Gothic" panose="020B0502020202020204" pitchFamily="34" charset="0"/>
          <a:ea typeface="+mj-ea"/>
          <a:cs typeface="+mj-cs"/>
        </a:defRPr>
      </a:lvl1pPr>
    </p:titleStyle>
    <p:bodyStyle>
      <a:lvl1pPr marL="342887" indent="-342887" algn="l" defTabSz="457182" rtl="0" eaLnBrk="1" latinLnBrk="0" hangingPunct="1">
        <a:spcBef>
          <a:spcPct val="20000"/>
        </a:spcBef>
        <a:buFont typeface="Arial"/>
        <a:buChar char="•"/>
        <a:defRPr sz="1800" kern="1200">
          <a:solidFill>
            <a:schemeClr val="tx1"/>
          </a:solidFill>
          <a:latin typeface="Century Gothic" panose="020B0502020202020204" pitchFamily="34" charset="0"/>
          <a:ea typeface="+mn-ea"/>
          <a:cs typeface="+mn-cs"/>
        </a:defRPr>
      </a:lvl1pPr>
      <a:lvl2pPr marL="742920" indent="-285738" algn="l" defTabSz="457182" rtl="0" eaLnBrk="1" latinLnBrk="0" hangingPunct="1">
        <a:spcBef>
          <a:spcPct val="20000"/>
        </a:spcBef>
        <a:buFont typeface="Arial"/>
        <a:buChar char="–"/>
        <a:defRPr sz="1800" kern="1200">
          <a:solidFill>
            <a:schemeClr val="tx1"/>
          </a:solidFill>
          <a:latin typeface="Century Gothic" panose="020B0502020202020204" pitchFamily="34" charset="0"/>
          <a:ea typeface="+mn-ea"/>
          <a:cs typeface="+mn-cs"/>
        </a:defRPr>
      </a:lvl2pPr>
      <a:lvl3pPr marL="1142954" indent="-228590" algn="l" defTabSz="457182" rtl="0" eaLnBrk="1" latinLnBrk="0" hangingPunct="1">
        <a:spcBef>
          <a:spcPct val="20000"/>
        </a:spcBef>
        <a:buFont typeface="Arial"/>
        <a:buChar char="•"/>
        <a:defRPr sz="1800" kern="1200">
          <a:solidFill>
            <a:schemeClr val="tx1"/>
          </a:solidFill>
          <a:latin typeface="Century Gothic" panose="020B0502020202020204" pitchFamily="34" charset="0"/>
          <a:ea typeface="+mn-ea"/>
          <a:cs typeface="+mn-cs"/>
        </a:defRPr>
      </a:lvl3pPr>
      <a:lvl4pPr marL="1600136" indent="-228590" algn="l" defTabSz="457182" rtl="0" eaLnBrk="1" latinLnBrk="0" hangingPunct="1">
        <a:spcBef>
          <a:spcPct val="20000"/>
        </a:spcBef>
        <a:buFont typeface="Arial"/>
        <a:buChar char="–"/>
        <a:defRPr sz="1800" kern="1200">
          <a:solidFill>
            <a:schemeClr val="tx1"/>
          </a:solidFill>
          <a:latin typeface="Century Gothic" panose="020B0502020202020204" pitchFamily="34" charset="0"/>
          <a:ea typeface="+mn-ea"/>
          <a:cs typeface="+mn-cs"/>
        </a:defRPr>
      </a:lvl4pPr>
      <a:lvl5pPr marL="2057318" indent="-228590" algn="l" defTabSz="457182" rtl="0" eaLnBrk="1" latinLnBrk="0" hangingPunct="1">
        <a:spcBef>
          <a:spcPct val="20000"/>
        </a:spcBef>
        <a:buFont typeface="Arial"/>
        <a:buChar char="»"/>
        <a:defRPr sz="1800" kern="1200">
          <a:solidFill>
            <a:schemeClr val="tx1"/>
          </a:solidFill>
          <a:latin typeface="Century Gothic" panose="020B0502020202020204" pitchFamily="34" charset="0"/>
          <a:ea typeface="+mn-ea"/>
          <a:cs typeface="+mn-cs"/>
        </a:defRPr>
      </a:lvl5pPr>
      <a:lvl6pPr marL="2514500"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2"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4"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pos="2400">
          <p15:clr>
            <a:srgbClr val="F26B43"/>
          </p15:clr>
        </p15:guide>
        <p15:guide id="3" orient="horz" pos="232">
          <p15:clr>
            <a:srgbClr val="F26B43"/>
          </p15:clr>
        </p15:guide>
        <p15:guide id="4" pos="2615">
          <p15:clr>
            <a:srgbClr val="F26B43"/>
          </p15:clr>
        </p15:guide>
        <p15:guide id="5" pos="4883">
          <p15:clr>
            <a:srgbClr val="F26B43"/>
          </p15:clr>
        </p15:guide>
        <p15:guide id="6" pos="5087">
          <p15:clr>
            <a:srgbClr val="F26B43"/>
          </p15:clr>
        </p15:guide>
        <p15:guide id="7" pos="7310">
          <p15:clr>
            <a:srgbClr val="F26B43"/>
          </p15:clr>
        </p15:guide>
        <p15:guide id="8" orient="horz" pos="1003">
          <p15:clr>
            <a:srgbClr val="F26B43"/>
          </p15:clr>
        </p15:guide>
        <p15:guide id="9" orient="horz" pos="75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9B5FCC-77C3-4C35-A84F-BC9B6F03853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263" t="11192" r="-5263" b="27421"/>
          <a:stretch/>
        </p:blipFill>
        <p:spPr>
          <a:xfrm>
            <a:off x="0" y="4568984"/>
            <a:ext cx="822960" cy="505190"/>
          </a:xfrm>
          <a:prstGeom prst="rect">
            <a:avLst/>
          </a:prstGeom>
        </p:spPr>
      </p:pic>
      <p:sp>
        <p:nvSpPr>
          <p:cNvPr id="6" name="TextBox 5">
            <a:extLst>
              <a:ext uri="{FF2B5EF4-FFF2-40B4-BE49-F238E27FC236}">
                <a16:creationId xmlns:a16="http://schemas.microsoft.com/office/drawing/2014/main" id="{89E31B38-F554-744A-AC38-C2DE15164F59}"/>
              </a:ext>
            </a:extLst>
          </p:cNvPr>
          <p:cNvSpPr txBox="1"/>
          <p:nvPr userDrawn="1"/>
        </p:nvSpPr>
        <p:spPr>
          <a:xfrm>
            <a:off x="3128146" y="748227"/>
            <a:ext cx="2674620" cy="300082"/>
          </a:xfrm>
          <a:prstGeom prst="rect">
            <a:avLst/>
          </a:prstGeom>
          <a:noFill/>
        </p:spPr>
        <p:txBody>
          <a:bodyPr wrap="square" rtlCol="0">
            <a:spAutoFit/>
          </a:bodyPr>
          <a:lstStyle/>
          <a:p>
            <a:endParaRPr lang="en-US" sz="1350"/>
          </a:p>
        </p:txBody>
      </p:sp>
      <p:sp>
        <p:nvSpPr>
          <p:cNvPr id="8" name="TextBox 7">
            <a:extLst>
              <a:ext uri="{FF2B5EF4-FFF2-40B4-BE49-F238E27FC236}">
                <a16:creationId xmlns:a16="http://schemas.microsoft.com/office/drawing/2014/main" id="{6BCD8E56-AC59-C445-8324-D268C11A70F4}"/>
              </a:ext>
            </a:extLst>
          </p:cNvPr>
          <p:cNvSpPr txBox="1"/>
          <p:nvPr userDrawn="1"/>
        </p:nvSpPr>
        <p:spPr>
          <a:xfrm>
            <a:off x="6073412" y="748227"/>
            <a:ext cx="2674620" cy="300082"/>
          </a:xfrm>
          <a:prstGeom prst="rect">
            <a:avLst/>
          </a:prstGeom>
          <a:noFill/>
        </p:spPr>
        <p:txBody>
          <a:bodyPr wrap="square" rtlCol="0">
            <a:spAutoFit/>
          </a:bodyPr>
          <a:lstStyle/>
          <a:p>
            <a:endParaRPr lang="en-US" sz="1350"/>
          </a:p>
        </p:txBody>
      </p:sp>
      <p:pic>
        <p:nvPicPr>
          <p:cNvPr id="4" name="Picture 3">
            <a:extLst>
              <a:ext uri="{FF2B5EF4-FFF2-40B4-BE49-F238E27FC236}">
                <a16:creationId xmlns:a16="http://schemas.microsoft.com/office/drawing/2014/main" id="{4E0E2FAD-6790-53B4-46C0-E1EDA98A3EF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83069CF-F6F3-EF86-D985-CADFE6BCA077}"/>
              </a:ext>
            </a:extLst>
          </p:cNvPr>
          <p:cNvSpPr/>
          <p:nvPr userDrawn="1"/>
        </p:nvSpPr>
        <p:spPr>
          <a:xfrm>
            <a:off x="0" y="0"/>
            <a:ext cx="9144000" cy="4225137"/>
          </a:xfrm>
          <a:prstGeom prst="rect">
            <a:avLst/>
          </a:prstGeom>
          <a:solidFill>
            <a:srgbClr val="D8C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BBD"/>
              </a:solidFill>
            </a:endParaRPr>
          </a:p>
        </p:txBody>
      </p:sp>
    </p:spTree>
    <p:extLst>
      <p:ext uri="{BB962C8B-B14F-4D97-AF65-F5344CB8AC3E}">
        <p14:creationId xmlns:p14="http://schemas.microsoft.com/office/powerpoint/2010/main" val="3092735243"/>
      </p:ext>
    </p:extLst>
  </p:cSld>
  <p:clrMap bg1="lt1" tx1="dk1" bg2="lt2" tx2="dk2" accent1="accent1" accent2="accent2" accent3="accent3" accent4="accent4" accent5="accent5" accent6="accent6" hlink="hlink" folHlink="folHlink"/>
  <p:sldLayoutIdLst>
    <p:sldLayoutId id="2147483864" r:id="rId1"/>
  </p:sldLayoutIdLst>
  <p:txStyles>
    <p:titleStyle>
      <a:lvl1pPr algn="l" defTabSz="457182" rtl="0" eaLnBrk="1" latinLnBrk="0" hangingPunct="1">
        <a:spcBef>
          <a:spcPct val="0"/>
        </a:spcBef>
        <a:buNone/>
        <a:defRPr sz="2880" kern="1200" baseline="0">
          <a:solidFill>
            <a:schemeClr val="accent1"/>
          </a:solidFill>
          <a:latin typeface="Century Gothic" panose="020B0502020202020204" pitchFamily="34" charset="0"/>
          <a:ea typeface="+mj-ea"/>
          <a:cs typeface="+mj-cs"/>
        </a:defRPr>
      </a:lvl1pPr>
    </p:titleStyle>
    <p:bodyStyle>
      <a:lvl1pPr marL="342887" indent="-342887" algn="l" defTabSz="457182" rtl="0" eaLnBrk="1" latinLnBrk="0" hangingPunct="1">
        <a:spcBef>
          <a:spcPct val="20000"/>
        </a:spcBef>
        <a:buFont typeface="Arial"/>
        <a:buChar char="•"/>
        <a:defRPr sz="1800" kern="1200">
          <a:solidFill>
            <a:schemeClr val="tx1"/>
          </a:solidFill>
          <a:latin typeface="Century Gothic" panose="020B0502020202020204" pitchFamily="34" charset="0"/>
          <a:ea typeface="+mn-ea"/>
          <a:cs typeface="+mn-cs"/>
        </a:defRPr>
      </a:lvl1pPr>
      <a:lvl2pPr marL="742920" indent="-285738" algn="l" defTabSz="457182" rtl="0" eaLnBrk="1" latinLnBrk="0" hangingPunct="1">
        <a:spcBef>
          <a:spcPct val="20000"/>
        </a:spcBef>
        <a:buFont typeface="Arial"/>
        <a:buChar char="–"/>
        <a:defRPr sz="1800" kern="1200">
          <a:solidFill>
            <a:schemeClr val="tx1"/>
          </a:solidFill>
          <a:latin typeface="Century Gothic" panose="020B0502020202020204" pitchFamily="34" charset="0"/>
          <a:ea typeface="+mn-ea"/>
          <a:cs typeface="+mn-cs"/>
        </a:defRPr>
      </a:lvl2pPr>
      <a:lvl3pPr marL="1142954" indent="-228590" algn="l" defTabSz="457182" rtl="0" eaLnBrk="1" latinLnBrk="0" hangingPunct="1">
        <a:spcBef>
          <a:spcPct val="20000"/>
        </a:spcBef>
        <a:buFont typeface="Arial"/>
        <a:buChar char="•"/>
        <a:defRPr sz="1800" kern="1200">
          <a:solidFill>
            <a:schemeClr val="tx1"/>
          </a:solidFill>
          <a:latin typeface="Century Gothic" panose="020B0502020202020204" pitchFamily="34" charset="0"/>
          <a:ea typeface="+mn-ea"/>
          <a:cs typeface="+mn-cs"/>
        </a:defRPr>
      </a:lvl3pPr>
      <a:lvl4pPr marL="1600136" indent="-228590" algn="l" defTabSz="457182" rtl="0" eaLnBrk="1" latinLnBrk="0" hangingPunct="1">
        <a:spcBef>
          <a:spcPct val="20000"/>
        </a:spcBef>
        <a:buFont typeface="Arial"/>
        <a:buChar char="–"/>
        <a:defRPr sz="1800" kern="1200">
          <a:solidFill>
            <a:schemeClr val="tx1"/>
          </a:solidFill>
          <a:latin typeface="Century Gothic" panose="020B0502020202020204" pitchFamily="34" charset="0"/>
          <a:ea typeface="+mn-ea"/>
          <a:cs typeface="+mn-cs"/>
        </a:defRPr>
      </a:lvl4pPr>
      <a:lvl5pPr marL="2057318" indent="-228590" algn="l" defTabSz="457182" rtl="0" eaLnBrk="1" latinLnBrk="0" hangingPunct="1">
        <a:spcBef>
          <a:spcPct val="20000"/>
        </a:spcBef>
        <a:buFont typeface="Arial"/>
        <a:buChar char="»"/>
        <a:defRPr sz="1800" kern="1200">
          <a:solidFill>
            <a:schemeClr val="tx1"/>
          </a:solidFill>
          <a:latin typeface="Century Gothic" panose="020B0502020202020204" pitchFamily="34" charset="0"/>
          <a:ea typeface="+mn-ea"/>
          <a:cs typeface="+mn-cs"/>
        </a:defRPr>
      </a:lvl5pPr>
      <a:lvl6pPr marL="2514500"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2"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4"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pos="2400">
          <p15:clr>
            <a:srgbClr val="F26B43"/>
          </p15:clr>
        </p15:guide>
        <p15:guide id="3" orient="horz" pos="232">
          <p15:clr>
            <a:srgbClr val="F26B43"/>
          </p15:clr>
        </p15:guide>
        <p15:guide id="4" pos="2615">
          <p15:clr>
            <a:srgbClr val="F26B43"/>
          </p15:clr>
        </p15:guide>
        <p15:guide id="5" pos="4883">
          <p15:clr>
            <a:srgbClr val="F26B43"/>
          </p15:clr>
        </p15:guide>
        <p15:guide id="6" pos="5087">
          <p15:clr>
            <a:srgbClr val="F26B43"/>
          </p15:clr>
        </p15:guide>
        <p15:guide id="7" pos="7310">
          <p15:clr>
            <a:srgbClr val="F26B43"/>
          </p15:clr>
        </p15:guide>
        <p15:guide id="8" orient="horz" pos="1003">
          <p15:clr>
            <a:srgbClr val="F26B43"/>
          </p15:clr>
        </p15:guide>
        <p15:guide id="9" orient="horz" pos="754">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9B5FCC-77C3-4C35-A84F-BC9B6F03853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263" t="11192" r="-5263" b="27421"/>
          <a:stretch/>
        </p:blipFill>
        <p:spPr>
          <a:xfrm>
            <a:off x="0" y="4568984"/>
            <a:ext cx="822960" cy="505190"/>
          </a:xfrm>
          <a:prstGeom prst="rect">
            <a:avLst/>
          </a:prstGeom>
        </p:spPr>
      </p:pic>
      <p:sp>
        <p:nvSpPr>
          <p:cNvPr id="6" name="TextBox 5">
            <a:extLst>
              <a:ext uri="{FF2B5EF4-FFF2-40B4-BE49-F238E27FC236}">
                <a16:creationId xmlns:a16="http://schemas.microsoft.com/office/drawing/2014/main" id="{89E31B38-F554-744A-AC38-C2DE15164F59}"/>
              </a:ext>
            </a:extLst>
          </p:cNvPr>
          <p:cNvSpPr txBox="1"/>
          <p:nvPr userDrawn="1"/>
        </p:nvSpPr>
        <p:spPr>
          <a:xfrm>
            <a:off x="3128146" y="748227"/>
            <a:ext cx="2674620" cy="300082"/>
          </a:xfrm>
          <a:prstGeom prst="rect">
            <a:avLst/>
          </a:prstGeom>
          <a:noFill/>
        </p:spPr>
        <p:txBody>
          <a:bodyPr wrap="square" rtlCol="0">
            <a:spAutoFit/>
          </a:bodyPr>
          <a:lstStyle/>
          <a:p>
            <a:endParaRPr lang="en-US" sz="1350"/>
          </a:p>
        </p:txBody>
      </p:sp>
      <p:sp>
        <p:nvSpPr>
          <p:cNvPr id="8" name="TextBox 7">
            <a:extLst>
              <a:ext uri="{FF2B5EF4-FFF2-40B4-BE49-F238E27FC236}">
                <a16:creationId xmlns:a16="http://schemas.microsoft.com/office/drawing/2014/main" id="{6BCD8E56-AC59-C445-8324-D268C11A70F4}"/>
              </a:ext>
            </a:extLst>
          </p:cNvPr>
          <p:cNvSpPr txBox="1"/>
          <p:nvPr userDrawn="1"/>
        </p:nvSpPr>
        <p:spPr>
          <a:xfrm>
            <a:off x="6073412" y="748227"/>
            <a:ext cx="2674620" cy="300082"/>
          </a:xfrm>
          <a:prstGeom prst="rect">
            <a:avLst/>
          </a:prstGeom>
          <a:noFill/>
        </p:spPr>
        <p:txBody>
          <a:bodyPr wrap="square" rtlCol="0">
            <a:spAutoFit/>
          </a:bodyPr>
          <a:lstStyle/>
          <a:p>
            <a:endParaRPr lang="en-US" sz="1350"/>
          </a:p>
        </p:txBody>
      </p:sp>
      <p:pic>
        <p:nvPicPr>
          <p:cNvPr id="4" name="Picture 3">
            <a:extLst>
              <a:ext uri="{FF2B5EF4-FFF2-40B4-BE49-F238E27FC236}">
                <a16:creationId xmlns:a16="http://schemas.microsoft.com/office/drawing/2014/main" id="{4E0E2FAD-6790-53B4-46C0-E1EDA98A3EF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83069CF-F6F3-EF86-D985-CADFE6BCA077}"/>
              </a:ext>
            </a:extLst>
          </p:cNvPr>
          <p:cNvSpPr/>
          <p:nvPr userDrawn="1"/>
        </p:nvSpPr>
        <p:spPr>
          <a:xfrm>
            <a:off x="0" y="0"/>
            <a:ext cx="9144000" cy="4225137"/>
          </a:xfrm>
          <a:prstGeom prst="rect">
            <a:avLst/>
          </a:prstGeom>
          <a:solidFill>
            <a:srgbClr val="BFE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BBD"/>
              </a:solidFill>
            </a:endParaRPr>
          </a:p>
        </p:txBody>
      </p:sp>
      <p:sp>
        <p:nvSpPr>
          <p:cNvPr id="3" name="Slide Number Placeholder 3">
            <a:extLst>
              <a:ext uri="{FF2B5EF4-FFF2-40B4-BE49-F238E27FC236}">
                <a16:creationId xmlns:a16="http://schemas.microsoft.com/office/drawing/2014/main" id="{A0EBA9EB-F1E6-6C91-3BAC-E0D10030B3EF}"/>
              </a:ext>
            </a:extLst>
          </p:cNvPr>
          <p:cNvSpPr txBox="1">
            <a:spLocks/>
          </p:cNvSpPr>
          <p:nvPr userDrawn="1"/>
        </p:nvSpPr>
        <p:spPr>
          <a:xfrm>
            <a:off x="6457950" y="4730688"/>
            <a:ext cx="2057400" cy="274637"/>
          </a:xfrm>
          <a:prstGeom prst="rect">
            <a:avLst/>
          </a:prstGeom>
        </p:spPr>
        <p:txBody>
          <a:bodyPr vert="horz" lIns="91440" tIns="45720" rIns="91440" bIns="45720" rtlCol="0" anchor="b" anchorCtr="0"/>
          <a:lstStyle>
            <a:defPPr>
              <a:defRPr lang="en-US"/>
            </a:defPPr>
            <a:lvl1pPr marL="0" algn="r" defTabSz="457200" rtl="0" eaLnBrk="1" latinLnBrk="0" hangingPunct="1">
              <a:defRPr sz="11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428506-BF58-3641-91A9-AB89E47884C4}" type="slidenum">
              <a:rPr kumimoji="0" lang="en-US" sz="11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8942564"/>
      </p:ext>
    </p:extLst>
  </p:cSld>
  <p:clrMap bg1="lt1" tx1="dk1" bg2="lt2" tx2="dk2" accent1="accent1" accent2="accent2" accent3="accent3" accent4="accent4" accent5="accent5" accent6="accent6" hlink="hlink" folHlink="folHlink"/>
  <p:sldLayoutIdLst>
    <p:sldLayoutId id="2147483866" r:id="rId1"/>
  </p:sldLayoutIdLst>
  <p:txStyles>
    <p:titleStyle>
      <a:lvl1pPr algn="l" defTabSz="457182" rtl="0" eaLnBrk="1" latinLnBrk="0" hangingPunct="1">
        <a:spcBef>
          <a:spcPct val="0"/>
        </a:spcBef>
        <a:buNone/>
        <a:defRPr sz="2880" kern="1200" baseline="0">
          <a:solidFill>
            <a:schemeClr val="accent1"/>
          </a:solidFill>
          <a:latin typeface="Century Gothic" panose="020B0502020202020204" pitchFamily="34" charset="0"/>
          <a:ea typeface="+mj-ea"/>
          <a:cs typeface="+mj-cs"/>
        </a:defRPr>
      </a:lvl1pPr>
    </p:titleStyle>
    <p:bodyStyle>
      <a:lvl1pPr marL="342887" indent="-342887" algn="l" defTabSz="457182" rtl="0" eaLnBrk="1" latinLnBrk="0" hangingPunct="1">
        <a:spcBef>
          <a:spcPct val="20000"/>
        </a:spcBef>
        <a:buFont typeface="Arial"/>
        <a:buChar char="•"/>
        <a:defRPr sz="1800" kern="1200">
          <a:solidFill>
            <a:schemeClr val="tx1"/>
          </a:solidFill>
          <a:latin typeface="Century Gothic" panose="020B0502020202020204" pitchFamily="34" charset="0"/>
          <a:ea typeface="+mn-ea"/>
          <a:cs typeface="+mn-cs"/>
        </a:defRPr>
      </a:lvl1pPr>
      <a:lvl2pPr marL="742920" indent="-285738" algn="l" defTabSz="457182" rtl="0" eaLnBrk="1" latinLnBrk="0" hangingPunct="1">
        <a:spcBef>
          <a:spcPct val="20000"/>
        </a:spcBef>
        <a:buFont typeface="Arial"/>
        <a:buChar char="–"/>
        <a:defRPr sz="1800" kern="1200">
          <a:solidFill>
            <a:schemeClr val="tx1"/>
          </a:solidFill>
          <a:latin typeface="Century Gothic" panose="020B0502020202020204" pitchFamily="34" charset="0"/>
          <a:ea typeface="+mn-ea"/>
          <a:cs typeface="+mn-cs"/>
        </a:defRPr>
      </a:lvl2pPr>
      <a:lvl3pPr marL="1142954" indent="-228590" algn="l" defTabSz="457182" rtl="0" eaLnBrk="1" latinLnBrk="0" hangingPunct="1">
        <a:spcBef>
          <a:spcPct val="20000"/>
        </a:spcBef>
        <a:buFont typeface="Arial"/>
        <a:buChar char="•"/>
        <a:defRPr sz="1800" kern="1200">
          <a:solidFill>
            <a:schemeClr val="tx1"/>
          </a:solidFill>
          <a:latin typeface="Century Gothic" panose="020B0502020202020204" pitchFamily="34" charset="0"/>
          <a:ea typeface="+mn-ea"/>
          <a:cs typeface="+mn-cs"/>
        </a:defRPr>
      </a:lvl3pPr>
      <a:lvl4pPr marL="1600136" indent="-228590" algn="l" defTabSz="457182" rtl="0" eaLnBrk="1" latinLnBrk="0" hangingPunct="1">
        <a:spcBef>
          <a:spcPct val="20000"/>
        </a:spcBef>
        <a:buFont typeface="Arial"/>
        <a:buChar char="–"/>
        <a:defRPr sz="1800" kern="1200">
          <a:solidFill>
            <a:schemeClr val="tx1"/>
          </a:solidFill>
          <a:latin typeface="Century Gothic" panose="020B0502020202020204" pitchFamily="34" charset="0"/>
          <a:ea typeface="+mn-ea"/>
          <a:cs typeface="+mn-cs"/>
        </a:defRPr>
      </a:lvl4pPr>
      <a:lvl5pPr marL="2057318" indent="-228590" algn="l" defTabSz="457182" rtl="0" eaLnBrk="1" latinLnBrk="0" hangingPunct="1">
        <a:spcBef>
          <a:spcPct val="20000"/>
        </a:spcBef>
        <a:buFont typeface="Arial"/>
        <a:buChar char="»"/>
        <a:defRPr sz="1800" kern="1200">
          <a:solidFill>
            <a:schemeClr val="tx1"/>
          </a:solidFill>
          <a:latin typeface="Century Gothic" panose="020B0502020202020204" pitchFamily="34" charset="0"/>
          <a:ea typeface="+mn-ea"/>
          <a:cs typeface="+mn-cs"/>
        </a:defRPr>
      </a:lvl5pPr>
      <a:lvl6pPr marL="2514500"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2"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4"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pos="2400">
          <p15:clr>
            <a:srgbClr val="F26B43"/>
          </p15:clr>
        </p15:guide>
        <p15:guide id="3" orient="horz" pos="232">
          <p15:clr>
            <a:srgbClr val="F26B43"/>
          </p15:clr>
        </p15:guide>
        <p15:guide id="4" pos="2615">
          <p15:clr>
            <a:srgbClr val="F26B43"/>
          </p15:clr>
        </p15:guide>
        <p15:guide id="5" pos="4883">
          <p15:clr>
            <a:srgbClr val="F26B43"/>
          </p15:clr>
        </p15:guide>
        <p15:guide id="6" pos="5087">
          <p15:clr>
            <a:srgbClr val="F26B43"/>
          </p15:clr>
        </p15:guide>
        <p15:guide id="7" pos="7310">
          <p15:clr>
            <a:srgbClr val="F26B43"/>
          </p15:clr>
        </p15:guide>
        <p15:guide id="8" orient="horz" pos="1003">
          <p15:clr>
            <a:srgbClr val="F26B43"/>
          </p15:clr>
        </p15:guide>
        <p15:guide id="9" orient="horz" pos="754">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220A3116-FCCA-6C4E-AD53-98D862953023}"/>
              </a:ext>
            </a:extLst>
          </p:cNvPr>
          <p:cNvPicPr>
            <a:picLocks noChangeAspect="1"/>
          </p:cNvPicPr>
          <p:nvPr userDrawn="1"/>
        </p:nvPicPr>
        <p:blipFill>
          <a:blip r:embed="rId4" cstate="print">
            <a:biLevel thresh="25000"/>
            <a:extLst>
              <a:ext uri="{28A0092B-C50C-407E-A947-70E740481C1C}">
                <a14:useLocalDpi xmlns:a14="http://schemas.microsoft.com/office/drawing/2010/main"/>
              </a:ext>
            </a:extLst>
          </a:blip>
          <a:stretch>
            <a:fillRect/>
          </a:stretch>
        </p:blipFill>
        <p:spPr>
          <a:xfrm>
            <a:off x="82188" y="4563453"/>
            <a:ext cx="713341" cy="549272"/>
          </a:xfrm>
          <a:prstGeom prst="rect">
            <a:avLst/>
          </a:prstGeom>
        </p:spPr>
      </p:pic>
      <p:pic>
        <p:nvPicPr>
          <p:cNvPr id="4" name="Picture 3">
            <a:extLst>
              <a:ext uri="{FF2B5EF4-FFF2-40B4-BE49-F238E27FC236}">
                <a16:creationId xmlns:a16="http://schemas.microsoft.com/office/drawing/2014/main" id="{22115C10-D8C1-181F-E541-FC227B62642E}"/>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047843582"/>
      </p:ext>
    </p:extLst>
  </p:cSld>
  <p:clrMap bg1="lt1" tx1="dk1" bg2="lt2" tx2="dk2" accent1="accent1" accent2="accent2" accent3="accent3" accent4="accent4" accent5="accent5" accent6="accent6" hlink="hlink" folHlink="folHlink"/>
  <p:sldLayoutIdLst>
    <p:sldLayoutId id="2147483859" r:id="rId1"/>
    <p:sldLayoutId id="2147483882" r:id="rId2"/>
  </p:sldLayoutIdLst>
  <p:hf hdr="0"/>
  <p:txStyles>
    <p:titleStyle>
      <a:lvl1pPr algn="l" defTabSz="914355" rtl="0" eaLnBrk="1" latinLnBrk="0" hangingPunct="1">
        <a:lnSpc>
          <a:spcPct val="90000"/>
        </a:lnSpc>
        <a:spcBef>
          <a:spcPct val="0"/>
        </a:spcBef>
        <a:buNone/>
        <a:defRPr sz="3600" b="0" i="0" kern="1200">
          <a:solidFill>
            <a:schemeClr val="tx2"/>
          </a:solidFill>
          <a:latin typeface="Bord Bia Sans" pitchFamily="2" charset="77"/>
          <a:ea typeface="+mj-ea"/>
          <a:cs typeface="Arial" panose="020B0604020202020204" pitchFamily="34" charset="0"/>
        </a:defRPr>
      </a:lvl1pPr>
    </p:titleStyle>
    <p:bodyStyle>
      <a:lvl1pPr marL="0" indent="0" algn="l" defTabSz="914355" rtl="0" eaLnBrk="1" latinLnBrk="0" hangingPunct="1">
        <a:lnSpc>
          <a:spcPct val="90000"/>
        </a:lnSpc>
        <a:spcBef>
          <a:spcPts val="1000"/>
        </a:spcBef>
        <a:buFont typeface="Arial" panose="020B0604020202020204" pitchFamily="34" charset="0"/>
        <a:buNone/>
        <a:defRPr sz="2800" b="0" i="0" kern="1200">
          <a:solidFill>
            <a:schemeClr val="tx1"/>
          </a:solidFill>
          <a:latin typeface="Bord Bia Sans" pitchFamily="2" charset="77"/>
          <a:ea typeface="+mn-ea"/>
          <a:cs typeface="Arial" panose="020B0604020202020204" pitchFamily="34" charset="0"/>
        </a:defRPr>
      </a:lvl1pPr>
      <a:lvl2pPr marL="685766" indent="-228588" algn="l" defTabSz="914355" rtl="0" eaLnBrk="1" latinLnBrk="0" hangingPunct="1">
        <a:lnSpc>
          <a:spcPct val="90000"/>
        </a:lnSpc>
        <a:spcBef>
          <a:spcPts val="500"/>
        </a:spcBef>
        <a:buFont typeface="Arial" panose="020B0604020202020204" pitchFamily="34" charset="0"/>
        <a:buChar char="•"/>
        <a:defRPr sz="2400" b="0" i="0" kern="1200">
          <a:solidFill>
            <a:schemeClr val="tx1"/>
          </a:solidFill>
          <a:latin typeface="Bord Bia Sans" pitchFamily="2" charset="77"/>
          <a:ea typeface="+mn-ea"/>
          <a:cs typeface="Arial" panose="020B0604020202020204" pitchFamily="34" charset="0"/>
        </a:defRPr>
      </a:lvl2pPr>
      <a:lvl3pPr marL="914356" indent="0" algn="l" defTabSz="914355" rtl="0" eaLnBrk="1" latinLnBrk="0" hangingPunct="1">
        <a:lnSpc>
          <a:spcPct val="90000"/>
        </a:lnSpc>
        <a:spcBef>
          <a:spcPts val="500"/>
        </a:spcBef>
        <a:buFont typeface="Arial" panose="020B0604020202020204" pitchFamily="34" charset="0"/>
        <a:buNone/>
        <a:defRPr sz="2000" b="0" i="0" kern="1200">
          <a:solidFill>
            <a:schemeClr val="tx1"/>
          </a:solidFill>
          <a:latin typeface="Bord Bia Sans" pitchFamily="2" charset="77"/>
          <a:ea typeface="+mn-ea"/>
          <a:cs typeface="Arial" panose="020B0604020202020204" pitchFamily="34" charset="0"/>
        </a:defRPr>
      </a:lvl3pPr>
      <a:lvl4pPr marL="1600120" indent="-228588" algn="l" defTabSz="914355" rtl="0" eaLnBrk="1" latinLnBrk="0" hangingPunct="1">
        <a:lnSpc>
          <a:spcPct val="90000"/>
        </a:lnSpc>
        <a:spcBef>
          <a:spcPts val="500"/>
        </a:spcBef>
        <a:buFont typeface="Arial" panose="020B0604020202020204" pitchFamily="34" charset="0"/>
        <a:buChar char="•"/>
        <a:defRPr sz="1800" b="0" i="0" kern="1200">
          <a:solidFill>
            <a:schemeClr val="tx1"/>
          </a:solidFill>
          <a:latin typeface="Bord Bia Sans" pitchFamily="2" charset="77"/>
          <a:ea typeface="+mn-ea"/>
          <a:cs typeface="Arial" panose="020B0604020202020204" pitchFamily="34" charset="0"/>
        </a:defRPr>
      </a:lvl4pPr>
      <a:lvl5pPr marL="2057297" indent="-228588" algn="l" defTabSz="914355" rtl="0" eaLnBrk="1" latinLnBrk="0" hangingPunct="1">
        <a:lnSpc>
          <a:spcPct val="90000"/>
        </a:lnSpc>
        <a:spcBef>
          <a:spcPts val="500"/>
        </a:spcBef>
        <a:buFont typeface="Arial" panose="020B0604020202020204" pitchFamily="34" charset="0"/>
        <a:buChar char="•"/>
        <a:defRPr sz="1800" b="0" i="0" kern="1200">
          <a:solidFill>
            <a:schemeClr val="tx1"/>
          </a:solidFill>
          <a:latin typeface="Bord Bia Sans" pitchFamily="2" charset="77"/>
          <a:ea typeface="+mn-ea"/>
          <a:cs typeface="Arial" panose="020B0604020202020204" pitchFamily="34" charset="0"/>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1C6512-DB01-83B9-889E-881D48E34646}"/>
              </a:ext>
            </a:extLst>
          </p:cNvPr>
          <p:cNvPicPr>
            <a:picLocks noChangeAspect="1"/>
          </p:cNvPicPr>
          <p:nvPr userDrawn="1"/>
        </p:nvPicPr>
        <p:blipFill>
          <a:blip r:embed="rId4" cstate="print">
            <a:alphaModFix amt="85000"/>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A2D910E3-C412-9707-2CBE-A28BA3D23834}"/>
              </a:ext>
            </a:extLst>
          </p:cNvPr>
          <p:cNvSpPr txBox="1">
            <a:spLocks/>
          </p:cNvSpPr>
          <p:nvPr userDrawn="1"/>
        </p:nvSpPr>
        <p:spPr>
          <a:xfrm>
            <a:off x="451104" y="1633728"/>
            <a:ext cx="8064246" cy="8030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mj-lt"/>
                <a:ea typeface="+mj-ea"/>
                <a:cs typeface="Calibri" panose="020F0502020204030204" pitchFamily="34" charset="0"/>
              </a:defRPr>
            </a:lvl1pPr>
          </a:lstStyle>
          <a:p>
            <a:r>
              <a:rPr lang="en-US">
                <a:latin typeface="Bord Bia Sans Bold" pitchFamily="2" charset="77"/>
              </a:rPr>
              <a:t>Title</a:t>
            </a:r>
          </a:p>
        </p:txBody>
      </p:sp>
      <p:sp>
        <p:nvSpPr>
          <p:cNvPr id="9" name="Date Placeholder 2">
            <a:extLst>
              <a:ext uri="{FF2B5EF4-FFF2-40B4-BE49-F238E27FC236}">
                <a16:creationId xmlns:a16="http://schemas.microsoft.com/office/drawing/2014/main" id="{B9C04838-9506-B37D-A9C4-D7B522C6CF34}"/>
              </a:ext>
            </a:extLst>
          </p:cNvPr>
          <p:cNvSpPr txBox="1">
            <a:spLocks/>
          </p:cNvSpPr>
          <p:nvPr userDrawn="1"/>
        </p:nvSpPr>
        <p:spPr>
          <a:xfrm>
            <a:off x="451104" y="1219201"/>
            <a:ext cx="2234946" cy="304799"/>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95E"/>
                </a:solidFill>
                <a:latin typeface="Bord Bia Sans" pitchFamily="2" charset="77"/>
              </a:rPr>
              <a:t>28</a:t>
            </a:r>
            <a:r>
              <a:rPr lang="en-US" baseline="30000">
                <a:solidFill>
                  <a:srgbClr val="00595E"/>
                </a:solidFill>
                <a:latin typeface="Bord Bia Sans" pitchFamily="2" charset="77"/>
              </a:rPr>
              <a:t>th</a:t>
            </a:r>
            <a:r>
              <a:rPr lang="en-US">
                <a:solidFill>
                  <a:srgbClr val="00595E"/>
                </a:solidFill>
                <a:latin typeface="Bord Bia Sans" pitchFamily="2" charset="77"/>
              </a:rPr>
              <a:t> April 2023</a:t>
            </a:r>
          </a:p>
        </p:txBody>
      </p:sp>
      <p:sp>
        <p:nvSpPr>
          <p:cNvPr id="10" name="Text Placeholder 3">
            <a:extLst>
              <a:ext uri="{FF2B5EF4-FFF2-40B4-BE49-F238E27FC236}">
                <a16:creationId xmlns:a16="http://schemas.microsoft.com/office/drawing/2014/main" id="{2A93529E-5B9F-996A-82DA-1D0EA5AECB57}"/>
              </a:ext>
            </a:extLst>
          </p:cNvPr>
          <p:cNvSpPr txBox="1">
            <a:spLocks/>
          </p:cNvSpPr>
          <p:nvPr userDrawn="1"/>
        </p:nvSpPr>
        <p:spPr>
          <a:xfrm>
            <a:off x="451104" y="2334578"/>
            <a:ext cx="6260846" cy="914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a:solidFill>
                <a:srgbClr val="075E64"/>
              </a:solidFill>
              <a:latin typeface="Bord Bia Sans" pitchFamily="2" charset="77"/>
            </a:endParaRPr>
          </a:p>
        </p:txBody>
      </p:sp>
    </p:spTree>
    <p:extLst>
      <p:ext uri="{BB962C8B-B14F-4D97-AF65-F5344CB8AC3E}">
        <p14:creationId xmlns:p14="http://schemas.microsoft.com/office/powerpoint/2010/main" val="33680370"/>
      </p:ext>
    </p:extLst>
  </p:cSld>
  <p:clrMap bg1="lt1" tx1="dk1" bg2="lt2" tx2="dk2" accent1="accent1" accent2="accent2" accent3="accent3" accent4="accent4" accent5="accent5" accent6="accent6" hlink="hlink" folHlink="folHlink"/>
  <p:sldLayoutIdLst>
    <p:sldLayoutId id="2147483873" r:id="rId1"/>
    <p:sldLayoutId id="21474838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C57928-9530-384E-A338-39CC088CA43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Tree>
    <p:extLst>
      <p:ext uri="{BB962C8B-B14F-4D97-AF65-F5344CB8AC3E}">
        <p14:creationId xmlns:p14="http://schemas.microsoft.com/office/powerpoint/2010/main" val="1473517671"/>
      </p:ext>
    </p:extLst>
  </p:cSld>
  <p:clrMap bg1="lt1" tx1="dk1" bg2="lt2" tx2="dk2" accent1="accent1" accent2="accent2" accent3="accent3" accent4="accent4" accent5="accent5" accent6="accent6" hlink="hlink" folHlink="folHlink"/>
  <p:sldLayoutIdLst>
    <p:sldLayoutId id="2147483763" r:id="rId1"/>
    <p:sldLayoutId id="2147483833" r:id="rId2"/>
  </p:sldLayoutIdLst>
  <p:hf hdr="0"/>
  <p:txStyles>
    <p:titleStyle>
      <a:lvl1pPr algn="l" defTabSz="914400" rtl="0" eaLnBrk="1" latinLnBrk="0" hangingPunct="1">
        <a:lnSpc>
          <a:spcPct val="90000"/>
        </a:lnSpc>
        <a:spcBef>
          <a:spcPct val="0"/>
        </a:spcBef>
        <a:buNone/>
        <a:defRPr sz="3600" b="1" i="0" kern="1200">
          <a:solidFill>
            <a:schemeClr val="bg1"/>
          </a:solidFill>
          <a:latin typeface="+mj-lt"/>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C57928-9530-384E-A338-39CC088CA43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643FE9B7-277B-C753-D290-3A16147A4623}"/>
              </a:ext>
            </a:extLst>
          </p:cNvPr>
          <p:cNvPicPr>
            <a:picLocks noChangeAspect="1"/>
          </p:cNvPicPr>
          <p:nvPr userDrawn="1"/>
        </p:nvPicPr>
        <p:blipFill>
          <a:blip r:embed="rId5"/>
          <a:stretch>
            <a:fillRect/>
          </a:stretch>
        </p:blipFill>
        <p:spPr>
          <a:xfrm>
            <a:off x="5362972" y="861646"/>
            <a:ext cx="2626211" cy="3545558"/>
          </a:xfrm>
          <a:prstGeom prst="rect">
            <a:avLst/>
          </a:prstGeom>
        </p:spPr>
      </p:pic>
    </p:spTree>
    <p:extLst>
      <p:ext uri="{BB962C8B-B14F-4D97-AF65-F5344CB8AC3E}">
        <p14:creationId xmlns:p14="http://schemas.microsoft.com/office/powerpoint/2010/main" val="1804823451"/>
      </p:ext>
    </p:extLst>
  </p:cSld>
  <p:clrMap bg1="lt1" tx1="dk1" bg2="lt2" tx2="dk2" accent1="accent1" accent2="accent2" accent3="accent3" accent4="accent4" accent5="accent5" accent6="accent6" hlink="hlink" folHlink="folHlink"/>
  <p:sldLayoutIdLst>
    <p:sldLayoutId id="2147483856" r:id="rId1"/>
    <p:sldLayoutId id="2147483857" r:id="rId2"/>
  </p:sldLayoutIdLst>
  <p:hf hdr="0"/>
  <p:txStyles>
    <p:titleStyle>
      <a:lvl1pPr algn="l" defTabSz="914400" rtl="0" eaLnBrk="1" latinLnBrk="0" hangingPunct="1">
        <a:lnSpc>
          <a:spcPct val="90000"/>
        </a:lnSpc>
        <a:spcBef>
          <a:spcPct val="0"/>
        </a:spcBef>
        <a:buNone/>
        <a:defRPr sz="3600" b="1" i="0" kern="1200">
          <a:solidFill>
            <a:schemeClr val="bg1"/>
          </a:solidFill>
          <a:latin typeface="+mj-lt"/>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DE5104-0E5E-3349-9A27-138E7A3E08C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6" name="Slide Number Placeholder 5">
            <a:extLst>
              <a:ext uri="{FF2B5EF4-FFF2-40B4-BE49-F238E27FC236}">
                <a16:creationId xmlns:a16="http://schemas.microsoft.com/office/drawing/2014/main" id="{0D9E4769-1E02-F240-B935-7822655CD684}"/>
              </a:ext>
            </a:extLst>
          </p:cNvPr>
          <p:cNvSpPr>
            <a:spLocks noGrp="1"/>
          </p:cNvSpPr>
          <p:nvPr>
            <p:ph type="sldNum" sz="quarter" idx="4"/>
          </p:nvPr>
        </p:nvSpPr>
        <p:spPr>
          <a:xfrm>
            <a:off x="6457950" y="4730688"/>
            <a:ext cx="2057400" cy="274637"/>
          </a:xfrm>
          <a:prstGeom prst="rect">
            <a:avLst/>
          </a:prstGeom>
        </p:spPr>
        <p:txBody>
          <a:bodyPr vert="horz" lIns="91440" tIns="45720" rIns="91440" bIns="45720" rtlCol="0" anchor="b" anchorCtr="0"/>
          <a:lstStyle>
            <a:lvl1pPr algn="r">
              <a:defRPr sz="1100">
                <a:solidFill>
                  <a:schemeClr val="bg1"/>
                </a:solidFill>
                <a:latin typeface="Arial" panose="020B0604020202020204" pitchFamily="34" charset="0"/>
                <a:cs typeface="Arial" panose="020B0604020202020204" pitchFamily="34" charset="0"/>
              </a:defRPr>
            </a:lvl1pPr>
          </a:lstStyle>
          <a:p>
            <a:fld id="{41428506-BF58-3641-91A9-AB89E47884C4}" type="slidenum">
              <a:rPr lang="en-US" smtClean="0"/>
              <a:pPr/>
              <a:t>‹#›</a:t>
            </a:fld>
            <a:endParaRPr lang="en-US"/>
          </a:p>
        </p:txBody>
      </p:sp>
      <p:sp>
        <p:nvSpPr>
          <p:cNvPr id="7" name="Rectangle 6">
            <a:extLst>
              <a:ext uri="{FF2B5EF4-FFF2-40B4-BE49-F238E27FC236}">
                <a16:creationId xmlns:a16="http://schemas.microsoft.com/office/drawing/2014/main" id="{0D26F357-19B2-9A9F-109A-F9C4D057E68B}"/>
              </a:ext>
            </a:extLst>
          </p:cNvPr>
          <p:cNvSpPr/>
          <p:nvPr userDrawn="1"/>
        </p:nvSpPr>
        <p:spPr>
          <a:xfrm>
            <a:off x="0" y="867103"/>
            <a:ext cx="9144000" cy="3327007"/>
          </a:xfrm>
          <a:prstGeom prst="rect">
            <a:avLst/>
          </a:prstGeom>
          <a:solidFill>
            <a:srgbClr val="CCE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58397"/>
      </p:ext>
    </p:extLst>
  </p:cSld>
  <p:clrMap bg1="lt1" tx1="dk1" bg2="lt2" tx2="dk2" accent1="accent1" accent2="accent2" accent3="accent3" accent4="accent4" accent5="accent5" accent6="accent6" hlink="hlink" folHlink="folHlink"/>
  <p:sldLayoutIdLst>
    <p:sldLayoutId id="2147483761" r:id="rId1"/>
    <p:sldLayoutId id="2147483879" r:id="rId2"/>
    <p:sldLayoutId id="2147483883" r:id="rId3"/>
  </p:sldLayoutIdLst>
  <p:hf hdr="0"/>
  <p:txStyles>
    <p:titleStyle>
      <a:lvl1pPr algn="l" defTabSz="914378" rtl="0" eaLnBrk="1" latinLnBrk="0" hangingPunct="1">
        <a:lnSpc>
          <a:spcPct val="90000"/>
        </a:lnSpc>
        <a:spcBef>
          <a:spcPct val="0"/>
        </a:spcBef>
        <a:buNone/>
        <a:defRPr sz="3600" b="1" i="0" kern="1200">
          <a:solidFill>
            <a:schemeClr val="tx2"/>
          </a:solidFill>
          <a:latin typeface="Bord Bia Sans Bold" pitchFamily="2" charset="77"/>
          <a:ea typeface="+mj-ea"/>
          <a:cs typeface="Arial" panose="020B0604020202020204" pitchFamily="34" charset="0"/>
        </a:defRPr>
      </a:lvl1pPr>
    </p:titleStyle>
    <p:bodyStyle>
      <a:lvl1pPr marL="0" indent="0" algn="l" defTabSz="914378" rtl="0" eaLnBrk="1" latinLnBrk="0" hangingPunct="1">
        <a:lnSpc>
          <a:spcPct val="90000"/>
        </a:lnSpc>
        <a:spcBef>
          <a:spcPts val="1000"/>
        </a:spcBef>
        <a:buFont typeface="Arial" panose="020B0604020202020204" pitchFamily="34" charset="0"/>
        <a:buNone/>
        <a:defRPr sz="2800" kern="1200">
          <a:solidFill>
            <a:schemeClr val="tx1"/>
          </a:solidFill>
          <a:latin typeface="Asap" panose="020F0504030202060203" pitchFamily="34" charset="77"/>
          <a:ea typeface="+mn-ea"/>
          <a:cs typeface="Arial" panose="020B0604020202020204" pitchFamily="34" charset="0"/>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Asap" panose="020F0504030202060203" pitchFamily="34" charset="77"/>
          <a:ea typeface="+mn-ea"/>
          <a:cs typeface="Arial" panose="020B0604020202020204" pitchFamily="34" charset="0"/>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Asap" panose="020F0504030202060203" pitchFamily="34" charset="77"/>
          <a:ea typeface="+mn-ea"/>
          <a:cs typeface="Arial" panose="020B0604020202020204" pitchFamily="34" charset="0"/>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Asap" panose="020F0504030202060203" pitchFamily="34" charset="77"/>
          <a:ea typeface="+mn-ea"/>
          <a:cs typeface="Arial" panose="020B0604020202020204" pitchFamily="34" charset="0"/>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Asap" panose="020F0504030202060203" pitchFamily="34" charset="77"/>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5311FF-F30B-0A52-006A-A08A59646E0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9" name="Slide Number Placeholder 5">
            <a:extLst>
              <a:ext uri="{FF2B5EF4-FFF2-40B4-BE49-F238E27FC236}">
                <a16:creationId xmlns:a16="http://schemas.microsoft.com/office/drawing/2014/main" id="{40A7EA7C-4536-6117-B581-B45701FB157C}"/>
              </a:ext>
            </a:extLst>
          </p:cNvPr>
          <p:cNvSpPr>
            <a:spLocks noGrp="1"/>
          </p:cNvSpPr>
          <p:nvPr>
            <p:ph type="sldNum" sz="quarter" idx="4"/>
          </p:nvPr>
        </p:nvSpPr>
        <p:spPr>
          <a:xfrm>
            <a:off x="6457950" y="4730688"/>
            <a:ext cx="2057400" cy="274637"/>
          </a:xfrm>
          <a:prstGeom prst="rect">
            <a:avLst/>
          </a:prstGeom>
        </p:spPr>
        <p:txBody>
          <a:bodyPr vert="horz" lIns="91440" tIns="45720" rIns="91440" bIns="45720" rtlCol="0" anchor="b" anchorCtr="0"/>
          <a:lstStyle>
            <a:lvl1pPr algn="r">
              <a:defRPr sz="1100">
                <a:solidFill>
                  <a:schemeClr val="bg1"/>
                </a:solidFill>
                <a:latin typeface="Arial" panose="020B0604020202020204" pitchFamily="34" charset="0"/>
                <a:cs typeface="Arial" panose="020B0604020202020204" pitchFamily="34" charset="0"/>
              </a:defRPr>
            </a:lvl1pPr>
          </a:lstStyle>
          <a:p>
            <a:fld id="{41428506-BF58-3641-91A9-AB89E47884C4}" type="slidenum">
              <a:rPr lang="en-US" smtClean="0"/>
              <a:pPr/>
              <a:t>‹#›</a:t>
            </a:fld>
            <a:endParaRPr lang="en-US"/>
          </a:p>
        </p:txBody>
      </p:sp>
      <p:sp>
        <p:nvSpPr>
          <p:cNvPr id="10" name="Rectangle 9">
            <a:extLst>
              <a:ext uri="{FF2B5EF4-FFF2-40B4-BE49-F238E27FC236}">
                <a16:creationId xmlns:a16="http://schemas.microsoft.com/office/drawing/2014/main" id="{AFCBF36A-F8CE-2C2F-2BBB-9670A4158196}"/>
              </a:ext>
            </a:extLst>
          </p:cNvPr>
          <p:cNvSpPr/>
          <p:nvPr userDrawn="1"/>
        </p:nvSpPr>
        <p:spPr>
          <a:xfrm>
            <a:off x="0" y="0"/>
            <a:ext cx="3624649" cy="4193060"/>
          </a:xfrm>
          <a:prstGeom prst="rect">
            <a:avLst/>
          </a:prstGeom>
          <a:solidFill>
            <a:srgbClr val="BFE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FE7DF"/>
              </a:solidFill>
            </a:endParaRPr>
          </a:p>
        </p:txBody>
      </p:sp>
    </p:spTree>
    <p:extLst>
      <p:ext uri="{BB962C8B-B14F-4D97-AF65-F5344CB8AC3E}">
        <p14:creationId xmlns:p14="http://schemas.microsoft.com/office/powerpoint/2010/main" val="4238472260"/>
      </p:ext>
    </p:extLst>
  </p:cSld>
  <p:clrMap bg1="lt1" tx1="dk1" bg2="lt2" tx2="dk2" accent1="accent1" accent2="accent2" accent3="accent3" accent4="accent4" accent5="accent5" accent6="accent6" hlink="hlink" folHlink="folHlink"/>
  <p:sldLayoutIdLst>
    <p:sldLayoutId id="21474838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B438BB-C275-BA80-91AD-A2E7A2D6170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Rectangle 6">
            <a:extLst>
              <a:ext uri="{FF2B5EF4-FFF2-40B4-BE49-F238E27FC236}">
                <a16:creationId xmlns:a16="http://schemas.microsoft.com/office/drawing/2014/main" id="{A7BD8DFA-5092-C18C-542F-AF389529AEC1}"/>
              </a:ext>
            </a:extLst>
          </p:cNvPr>
          <p:cNvSpPr/>
          <p:nvPr userDrawn="1"/>
        </p:nvSpPr>
        <p:spPr>
          <a:xfrm>
            <a:off x="0" y="780393"/>
            <a:ext cx="9144000" cy="3419140"/>
          </a:xfrm>
          <a:prstGeom prst="rect">
            <a:avLst/>
          </a:prstGeom>
          <a:solidFill>
            <a:srgbClr val="FD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055452"/>
      </p:ext>
    </p:extLst>
  </p:cSld>
  <p:clrMap bg1="lt1" tx1="dk1" bg2="lt2" tx2="dk2" accent1="accent1" accent2="accent2" accent3="accent3" accent4="accent4" accent5="accent5" accent6="accent6" hlink="hlink" folHlink="folHlink"/>
  <p:sldLayoutIdLst>
    <p:sldLayoutId id="2147483854" r:id="rId1"/>
  </p:sldLayoutIdLst>
  <p:txStyles>
    <p:titleStyle>
      <a:lvl1pPr algn="l" defTabSz="914400" rtl="0" eaLnBrk="1" latinLnBrk="0" hangingPunct="1">
        <a:lnSpc>
          <a:spcPct val="90000"/>
        </a:lnSpc>
        <a:spcBef>
          <a:spcPct val="0"/>
        </a:spcBef>
        <a:buNone/>
        <a:defRPr sz="2800" b="1" i="0" kern="1200">
          <a:solidFill>
            <a:srgbClr val="00595E"/>
          </a:solidFill>
          <a:latin typeface="Bord Bia Sans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B438BB-C275-BA80-91AD-A2E7A2D6170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Rectangle 6">
            <a:extLst>
              <a:ext uri="{FF2B5EF4-FFF2-40B4-BE49-F238E27FC236}">
                <a16:creationId xmlns:a16="http://schemas.microsoft.com/office/drawing/2014/main" id="{A7BD8DFA-5092-C18C-542F-AF389529AEC1}"/>
              </a:ext>
            </a:extLst>
          </p:cNvPr>
          <p:cNvSpPr/>
          <p:nvPr userDrawn="1"/>
        </p:nvSpPr>
        <p:spPr>
          <a:xfrm>
            <a:off x="0" y="0"/>
            <a:ext cx="9144000" cy="4199533"/>
          </a:xfrm>
          <a:prstGeom prst="rect">
            <a:avLst/>
          </a:prstGeom>
          <a:solidFill>
            <a:srgbClr val="FD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532089"/>
      </p:ext>
    </p:extLst>
  </p:cSld>
  <p:clrMap bg1="lt1" tx1="dk1" bg2="lt2" tx2="dk2" accent1="accent1" accent2="accent2" accent3="accent3" accent4="accent4" accent5="accent5" accent6="accent6" hlink="hlink" folHlink="folHlink"/>
  <p:sldLayoutIdLst>
    <p:sldLayoutId id="2147483868" r:id="rId1"/>
  </p:sldLayoutIdLst>
  <p:txStyles>
    <p:titleStyle>
      <a:lvl1pPr algn="l" defTabSz="914400" rtl="0" eaLnBrk="1" latinLnBrk="0" hangingPunct="1">
        <a:lnSpc>
          <a:spcPct val="90000"/>
        </a:lnSpc>
        <a:spcBef>
          <a:spcPct val="0"/>
        </a:spcBef>
        <a:buNone/>
        <a:defRPr sz="2800" b="1" i="0" kern="1200">
          <a:solidFill>
            <a:srgbClr val="00595E"/>
          </a:solidFill>
          <a:latin typeface="Bord Bia Sans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B438BB-C275-BA80-91AD-A2E7A2D6170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Rectangle 6">
            <a:extLst>
              <a:ext uri="{FF2B5EF4-FFF2-40B4-BE49-F238E27FC236}">
                <a16:creationId xmlns:a16="http://schemas.microsoft.com/office/drawing/2014/main" id="{A7BD8DFA-5092-C18C-542F-AF389529AEC1}"/>
              </a:ext>
            </a:extLst>
          </p:cNvPr>
          <p:cNvSpPr/>
          <p:nvPr userDrawn="1"/>
        </p:nvSpPr>
        <p:spPr>
          <a:xfrm>
            <a:off x="0" y="0"/>
            <a:ext cx="9144000" cy="4199533"/>
          </a:xfrm>
          <a:prstGeom prst="rect">
            <a:avLst/>
          </a:prstGeom>
          <a:solidFill>
            <a:srgbClr val="BFE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12775"/>
      </p:ext>
    </p:extLst>
  </p:cSld>
  <p:clrMap bg1="lt1" tx1="dk1" bg2="lt2" tx2="dk2" accent1="accent1" accent2="accent2" accent3="accent3" accent4="accent4" accent5="accent5" accent6="accent6" hlink="hlink" folHlink="folHlink"/>
  <p:sldLayoutIdLst>
    <p:sldLayoutId id="2147483871" r:id="rId1"/>
    <p:sldLayoutId id="2147483881" r:id="rId2"/>
  </p:sldLayoutIdLst>
  <p:txStyles>
    <p:titleStyle>
      <a:lvl1pPr algn="l" defTabSz="914400" rtl="0" eaLnBrk="1" latinLnBrk="0" hangingPunct="1">
        <a:lnSpc>
          <a:spcPct val="90000"/>
        </a:lnSpc>
        <a:spcBef>
          <a:spcPct val="0"/>
        </a:spcBef>
        <a:buNone/>
        <a:defRPr sz="2800" b="1" i="0" kern="1200">
          <a:solidFill>
            <a:srgbClr val="00595E"/>
          </a:solidFill>
          <a:latin typeface="Bord Bia Sans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40.jpe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44.jpe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5.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8" Type="http://schemas.openxmlformats.org/officeDocument/2006/relationships/hyperlink" Target="https://www.linkedin.com/in/maireadmckeown/" TargetMode="External"/><Relationship Id="rId3" Type="http://schemas.openxmlformats.org/officeDocument/2006/relationships/image" Target="../media/image64.png"/><Relationship Id="rId7" Type="http://schemas.openxmlformats.org/officeDocument/2006/relationships/hyperlink" Target="https://www.linkedin.com/in/lauren-s-140ab1196/" TargetMode="External"/><Relationship Id="rId2" Type="http://schemas.openxmlformats.org/officeDocument/2006/relationships/notesSlide" Target="../notesSlides/notesSlide56.xml"/><Relationship Id="rId1" Type="http://schemas.openxmlformats.org/officeDocument/2006/relationships/slideLayout" Target="../slideLayouts/slideLayout2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hyperlink" Target="https://www.ifla.org/g/ai/developing-a-library-strategic-response-to-artificial-intelligence/" TargetMode="External"/><Relationship Id="rId2" Type="http://schemas.openxmlformats.org/officeDocument/2006/relationships/hyperlink" Target="https://www.linkedin.com/business/talent/blog/talent-strategy/linkedin-most-in-demand-hard-and-soft-skills?src=bl-po" TargetMode="External"/><Relationship Id="rId1" Type="http://schemas.openxmlformats.org/officeDocument/2006/relationships/slideLayout" Target="../slideLayouts/slideLayout13.xml"/><Relationship Id="rId6" Type="http://schemas.openxmlformats.org/officeDocument/2006/relationships/hyperlink" Target="https://www.linkedin.com/learning/what-is-generative-ai/generative-ai-is-a-tool-in-service-of-humanity?u=78541522" TargetMode="External"/><Relationship Id="rId5" Type="http://schemas.openxmlformats.org/officeDocument/2006/relationships/hyperlink" Target="https://wp.sol.us/ai-the-library-and-disruption/" TargetMode="External"/><Relationship Id="rId4" Type="http://schemas.openxmlformats.org/officeDocument/2006/relationships/hyperlink" Target="https://doi.org/10.1145/3313831.3376727"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www.mckinsey.com/featured-insights/mckinsey-guide-to-managing-yourself/how-to-communicate-better" TargetMode="External"/><Relationship Id="rId3" Type="http://schemas.openxmlformats.org/officeDocument/2006/relationships/hyperlink" Target="https://www.cilip.org.uk/news/news.asp?id=663916" TargetMode="External"/><Relationship Id="rId7" Type="http://schemas.openxmlformats.org/officeDocument/2006/relationships/hyperlink" Target="https://www.linkedin.com/pulse/conquer-ai-2024-5-free-courses-apolloitservices-quswc/" TargetMode="External"/><Relationship Id="rId2" Type="http://schemas.openxmlformats.org/officeDocument/2006/relationships/hyperlink" Target="https://www.linkedin.com/business/talent/blog/talent-strategy/linkedin-most-in-demand-hard-and-soft-skills" TargetMode="External"/><Relationship Id="rId1" Type="http://schemas.openxmlformats.org/officeDocument/2006/relationships/slideLayout" Target="../slideLayouts/slideLayout13.xml"/><Relationship Id="rId6" Type="http://schemas.openxmlformats.org/officeDocument/2006/relationships/hyperlink" Target="https://www.linkedin.com/learning-login/share?account=78541522&amp;forceAccount=false&amp;redirect=https%3A%2F%2Fwww.linkedin.com%2Flearning%2Fnano-tips-for-using-chatgpt-for-business-with-rachel-woods%3Ftrk%3Dshare_ent_url%26shareId%3Dwk0JEl44RL6FwYj%252BpwEguQ%253D%253D" TargetMode="External"/><Relationship Id="rId5" Type="http://schemas.openxmlformats.org/officeDocument/2006/relationships/hyperlink" Target="https://www.ifla.org/g/ai/developing-a-library-strategic-response-to-artificial-intelligence/" TargetMode="External"/><Relationship Id="rId4" Type="http://schemas.openxmlformats.org/officeDocument/2006/relationships/hyperlink" Target="https://hogonext.com/10-powerful-chatgpt-prompts-for-library-instruc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E8ED"/>
        </a:solidFill>
        <a:effectLst/>
      </p:bgPr>
    </p:bg>
    <p:spTree>
      <p:nvGrpSpPr>
        <p:cNvPr id="1" name=""/>
        <p:cNvGrpSpPr/>
        <p:nvPr/>
      </p:nvGrpSpPr>
      <p:grpSpPr>
        <a:xfrm>
          <a:off x="0" y="0"/>
          <a:ext cx="0" cy="0"/>
          <a:chOff x="0" y="0"/>
          <a:chExt cx="0" cy="0"/>
        </a:xfrm>
      </p:grpSpPr>
      <p:pic>
        <p:nvPicPr>
          <p:cNvPr id="6" name="Picture 5" descr="A book with a picture of a group of people and a dog&#10;&#10;Description automatically generated">
            <a:extLst>
              <a:ext uri="{FF2B5EF4-FFF2-40B4-BE49-F238E27FC236}">
                <a16:creationId xmlns:a16="http://schemas.microsoft.com/office/drawing/2014/main" id="{EDD96C4E-5A44-3D14-8ABE-A8D85E20A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9329" y="-105276"/>
            <a:ext cx="5537816" cy="5143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p:cNvSpPr txBox="1"/>
          <p:nvPr/>
        </p:nvSpPr>
        <p:spPr>
          <a:xfrm rot="20994033">
            <a:off x="5279318" y="3957932"/>
            <a:ext cx="1823787" cy="461665"/>
          </a:xfrm>
          <a:prstGeom prst="rect">
            <a:avLst/>
          </a:prstGeom>
          <a:solidFill>
            <a:schemeClr val="bg1">
              <a:alpha val="31000"/>
            </a:schemeClr>
          </a:solidFill>
        </p:spPr>
        <p:txBody>
          <a:bodyPr wrap="square" rtlCol="0">
            <a:spAutoFit/>
          </a:bodyPr>
          <a:lstStyle/>
          <a:p>
            <a:pPr algn="ctr"/>
            <a:r>
              <a:rPr lang="en-IE" sz="1150" b="1" err="1">
                <a:solidFill>
                  <a:srgbClr val="075E64"/>
                </a:solidFill>
                <a:latin typeface="Bord Bia Sans Bold"/>
              </a:rPr>
              <a:t>Mairéad</a:t>
            </a:r>
            <a:r>
              <a:rPr lang="en-IE" sz="1150" b="1">
                <a:solidFill>
                  <a:srgbClr val="075E64"/>
                </a:solidFill>
                <a:latin typeface="Bord Bia Sans Bold"/>
              </a:rPr>
              <a:t> McKeown</a:t>
            </a:r>
            <a:endParaRPr lang="en-US" sz="1150" b="1">
              <a:solidFill>
                <a:srgbClr val="075E64"/>
              </a:solidFill>
              <a:latin typeface="Bord Bia Sans Bold"/>
              <a:cs typeface="Calibri"/>
            </a:endParaRPr>
          </a:p>
          <a:p>
            <a:pPr algn="ctr"/>
            <a:r>
              <a:rPr lang="en-US" sz="1150" b="1">
                <a:solidFill>
                  <a:srgbClr val="075E64"/>
                </a:solidFill>
                <a:latin typeface="Bord Bia Sans Bold"/>
              </a:rPr>
              <a:t> Lauren Sneyd</a:t>
            </a:r>
            <a:endParaRPr lang="en-IE" sz="1150" b="1">
              <a:solidFill>
                <a:srgbClr val="075E64"/>
              </a:solidFill>
              <a:latin typeface="Bord Bia Sans Bold"/>
            </a:endParaRPr>
          </a:p>
        </p:txBody>
      </p:sp>
    </p:spTree>
    <p:extLst>
      <p:ext uri="{BB962C8B-B14F-4D97-AF65-F5344CB8AC3E}">
        <p14:creationId xmlns:p14="http://schemas.microsoft.com/office/powerpoint/2010/main" val="2995867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E8E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3F534F-D4AB-548F-D1B6-DFA537680766}"/>
              </a:ext>
            </a:extLst>
          </p:cNvPr>
          <p:cNvSpPr txBox="1"/>
          <p:nvPr/>
        </p:nvSpPr>
        <p:spPr>
          <a:xfrm>
            <a:off x="542028" y="1215625"/>
            <a:ext cx="4602466" cy="1631216"/>
          </a:xfrm>
          <a:prstGeom prst="rect">
            <a:avLst/>
          </a:prstGeom>
          <a:noFill/>
        </p:spPr>
        <p:txBody>
          <a:bodyPr wrap="square" rtlCol="0">
            <a:spAutoFit/>
          </a:bodyPr>
          <a:lstStyle/>
          <a:p>
            <a:r>
              <a:rPr lang="en-US" sz="2000" dirty="0">
                <a:solidFill>
                  <a:schemeClr val="tx2"/>
                </a:solidFill>
                <a:latin typeface="Bord Bia Sans" panose="00000500000000000000"/>
              </a:rPr>
              <a:t>We’re lifelong learners, every one of us aware that our skills and abilities are not fixed, each and every day we come to work to bring Ireland’s outstanding food, drink &amp; horticulture to the world. </a:t>
            </a:r>
            <a:endParaRPr lang="en-IE" sz="2000" dirty="0">
              <a:solidFill>
                <a:schemeClr val="tx2"/>
              </a:solidFill>
              <a:latin typeface="Bord Bia Sans" panose="00000500000000000000"/>
            </a:endParaRPr>
          </a:p>
        </p:txBody>
      </p:sp>
      <p:pic>
        <p:nvPicPr>
          <p:cNvPr id="19" name="Picture 18" descr="A close-up of water droplets&#10;&#10;Description automatically generated with low confidence">
            <a:extLst>
              <a:ext uri="{FF2B5EF4-FFF2-40B4-BE49-F238E27FC236}">
                <a16:creationId xmlns:a16="http://schemas.microsoft.com/office/drawing/2014/main" id="{F719ACDD-5E4D-E5E3-5C26-5E93CBF5B3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17096">
            <a:off x="1410395" y="1494661"/>
            <a:ext cx="2093078" cy="2378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55465">
            <a:off x="5391051" y="1096781"/>
            <a:ext cx="3115793" cy="2204347"/>
          </a:xfrm>
          <a:prstGeom prst="rect">
            <a:avLst/>
          </a:prstGeom>
        </p:spPr>
      </p:pic>
    </p:spTree>
    <p:extLst>
      <p:ext uri="{BB962C8B-B14F-4D97-AF65-F5344CB8AC3E}">
        <p14:creationId xmlns:p14="http://schemas.microsoft.com/office/powerpoint/2010/main" val="356414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FB662-5C83-A8ED-F769-9D7446980580}"/>
              </a:ext>
            </a:extLst>
          </p:cNvPr>
          <p:cNvSpPr/>
          <p:nvPr/>
        </p:nvSpPr>
        <p:spPr>
          <a:xfrm>
            <a:off x="238402" y="408751"/>
            <a:ext cx="3506598" cy="3430337"/>
          </a:xfrm>
          <a:prstGeom prst="rect">
            <a:avLst/>
          </a:prstGeom>
          <a:solidFill>
            <a:srgbClr val="D8C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4293" y="625189"/>
            <a:ext cx="2515884" cy="626052"/>
          </a:xfrm>
        </p:spPr>
        <p:txBody>
          <a:bodyPr/>
          <a:lstStyle/>
          <a:p>
            <a:r>
              <a:rPr lang="en-US" sz="3200"/>
              <a:t>Chapter</a:t>
            </a:r>
            <a:r>
              <a:rPr lang="en-US"/>
              <a:t> 2</a:t>
            </a:r>
            <a:endParaRPr lang="en-IE"/>
          </a:p>
        </p:txBody>
      </p:sp>
      <p:sp>
        <p:nvSpPr>
          <p:cNvPr id="4" name="TextBox 3">
            <a:extLst>
              <a:ext uri="{FF2B5EF4-FFF2-40B4-BE49-F238E27FC236}">
                <a16:creationId xmlns:a16="http://schemas.microsoft.com/office/drawing/2014/main" id="{55D7AD49-1A29-F38E-666E-9EC586593DC1}"/>
              </a:ext>
            </a:extLst>
          </p:cNvPr>
          <p:cNvSpPr txBox="1"/>
          <p:nvPr/>
        </p:nvSpPr>
        <p:spPr>
          <a:xfrm>
            <a:off x="349787" y="1537715"/>
            <a:ext cx="3283825" cy="1200329"/>
          </a:xfrm>
          <a:prstGeom prst="rect">
            <a:avLst/>
          </a:prstGeom>
          <a:noFill/>
        </p:spPr>
        <p:txBody>
          <a:bodyPr wrap="square" lIns="91440" tIns="45720" rIns="91440" bIns="45720" rtlCol="0" anchor="t">
            <a:spAutoFit/>
          </a:bodyPr>
          <a:lstStyle/>
          <a:p>
            <a:r>
              <a:rPr lang="en-US" sz="2400" b="1">
                <a:solidFill>
                  <a:srgbClr val="055E63"/>
                </a:solidFill>
                <a:latin typeface="Bord Bia Sans Bold"/>
              </a:rPr>
              <a:t>But disruptive forces demand we take a new approach</a:t>
            </a:r>
            <a:r>
              <a:rPr lang="en-US" sz="2400">
                <a:solidFill>
                  <a:srgbClr val="055E63"/>
                </a:solidFill>
                <a:latin typeface="Bord Bia Sans Bold"/>
              </a:rPr>
              <a:t> </a:t>
            </a:r>
            <a:endParaRPr lang="en-IE" sz="2400" baseline="0">
              <a:solidFill>
                <a:srgbClr val="055E63"/>
              </a:solidFill>
              <a:latin typeface="Bord Bia Sans Bold"/>
              <a:cs typeface="Arial"/>
            </a:endParaRPr>
          </a:p>
        </p:txBody>
      </p:sp>
      <p:pic>
        <p:nvPicPr>
          <p:cNvPr id="5" name="Picture 4" descr="A close-up of water droplets&#10;&#10;Description automatically generated with low confidence">
            <a:extLst>
              <a:ext uri="{FF2B5EF4-FFF2-40B4-BE49-F238E27FC236}">
                <a16:creationId xmlns:a16="http://schemas.microsoft.com/office/drawing/2014/main" id="{C61221EC-5A24-A244-E455-DF71B919DE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91772">
            <a:off x="588493" y="1143413"/>
            <a:ext cx="1897771" cy="2156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6242" y="2602065"/>
            <a:ext cx="1407890" cy="134492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6357" y="625189"/>
            <a:ext cx="4465493" cy="2976995"/>
          </a:xfrm>
          <a:prstGeom prst="rect">
            <a:avLst/>
          </a:prstGeom>
        </p:spPr>
      </p:pic>
    </p:spTree>
    <p:extLst>
      <p:ext uri="{BB962C8B-B14F-4D97-AF65-F5344CB8AC3E}">
        <p14:creationId xmlns:p14="http://schemas.microsoft.com/office/powerpoint/2010/main" val="3196219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1521D9-AA32-CA21-89B6-064F018CA2A9}"/>
              </a:ext>
            </a:extLst>
          </p:cNvPr>
          <p:cNvPicPr>
            <a:picLocks noChangeAspect="1"/>
          </p:cNvPicPr>
          <p:nvPr/>
        </p:nvPicPr>
        <p:blipFill>
          <a:blip r:embed="rId3"/>
          <a:stretch>
            <a:fillRect/>
          </a:stretch>
        </p:blipFill>
        <p:spPr>
          <a:xfrm>
            <a:off x="248290" y="302360"/>
            <a:ext cx="1061995" cy="1190422"/>
          </a:xfrm>
          <a:prstGeom prst="rect">
            <a:avLst/>
          </a:prstGeom>
        </p:spPr>
      </p:pic>
      <p:sp>
        <p:nvSpPr>
          <p:cNvPr id="11" name="Slide Number Placeholder 5">
            <a:extLst>
              <a:ext uri="{FF2B5EF4-FFF2-40B4-BE49-F238E27FC236}">
                <a16:creationId xmlns:a16="http://schemas.microsoft.com/office/drawing/2014/main" id="{F4EBCAE0-64F5-04A8-69DC-FFFAFAA69973}"/>
              </a:ext>
            </a:extLst>
          </p:cNvPr>
          <p:cNvSpPr txBox="1">
            <a:spLocks/>
          </p:cNvSpPr>
          <p:nvPr/>
        </p:nvSpPr>
        <p:spPr>
          <a:xfrm>
            <a:off x="6457950" y="4730688"/>
            <a:ext cx="2057400" cy="274637"/>
          </a:xfrm>
          <a:prstGeom prst="rect">
            <a:avLst/>
          </a:prstGeom>
        </p:spPr>
        <p:txBody>
          <a:bodyPr vert="horz" lIns="91440" tIns="45720" rIns="91440" bIns="45720" rtlCol="0" anchor="b" anchorCtr="0"/>
          <a:lstStyle>
            <a:defPPr>
              <a:defRPr lang="en-US"/>
            </a:defPPr>
            <a:lvl1pPr marL="0" algn="r" defTabSz="457200" rtl="0" eaLnBrk="1" latinLnBrk="0" hangingPunct="1">
              <a:defRPr sz="11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1428506-BF58-3641-91A9-AB89E47884C4}" type="slidenum">
              <a:rPr lang="en-US" smtClean="0"/>
              <a:pPr/>
              <a:t>12</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9760" y="1400246"/>
            <a:ext cx="4350357" cy="2832030"/>
          </a:xfrm>
          <a:prstGeom prst="rect">
            <a:avLst/>
          </a:prstGeom>
          <a:effectLst/>
        </p:spPr>
      </p:pic>
      <p:sp>
        <p:nvSpPr>
          <p:cNvPr id="4" name="TextBox 3"/>
          <p:cNvSpPr txBox="1"/>
          <p:nvPr/>
        </p:nvSpPr>
        <p:spPr>
          <a:xfrm>
            <a:off x="152874" y="1728685"/>
            <a:ext cx="3779046" cy="3139321"/>
          </a:xfrm>
          <a:prstGeom prst="rect">
            <a:avLst/>
          </a:prstGeom>
          <a:noFill/>
        </p:spPr>
        <p:txBody>
          <a:bodyPr wrap="square" rtlCol="0">
            <a:spAutoFit/>
          </a:bodyPr>
          <a:lstStyle/>
          <a:p>
            <a:r>
              <a:rPr lang="en-IE" sz="2000" b="1" dirty="0">
                <a:solidFill>
                  <a:srgbClr val="2BB5BA"/>
                </a:solidFill>
                <a:latin typeface="Bord Bia Sans"/>
              </a:rPr>
              <a:t>AI</a:t>
            </a:r>
            <a:r>
              <a:rPr lang="en-IE" sz="2000" dirty="0">
                <a:solidFill>
                  <a:srgbClr val="055E63"/>
                </a:solidFill>
                <a:latin typeface="Bord Bia Sans"/>
              </a:rPr>
              <a:t> is permeating our culture and disrupting how we operate, but disruption is not new to us, Librarians have been adapting to disruptive forces for centuries, card to digital catalogue, </a:t>
            </a:r>
            <a:r>
              <a:rPr lang="en-IE" sz="2000" dirty="0" err="1">
                <a:solidFill>
                  <a:srgbClr val="055E63"/>
                </a:solidFill>
                <a:latin typeface="Bord Bia Sans"/>
              </a:rPr>
              <a:t>encyclopedia</a:t>
            </a:r>
            <a:r>
              <a:rPr lang="en-IE" sz="2000" dirty="0">
                <a:solidFill>
                  <a:srgbClr val="055E63"/>
                </a:solidFill>
                <a:latin typeface="Bord Bia Sans"/>
              </a:rPr>
              <a:t> to search engine, print to eBooks…..</a:t>
            </a:r>
          </a:p>
          <a:p>
            <a:endParaRPr lang="en-IE" dirty="0"/>
          </a:p>
        </p:txBody>
      </p:sp>
      <p:pic>
        <p:nvPicPr>
          <p:cNvPr id="6" name="Picture 5" descr="A close-up of water droplets&#10;&#10;Description automatically generated with low confidence">
            <a:extLst>
              <a:ext uri="{FF2B5EF4-FFF2-40B4-BE49-F238E27FC236}">
                <a16:creationId xmlns:a16="http://schemas.microsoft.com/office/drawing/2014/main" id="{C61221EC-5A24-A244-E455-DF71B919DE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91772">
            <a:off x="682849" y="3204882"/>
            <a:ext cx="1644960" cy="186927"/>
          </a:xfrm>
          <a:prstGeom prst="rect">
            <a:avLst/>
          </a:prstGeom>
        </p:spPr>
      </p:pic>
    </p:spTree>
    <p:extLst>
      <p:ext uri="{BB962C8B-B14F-4D97-AF65-F5344CB8AC3E}">
        <p14:creationId xmlns:p14="http://schemas.microsoft.com/office/powerpoint/2010/main" val="257366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EBC915"/>
        </a:solidFill>
        <a:effectLst/>
      </p:bgPr>
    </p:bg>
    <p:spTree>
      <p:nvGrpSpPr>
        <p:cNvPr id="1" name=""/>
        <p:cNvGrpSpPr/>
        <p:nvPr/>
      </p:nvGrpSpPr>
      <p:grpSpPr>
        <a:xfrm>
          <a:off x="0" y="0"/>
          <a:ext cx="0" cy="0"/>
          <a:chOff x="0" y="0"/>
          <a:chExt cx="0" cy="0"/>
        </a:xfrm>
      </p:grpSpPr>
      <p:sp>
        <p:nvSpPr>
          <p:cNvPr id="2" name="TextBox 1"/>
          <p:cNvSpPr txBox="1"/>
          <p:nvPr/>
        </p:nvSpPr>
        <p:spPr>
          <a:xfrm>
            <a:off x="554458" y="1165997"/>
            <a:ext cx="4259766" cy="3447098"/>
          </a:xfrm>
          <a:prstGeom prst="rect">
            <a:avLst/>
          </a:prstGeom>
          <a:noFill/>
        </p:spPr>
        <p:txBody>
          <a:bodyPr wrap="square" rtlCol="0">
            <a:spAutoFit/>
          </a:bodyPr>
          <a:lstStyle/>
          <a:p>
            <a:r>
              <a:rPr lang="en-IE" sz="2000" dirty="0">
                <a:solidFill>
                  <a:srgbClr val="055E63"/>
                </a:solidFill>
                <a:latin typeface="Bord Bia Sans"/>
              </a:rPr>
              <a:t>The bell has rung, and AI brings many great opportunities that will fundamentally change how we work. It can help us benefit from the reduction the of time spent on mundane and repetitive tasks, easier sense making of data, positive enhancements to access to information and knowledge…… (IFLA, 2023)</a:t>
            </a:r>
          </a:p>
          <a:p>
            <a:endParaRPr lang="en-IE"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037" y="793796"/>
            <a:ext cx="2849886" cy="2901702"/>
          </a:xfrm>
          <a:prstGeom prst="rect">
            <a:avLst/>
          </a:prstGeom>
        </p:spPr>
      </p:pic>
      <p:pic>
        <p:nvPicPr>
          <p:cNvPr id="4" name="Picture 3" descr="A close-up of water droplets&#10;&#10;Description automatically generated with low confidence">
            <a:extLst>
              <a:ext uri="{FF2B5EF4-FFF2-40B4-BE49-F238E27FC236}">
                <a16:creationId xmlns:a16="http://schemas.microsoft.com/office/drawing/2014/main" id="{C61221EC-5A24-A244-E455-DF71B919DE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91772">
            <a:off x="2209163" y="2072076"/>
            <a:ext cx="1107520" cy="125855"/>
          </a:xfrm>
          <a:prstGeom prst="rect">
            <a:avLst/>
          </a:prstGeom>
        </p:spPr>
      </p:pic>
    </p:spTree>
    <p:extLst>
      <p:ext uri="{BB962C8B-B14F-4D97-AF65-F5344CB8AC3E}">
        <p14:creationId xmlns:p14="http://schemas.microsoft.com/office/powerpoint/2010/main" val="123156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D8C1D3"/>
        </a:solidFill>
        <a:effectLst/>
      </p:bgPr>
    </p:bg>
    <p:spTree>
      <p:nvGrpSpPr>
        <p:cNvPr id="1" name=""/>
        <p:cNvGrpSpPr/>
        <p:nvPr/>
      </p:nvGrpSpPr>
      <p:grpSpPr>
        <a:xfrm>
          <a:off x="0" y="0"/>
          <a:ext cx="0" cy="0"/>
          <a:chOff x="0" y="0"/>
          <a:chExt cx="0" cy="0"/>
        </a:xfrm>
      </p:grpSpPr>
      <p:sp>
        <p:nvSpPr>
          <p:cNvPr id="3" name="TextBox 2"/>
          <p:cNvSpPr txBox="1"/>
          <p:nvPr/>
        </p:nvSpPr>
        <p:spPr>
          <a:xfrm>
            <a:off x="386342" y="1306878"/>
            <a:ext cx="4746592" cy="2831544"/>
          </a:xfrm>
          <a:prstGeom prst="rect">
            <a:avLst/>
          </a:prstGeom>
          <a:noFill/>
        </p:spPr>
        <p:txBody>
          <a:bodyPr wrap="square" rtlCol="0">
            <a:spAutoFit/>
          </a:bodyPr>
          <a:lstStyle/>
          <a:p>
            <a:r>
              <a:rPr lang="en-IE" sz="2000" b="1" dirty="0">
                <a:solidFill>
                  <a:srgbClr val="2BB5BA"/>
                </a:solidFill>
                <a:latin typeface="Bord Bia Sans"/>
              </a:rPr>
              <a:t>BUT</a:t>
            </a:r>
            <a:r>
              <a:rPr lang="en-IE" sz="2000" dirty="0">
                <a:solidFill>
                  <a:srgbClr val="055E63"/>
                </a:solidFill>
                <a:latin typeface="Bord Bia Sans"/>
              </a:rPr>
              <a:t>, like any great opportunity maker, AI certainly is not without its challenges: it’s generating new content based on past values and we simply can’t and won’t escape hallucinations, bias, information that’s hard to evaluate, increased risks to privacy, corporate governance and copyright..</a:t>
            </a:r>
          </a:p>
          <a:p>
            <a:endParaRPr lang="en-IE" dirty="0"/>
          </a:p>
        </p:txBody>
      </p:sp>
      <p:pic>
        <p:nvPicPr>
          <p:cNvPr id="4" name="Picture 3" descr="A close-up of water droplets&#10;&#10;Description automatically generated with low confidence">
            <a:extLst>
              <a:ext uri="{FF2B5EF4-FFF2-40B4-BE49-F238E27FC236}">
                <a16:creationId xmlns:a16="http://schemas.microsoft.com/office/drawing/2014/main" id="{C61221EC-5A24-A244-E455-DF71B919DE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57759">
            <a:off x="634553" y="2236488"/>
            <a:ext cx="1081011" cy="1545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6630" y="1479672"/>
            <a:ext cx="2279505" cy="2326929"/>
          </a:xfrm>
          <a:prstGeom prst="rect">
            <a:avLst/>
          </a:prstGeom>
        </p:spPr>
      </p:pic>
    </p:spTree>
    <p:extLst>
      <p:ext uri="{BB962C8B-B14F-4D97-AF65-F5344CB8AC3E}">
        <p14:creationId xmlns:p14="http://schemas.microsoft.com/office/powerpoint/2010/main" val="71657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CCE8ED"/>
        </a:solidFill>
        <a:effectLst/>
      </p:bgPr>
    </p:bg>
    <p:spTree>
      <p:nvGrpSpPr>
        <p:cNvPr id="1" name=""/>
        <p:cNvGrpSpPr/>
        <p:nvPr/>
      </p:nvGrpSpPr>
      <p:grpSpPr>
        <a:xfrm>
          <a:off x="0" y="0"/>
          <a:ext cx="0" cy="0"/>
          <a:chOff x="0" y="0"/>
          <a:chExt cx="0" cy="0"/>
        </a:xfrm>
      </p:grpSpPr>
      <p:sp>
        <p:nvSpPr>
          <p:cNvPr id="2" name="TextBox 1"/>
          <p:cNvSpPr txBox="1"/>
          <p:nvPr/>
        </p:nvSpPr>
        <p:spPr>
          <a:xfrm>
            <a:off x="354536" y="1696492"/>
            <a:ext cx="5044399" cy="2523768"/>
          </a:xfrm>
          <a:prstGeom prst="rect">
            <a:avLst/>
          </a:prstGeom>
          <a:noFill/>
        </p:spPr>
        <p:txBody>
          <a:bodyPr wrap="square" rtlCol="0">
            <a:spAutoFit/>
          </a:bodyPr>
          <a:lstStyle/>
          <a:p>
            <a:r>
              <a:rPr lang="en-IE" sz="2000" b="1" dirty="0">
                <a:solidFill>
                  <a:srgbClr val="2BB5BA"/>
                </a:solidFill>
                <a:latin typeface="Bord Bia Sans"/>
              </a:rPr>
              <a:t>R</a:t>
            </a:r>
            <a:r>
              <a:rPr lang="en-IE" sz="2000" b="1" dirty="0">
                <a:solidFill>
                  <a:srgbClr val="2BB5BA"/>
                </a:solidFill>
              </a:rPr>
              <a:t>ather than </a:t>
            </a:r>
            <a:r>
              <a:rPr lang="en-IE" sz="2000" dirty="0">
                <a:solidFill>
                  <a:srgbClr val="055E63"/>
                </a:solidFill>
              </a:rPr>
              <a:t>fear this howling wolf and get left behind, we’ve decided to do what we do best, learn all we can about it and adapt. So that we can carefully and competently work together to implement the benefits, understand the challenges and share that learning with our industry (</a:t>
            </a:r>
            <a:r>
              <a:rPr lang="en-IE" sz="2000" dirty="0" err="1">
                <a:solidFill>
                  <a:srgbClr val="055E63"/>
                </a:solidFill>
              </a:rPr>
              <a:t>McGettigan</a:t>
            </a:r>
            <a:r>
              <a:rPr lang="en-IE" sz="2000" dirty="0">
                <a:solidFill>
                  <a:srgbClr val="055E63"/>
                </a:solidFill>
              </a:rPr>
              <a:t>, 2023).</a:t>
            </a:r>
          </a:p>
          <a:p>
            <a:endParaRPr lang="en-IE"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11" y="1300440"/>
            <a:ext cx="1962916" cy="2484125"/>
          </a:xfrm>
          <a:prstGeom prst="rect">
            <a:avLst/>
          </a:prstGeom>
        </p:spPr>
      </p:pic>
      <p:pic>
        <p:nvPicPr>
          <p:cNvPr id="4" name="Picture 3" descr="A close-up of water droplets&#10;&#10;Description automatically generated with low confidence">
            <a:extLst>
              <a:ext uri="{FF2B5EF4-FFF2-40B4-BE49-F238E27FC236}">
                <a16:creationId xmlns:a16="http://schemas.microsoft.com/office/drawing/2014/main" id="{C61221EC-5A24-A244-E455-DF71B919DE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91772">
            <a:off x="360011" y="2638566"/>
            <a:ext cx="760656" cy="56240"/>
          </a:xfrm>
          <a:prstGeom prst="rect">
            <a:avLst/>
          </a:prstGeom>
        </p:spPr>
      </p:pic>
    </p:spTree>
    <p:extLst>
      <p:ext uri="{BB962C8B-B14F-4D97-AF65-F5344CB8AC3E}">
        <p14:creationId xmlns:p14="http://schemas.microsoft.com/office/powerpoint/2010/main" val="215949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E8E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8FB662-5C83-A8ED-F769-9D7446980580}"/>
              </a:ext>
            </a:extLst>
          </p:cNvPr>
          <p:cNvSpPr/>
          <p:nvPr/>
        </p:nvSpPr>
        <p:spPr>
          <a:xfrm>
            <a:off x="254304" y="438615"/>
            <a:ext cx="3506598" cy="3430337"/>
          </a:xfrm>
          <a:prstGeom prst="rect">
            <a:avLst/>
          </a:prstGeom>
          <a:solidFill>
            <a:srgbClr val="2BB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997" y="847825"/>
            <a:ext cx="2782525" cy="626052"/>
          </a:xfrm>
        </p:spPr>
        <p:txBody>
          <a:bodyPr/>
          <a:lstStyle/>
          <a:p>
            <a:r>
              <a:rPr lang="en-US">
                <a:solidFill>
                  <a:schemeClr val="bg1"/>
                </a:solidFill>
              </a:rPr>
              <a:t>Chapter 3</a:t>
            </a:r>
            <a:endParaRPr lang="en-IE">
              <a:solidFill>
                <a:schemeClr val="bg1"/>
              </a:solidFill>
            </a:endParaRPr>
          </a:p>
        </p:txBody>
      </p:sp>
      <p:sp>
        <p:nvSpPr>
          <p:cNvPr id="3" name="Slide Number Placeholder 2"/>
          <p:cNvSpPr>
            <a:spLocks noGrp="1"/>
          </p:cNvSpPr>
          <p:nvPr>
            <p:ph type="sldNum" sz="quarter" idx="11"/>
          </p:nvPr>
        </p:nvSpPr>
        <p:spPr/>
        <p:txBody>
          <a:bodyPr/>
          <a:lstStyle/>
          <a:p>
            <a:fld id="{41428506-BF58-3641-91A9-AB89E47884C4}" type="slidenum">
              <a:rPr lang="en-US" smtClean="0"/>
              <a:pPr/>
              <a:t>16</a:t>
            </a:fld>
            <a:endParaRPr lang="en-US"/>
          </a:p>
        </p:txBody>
      </p:sp>
      <p:pic>
        <p:nvPicPr>
          <p:cNvPr id="6" name="Picture 5" descr="A close-up of water droplets&#10;&#10;Description automatically generated with low confidence">
            <a:extLst>
              <a:ext uri="{FF2B5EF4-FFF2-40B4-BE49-F238E27FC236}">
                <a16:creationId xmlns:a16="http://schemas.microsoft.com/office/drawing/2014/main" id="{54D8D253-7EB1-FF6A-04C2-91AE15192A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36197">
            <a:off x="561266" y="1376362"/>
            <a:ext cx="1716259" cy="195029"/>
          </a:xfrm>
          <a:prstGeom prst="rect">
            <a:avLst/>
          </a:prstGeom>
        </p:spPr>
      </p:pic>
      <p:sp>
        <p:nvSpPr>
          <p:cNvPr id="7" name="TextBox 6"/>
          <p:cNvSpPr txBox="1"/>
          <p:nvPr/>
        </p:nvSpPr>
        <p:spPr>
          <a:xfrm>
            <a:off x="336192" y="1931250"/>
            <a:ext cx="3342821" cy="1323439"/>
          </a:xfrm>
          <a:prstGeom prst="rect">
            <a:avLst/>
          </a:prstGeom>
          <a:noFill/>
        </p:spPr>
        <p:txBody>
          <a:bodyPr wrap="square" rtlCol="0">
            <a:spAutoFit/>
          </a:bodyPr>
          <a:lstStyle/>
          <a:p>
            <a:r>
              <a:rPr lang="en-IE" sz="2000" b="1">
                <a:solidFill>
                  <a:schemeClr val="bg1"/>
                </a:solidFill>
                <a:latin typeface="Bord Bia Sans"/>
              </a:rPr>
              <a:t>We can be a catalyst that helps our industry learn, know and sustainably grow</a:t>
            </a:r>
            <a:endParaRPr lang="en-IE" sz="2000">
              <a:solidFill>
                <a:schemeClr val="bg1"/>
              </a:solidFill>
              <a:latin typeface="Bord Bia San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3085" y="2592970"/>
            <a:ext cx="1891293" cy="131956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160" y="438615"/>
            <a:ext cx="3430337" cy="3430337"/>
          </a:xfrm>
          <a:prstGeom prst="rect">
            <a:avLst/>
          </a:prstGeom>
          <a:effectLst/>
        </p:spPr>
      </p:pic>
    </p:spTree>
    <p:extLst>
      <p:ext uri="{BB962C8B-B14F-4D97-AF65-F5344CB8AC3E}">
        <p14:creationId xmlns:p14="http://schemas.microsoft.com/office/powerpoint/2010/main" val="3343165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6C3B884-EFA7-41FD-4A2D-F3BCEA0AAD91}"/>
              </a:ext>
            </a:extLst>
          </p:cNvPr>
          <p:cNvSpPr txBox="1">
            <a:spLocks/>
          </p:cNvSpPr>
          <p:nvPr/>
        </p:nvSpPr>
        <p:spPr>
          <a:xfrm>
            <a:off x="521512" y="1537048"/>
            <a:ext cx="4550217" cy="30924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000" dirty="0">
                <a:solidFill>
                  <a:srgbClr val="055E63"/>
                </a:solidFill>
                <a:latin typeface="Bord Bia Sans"/>
              </a:rPr>
              <a:t>Amid the disruption of AI, there’s a growing hunger for knowledge about how it works and a thirst for the skills needed to use its tools, technologies and applications effectively.</a:t>
            </a:r>
          </a:p>
        </p:txBody>
      </p:sp>
      <p:pic>
        <p:nvPicPr>
          <p:cNvPr id="6" name="Picture 5" descr="A close-up of water droplets&#10;&#10;Description automatically generated with low confidence">
            <a:extLst>
              <a:ext uri="{FF2B5EF4-FFF2-40B4-BE49-F238E27FC236}">
                <a16:creationId xmlns:a16="http://schemas.microsoft.com/office/drawing/2014/main" id="{54D8D253-7EB1-FF6A-04C2-91AE15192A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36197">
            <a:off x="2857891" y="2069501"/>
            <a:ext cx="1178236" cy="10261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1867" y="1309423"/>
            <a:ext cx="1539243" cy="2252477"/>
          </a:xfrm>
          <a:prstGeom prst="rect">
            <a:avLst/>
          </a:prstGeom>
        </p:spPr>
      </p:pic>
    </p:spTree>
    <p:extLst>
      <p:ext uri="{BB962C8B-B14F-4D97-AF65-F5344CB8AC3E}">
        <p14:creationId xmlns:p14="http://schemas.microsoft.com/office/powerpoint/2010/main" val="140656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6C3B884-EFA7-41FD-4A2D-F3BCEA0AAD91}"/>
              </a:ext>
            </a:extLst>
          </p:cNvPr>
          <p:cNvSpPr txBox="1">
            <a:spLocks/>
          </p:cNvSpPr>
          <p:nvPr/>
        </p:nvSpPr>
        <p:spPr>
          <a:xfrm>
            <a:off x="433899" y="448306"/>
            <a:ext cx="4773101" cy="33029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75E64"/>
                </a:solidFill>
                <a:latin typeface="Bord Bia Sans" panose="00000500000000000000"/>
              </a:rPr>
              <a:t>Powered by our curiosity, commitment to learning and specialist expertise we are becoming AI literate and displaying social proof of our newly acquired skills in collaborating and communicating with AI (AI powered: search and discovery, authoring tools), prompting, content generation, technology and tools and ethics. (</a:t>
            </a:r>
            <a:r>
              <a:rPr lang="en-US" sz="2000" dirty="0" err="1">
                <a:solidFill>
                  <a:srgbClr val="075E64"/>
                </a:solidFill>
                <a:latin typeface="Bord Bia Sans" panose="00000500000000000000"/>
              </a:rPr>
              <a:t>Shutterstock</a:t>
            </a:r>
            <a:r>
              <a:rPr lang="en-US" sz="2000" dirty="0">
                <a:solidFill>
                  <a:srgbClr val="075E64"/>
                </a:solidFill>
                <a:latin typeface="Bord Bia Sans" panose="00000500000000000000"/>
              </a:rPr>
              <a:t>, 2024)</a:t>
            </a:r>
            <a:r>
              <a:rPr lang="en-US" sz="2000" b="1" dirty="0">
                <a:solidFill>
                  <a:srgbClr val="075E64"/>
                </a:solidFill>
                <a:latin typeface="Bord Bia Sans" panose="00000500000000000000"/>
              </a:rPr>
              <a:t> </a:t>
            </a:r>
            <a:endParaRPr lang="en-IE" sz="2000" b="1" dirty="0">
              <a:solidFill>
                <a:srgbClr val="075E64"/>
              </a:solidFill>
              <a:latin typeface="Bord Bia Sans"/>
            </a:endParaRPr>
          </a:p>
        </p:txBody>
      </p:sp>
      <p:pic>
        <p:nvPicPr>
          <p:cNvPr id="4" name="Picture 3" descr="A close-up of water droplets&#10;&#10;Description automatically generated with low confidence">
            <a:extLst>
              <a:ext uri="{FF2B5EF4-FFF2-40B4-BE49-F238E27FC236}">
                <a16:creationId xmlns:a16="http://schemas.microsoft.com/office/drawing/2014/main" id="{54D8D253-7EB1-FF6A-04C2-91AE15192A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36197">
            <a:off x="399166" y="1785504"/>
            <a:ext cx="1823156" cy="1587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850" y="1345392"/>
            <a:ext cx="1883668" cy="1816612"/>
          </a:xfrm>
          <a:prstGeom prst="rect">
            <a:avLst/>
          </a:prstGeom>
        </p:spPr>
      </p:pic>
    </p:spTree>
    <p:extLst>
      <p:ext uri="{BB962C8B-B14F-4D97-AF65-F5344CB8AC3E}">
        <p14:creationId xmlns:p14="http://schemas.microsoft.com/office/powerpoint/2010/main" val="46121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6C3B884-EFA7-41FD-4A2D-F3BCEA0AAD91}"/>
              </a:ext>
            </a:extLst>
          </p:cNvPr>
          <p:cNvSpPr txBox="1">
            <a:spLocks/>
          </p:cNvSpPr>
          <p:nvPr/>
        </p:nvSpPr>
        <p:spPr>
          <a:xfrm>
            <a:off x="163704" y="1554853"/>
            <a:ext cx="4259440" cy="18584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55E63"/>
                </a:solidFill>
                <a:latin typeface="Bord Bia Sans"/>
              </a:rPr>
              <a:t>Leveraging our new knowledge, we are building more connected strategic partnerships across our </a:t>
            </a:r>
            <a:r>
              <a:rPr lang="en-US" sz="2000" dirty="0" err="1">
                <a:solidFill>
                  <a:srgbClr val="055E63"/>
                </a:solidFill>
                <a:latin typeface="Bord Bia Sans"/>
              </a:rPr>
              <a:t>organisation</a:t>
            </a:r>
            <a:r>
              <a:rPr lang="en-US" sz="2000" dirty="0">
                <a:solidFill>
                  <a:srgbClr val="055E63"/>
                </a:solidFill>
                <a:latin typeface="Bord Bia Sans"/>
              </a:rPr>
              <a:t> and identifying how to turn opportunities into reality.</a:t>
            </a:r>
            <a:endParaRPr lang="en-IE" sz="2000" dirty="0">
              <a:solidFill>
                <a:srgbClr val="055E63"/>
              </a:solidFill>
              <a:latin typeface="Bord Bia San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223" y="1380312"/>
            <a:ext cx="2542037" cy="2033020"/>
          </a:xfrm>
          <a:prstGeom prst="rect">
            <a:avLst/>
          </a:prstGeom>
        </p:spPr>
      </p:pic>
      <p:pic>
        <p:nvPicPr>
          <p:cNvPr id="5" name="Picture 4" descr="A close-up of water droplets&#10;&#10;Description automatically generated with low confidence">
            <a:extLst>
              <a:ext uri="{FF2B5EF4-FFF2-40B4-BE49-F238E27FC236}">
                <a16:creationId xmlns:a16="http://schemas.microsoft.com/office/drawing/2014/main" id="{54D8D253-7EB1-FF6A-04C2-91AE15192A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36197">
            <a:off x="362627" y="2386756"/>
            <a:ext cx="2235186" cy="194671"/>
          </a:xfrm>
          <a:prstGeom prst="rect">
            <a:avLst/>
          </a:prstGeom>
        </p:spPr>
      </p:pic>
    </p:spTree>
    <p:extLst>
      <p:ext uri="{BB962C8B-B14F-4D97-AF65-F5344CB8AC3E}">
        <p14:creationId xmlns:p14="http://schemas.microsoft.com/office/powerpoint/2010/main" val="333116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8FB662-5C83-A8ED-F769-9D7446980580}"/>
              </a:ext>
            </a:extLst>
          </p:cNvPr>
          <p:cNvSpPr/>
          <p:nvPr/>
        </p:nvSpPr>
        <p:spPr>
          <a:xfrm>
            <a:off x="819300" y="2029134"/>
            <a:ext cx="3506598" cy="1964168"/>
          </a:xfrm>
          <a:prstGeom prst="rect">
            <a:avLst/>
          </a:prstGeom>
          <a:solidFill>
            <a:srgbClr val="FD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852C11-32C7-C9E3-3A53-791C55840707}"/>
              </a:ext>
            </a:extLst>
          </p:cNvPr>
          <p:cNvSpPr/>
          <p:nvPr/>
        </p:nvSpPr>
        <p:spPr>
          <a:xfrm>
            <a:off x="4947769" y="2029609"/>
            <a:ext cx="3577886" cy="1973379"/>
          </a:xfrm>
          <a:prstGeom prst="rect">
            <a:avLst/>
          </a:prstGeom>
          <a:solidFill>
            <a:srgbClr val="44BCC2">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5D7AD49-1A29-F38E-666E-9EC586593DC1}"/>
              </a:ext>
            </a:extLst>
          </p:cNvPr>
          <p:cNvSpPr txBox="1"/>
          <p:nvPr/>
        </p:nvSpPr>
        <p:spPr>
          <a:xfrm>
            <a:off x="900468" y="2169749"/>
            <a:ext cx="3349957" cy="1477328"/>
          </a:xfrm>
          <a:prstGeom prst="rect">
            <a:avLst/>
          </a:prstGeom>
          <a:noFill/>
        </p:spPr>
        <p:txBody>
          <a:bodyPr wrap="square" lIns="91440" tIns="45720" rIns="91440" bIns="45720" rtlCol="0" anchor="t">
            <a:spAutoFit/>
          </a:bodyPr>
          <a:lstStyle/>
          <a:p>
            <a:r>
              <a:rPr lang="en-IE" b="1">
                <a:solidFill>
                  <a:srgbClr val="00595E"/>
                </a:solidFill>
                <a:latin typeface="Bord Bia Sans Bold"/>
              </a:rPr>
              <a:t>Our Vision</a:t>
            </a:r>
            <a:endParaRPr lang="en-IE" b="1">
              <a:solidFill>
                <a:srgbClr val="00595E"/>
              </a:solidFill>
              <a:latin typeface="Bord Bia Sans Bold" pitchFamily="2" charset="77"/>
            </a:endParaRPr>
          </a:p>
          <a:p>
            <a:endParaRPr lang="en-IE" sz="1200" b="1">
              <a:solidFill>
                <a:srgbClr val="075E64"/>
              </a:solidFill>
              <a:latin typeface="Bord Bia Sans Bold" pitchFamily="2" charset="77"/>
            </a:endParaRPr>
          </a:p>
          <a:p>
            <a:r>
              <a:rPr lang="en-IE" sz="1200">
                <a:solidFill>
                  <a:srgbClr val="075E64"/>
                </a:solidFill>
                <a:latin typeface="Bord Bia Sans"/>
                <a:cs typeface="Arial"/>
              </a:rPr>
              <a:t>Customers around the globe recognise that Irish food and drink is world-class; that it is high quality, distinctive, and made by a diverse range of creative producers from a unique and fortuitous island location.</a:t>
            </a:r>
            <a:endParaRPr lang="en-IE" sz="1200" baseline="0">
              <a:solidFill>
                <a:srgbClr val="075E64"/>
              </a:solidFill>
              <a:latin typeface="Bord Bia Sans"/>
              <a:cs typeface="Arial"/>
            </a:endParaRPr>
          </a:p>
        </p:txBody>
      </p:sp>
      <p:sp>
        <p:nvSpPr>
          <p:cNvPr id="3" name="TextBox 2">
            <a:extLst>
              <a:ext uri="{FF2B5EF4-FFF2-40B4-BE49-F238E27FC236}">
                <a16:creationId xmlns:a16="http://schemas.microsoft.com/office/drawing/2014/main" id="{104EE1CF-2335-707B-0879-66689F6CBF7D}"/>
              </a:ext>
            </a:extLst>
          </p:cNvPr>
          <p:cNvSpPr txBox="1"/>
          <p:nvPr/>
        </p:nvSpPr>
        <p:spPr>
          <a:xfrm>
            <a:off x="5055950" y="2169749"/>
            <a:ext cx="3411543" cy="1107996"/>
          </a:xfrm>
          <a:prstGeom prst="rect">
            <a:avLst/>
          </a:prstGeom>
          <a:noFill/>
        </p:spPr>
        <p:txBody>
          <a:bodyPr wrap="square" lIns="91440" tIns="45720" rIns="91440" bIns="45720" rtlCol="0" anchor="t">
            <a:spAutoFit/>
          </a:bodyPr>
          <a:lstStyle/>
          <a:p>
            <a:r>
              <a:rPr lang="en-IE" b="1">
                <a:solidFill>
                  <a:srgbClr val="00595E"/>
                </a:solidFill>
                <a:latin typeface="Bord Bia Sans Bold"/>
              </a:rPr>
              <a:t>Our Purpose</a:t>
            </a:r>
            <a:endParaRPr lang="en-IE" b="1">
              <a:solidFill>
                <a:srgbClr val="00595E"/>
              </a:solidFill>
              <a:latin typeface="Bord Bia Sans Bold" pitchFamily="2" charset="77"/>
            </a:endParaRPr>
          </a:p>
          <a:p>
            <a:endParaRPr lang="en-IE" sz="1200">
              <a:solidFill>
                <a:srgbClr val="075E64"/>
              </a:solidFill>
              <a:latin typeface="Bord Bia Sans"/>
              <a:cs typeface="Arial"/>
            </a:endParaRPr>
          </a:p>
          <a:p>
            <a:r>
              <a:rPr lang="en-IE" sz="1200">
                <a:solidFill>
                  <a:srgbClr val="075E64"/>
                </a:solidFill>
                <a:latin typeface="Bord Bia Sans"/>
                <a:cs typeface="Arial"/>
              </a:rPr>
              <a:t>Our purpose is to bring Ireland’s outstanding food, drink and horticulture to the world, thus enabling growth and sustainability of producers.</a:t>
            </a:r>
            <a:endParaRPr lang="en-IE"/>
          </a:p>
        </p:txBody>
      </p:sp>
      <p:pic>
        <p:nvPicPr>
          <p:cNvPr id="5" name="Picture 4" descr="A blue outline of hands holding a telescope&#10;&#10;Description automatically generated">
            <a:extLst>
              <a:ext uri="{FF2B5EF4-FFF2-40B4-BE49-F238E27FC236}">
                <a16:creationId xmlns:a16="http://schemas.microsoft.com/office/drawing/2014/main" id="{20858310-B107-33A9-3ED5-3BF78DEF9306}"/>
              </a:ext>
            </a:extLst>
          </p:cNvPr>
          <p:cNvPicPr>
            <a:picLocks noChangeAspect="1"/>
          </p:cNvPicPr>
          <p:nvPr/>
        </p:nvPicPr>
        <p:blipFill>
          <a:blip r:embed="rId3"/>
          <a:stretch>
            <a:fillRect/>
          </a:stretch>
        </p:blipFill>
        <p:spPr>
          <a:xfrm>
            <a:off x="2389252" y="1053921"/>
            <a:ext cx="1709674" cy="1256360"/>
          </a:xfrm>
          <a:prstGeom prst="rect">
            <a:avLst/>
          </a:prstGeom>
        </p:spPr>
      </p:pic>
      <p:pic>
        <p:nvPicPr>
          <p:cNvPr id="23" name="Picture 22" descr="A drawing of hands and a light bulb&#10;&#10;Description automatically generated with low confidence">
            <a:extLst>
              <a:ext uri="{FF2B5EF4-FFF2-40B4-BE49-F238E27FC236}">
                <a16:creationId xmlns:a16="http://schemas.microsoft.com/office/drawing/2014/main" id="{BDE46F40-2511-373F-38E7-5CC0081053F4}"/>
              </a:ext>
            </a:extLst>
          </p:cNvPr>
          <p:cNvPicPr>
            <a:picLocks noChangeAspect="1"/>
          </p:cNvPicPr>
          <p:nvPr/>
        </p:nvPicPr>
        <p:blipFill>
          <a:blip r:embed="rId4"/>
          <a:stretch>
            <a:fillRect/>
          </a:stretch>
        </p:blipFill>
        <p:spPr>
          <a:xfrm>
            <a:off x="6939648" y="835191"/>
            <a:ext cx="1203527" cy="1616672"/>
          </a:xfrm>
          <a:prstGeom prst="rect">
            <a:avLst/>
          </a:prstGeom>
        </p:spPr>
      </p:pic>
    </p:spTree>
    <p:extLst>
      <p:ext uri="{BB962C8B-B14F-4D97-AF65-F5344CB8AC3E}">
        <p14:creationId xmlns:p14="http://schemas.microsoft.com/office/powerpoint/2010/main" val="378444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EBC915"/>
        </a:solid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6C3B884-EFA7-41FD-4A2D-F3BCEA0AAD91}"/>
              </a:ext>
            </a:extLst>
          </p:cNvPr>
          <p:cNvSpPr txBox="1">
            <a:spLocks/>
          </p:cNvSpPr>
          <p:nvPr/>
        </p:nvSpPr>
        <p:spPr>
          <a:xfrm>
            <a:off x="275387" y="1657229"/>
            <a:ext cx="4281075" cy="19305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000" dirty="0">
                <a:solidFill>
                  <a:srgbClr val="055E63"/>
                </a:solidFill>
                <a:latin typeface="Bord Bia Sans"/>
              </a:rPr>
              <a:t>We can be a unifying force that helps unlock sustainable growth for our industry with howling innovations and adaptions to our teaching and learning practice, world-class library collections and information services.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5846">
            <a:off x="5292584" y="1297087"/>
            <a:ext cx="2788926" cy="2374397"/>
          </a:xfrm>
          <a:prstGeom prst="rect">
            <a:avLst/>
          </a:prstGeom>
        </p:spPr>
      </p:pic>
      <p:pic>
        <p:nvPicPr>
          <p:cNvPr id="5" name="Picture 4" descr="A close-up of water droplets&#10;&#10;Description automatically generated with low confidence">
            <a:extLst>
              <a:ext uri="{FF2B5EF4-FFF2-40B4-BE49-F238E27FC236}">
                <a16:creationId xmlns:a16="http://schemas.microsoft.com/office/drawing/2014/main" id="{54D8D253-7EB1-FF6A-04C2-91AE15192A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36197">
            <a:off x="1910900" y="2484188"/>
            <a:ext cx="2010758" cy="175124"/>
          </a:xfrm>
          <a:prstGeom prst="rect">
            <a:avLst/>
          </a:prstGeom>
        </p:spPr>
      </p:pic>
    </p:spTree>
    <p:extLst>
      <p:ext uri="{BB962C8B-B14F-4D97-AF65-F5344CB8AC3E}">
        <p14:creationId xmlns:p14="http://schemas.microsoft.com/office/powerpoint/2010/main" val="299248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D536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8FB662-5C83-A8ED-F769-9D7446980580}"/>
              </a:ext>
            </a:extLst>
          </p:cNvPr>
          <p:cNvSpPr/>
          <p:nvPr/>
        </p:nvSpPr>
        <p:spPr>
          <a:xfrm>
            <a:off x="254304" y="438615"/>
            <a:ext cx="3506598" cy="3430337"/>
          </a:xfrm>
          <a:prstGeom prst="rect">
            <a:avLst/>
          </a:prstGeom>
          <a:solidFill>
            <a:srgbClr val="D8C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1519" y="880851"/>
            <a:ext cx="7886700" cy="626052"/>
          </a:xfrm>
        </p:spPr>
        <p:txBody>
          <a:bodyPr/>
          <a:lstStyle/>
          <a:p>
            <a:r>
              <a:rPr lang="en-US"/>
              <a:t>Chapter 4</a:t>
            </a:r>
            <a:endParaRPr lang="en-IE"/>
          </a:p>
        </p:txBody>
      </p:sp>
      <p:pic>
        <p:nvPicPr>
          <p:cNvPr id="6" name="Picture 5" descr="A close-up of water droplets&#10;&#10;Description automatically generated with low confidence">
            <a:extLst>
              <a:ext uri="{FF2B5EF4-FFF2-40B4-BE49-F238E27FC236}">
                <a16:creationId xmlns:a16="http://schemas.microsoft.com/office/drawing/2014/main" id="{54D8D253-7EB1-FF6A-04C2-91AE15192A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36197">
            <a:off x="561266" y="1376362"/>
            <a:ext cx="1716259" cy="195029"/>
          </a:xfrm>
          <a:prstGeom prst="rect">
            <a:avLst/>
          </a:prstGeom>
        </p:spPr>
      </p:pic>
      <p:sp>
        <p:nvSpPr>
          <p:cNvPr id="7" name="TextBox 6"/>
          <p:cNvSpPr txBox="1"/>
          <p:nvPr/>
        </p:nvSpPr>
        <p:spPr>
          <a:xfrm>
            <a:off x="336192" y="1931250"/>
            <a:ext cx="3178285" cy="1200329"/>
          </a:xfrm>
          <a:prstGeom prst="rect">
            <a:avLst/>
          </a:prstGeom>
          <a:noFill/>
        </p:spPr>
        <p:txBody>
          <a:bodyPr wrap="square" rtlCol="0">
            <a:spAutoFit/>
          </a:bodyPr>
          <a:lstStyle/>
          <a:p>
            <a:r>
              <a:rPr lang="en-IE" sz="2400" b="1">
                <a:solidFill>
                  <a:srgbClr val="055E63"/>
                </a:solidFill>
                <a:latin typeface="Bord Bia Sans"/>
              </a:rPr>
              <a:t>By shifting our focus we can have greater impact</a:t>
            </a:r>
            <a:endParaRPr lang="en-IE" sz="2400">
              <a:solidFill>
                <a:srgbClr val="055E63"/>
              </a:solidFill>
              <a:latin typeface="Bord Bia San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3220" y="3100609"/>
            <a:ext cx="1211649" cy="123179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815" y="564995"/>
            <a:ext cx="4020325" cy="3100040"/>
          </a:xfrm>
          <a:prstGeom prst="rect">
            <a:avLst/>
          </a:prstGeom>
        </p:spPr>
      </p:pic>
    </p:spTree>
    <p:extLst>
      <p:ext uri="{BB962C8B-B14F-4D97-AF65-F5344CB8AC3E}">
        <p14:creationId xmlns:p14="http://schemas.microsoft.com/office/powerpoint/2010/main" val="29520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CD536D"/>
        </a:solid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6C3B884-EFA7-41FD-4A2D-F3BCEA0AAD91}"/>
              </a:ext>
            </a:extLst>
          </p:cNvPr>
          <p:cNvSpPr txBox="1">
            <a:spLocks/>
          </p:cNvSpPr>
          <p:nvPr/>
        </p:nvSpPr>
        <p:spPr>
          <a:xfrm>
            <a:off x="465686" y="1575951"/>
            <a:ext cx="4400513" cy="30924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400" dirty="0">
                <a:solidFill>
                  <a:schemeClr val="bg1"/>
                </a:solidFill>
              </a:rPr>
              <a:t>Aligning our collections to our strategic Digital Training programme, we are partnering to satisfy our organisations hunger for digital transformation.</a:t>
            </a:r>
          </a:p>
        </p:txBody>
      </p:sp>
      <p:sp>
        <p:nvSpPr>
          <p:cNvPr id="5" name="Rectangle 4"/>
          <p:cNvSpPr/>
          <p:nvPr/>
        </p:nvSpPr>
        <p:spPr>
          <a:xfrm>
            <a:off x="4413142" y="2387084"/>
            <a:ext cx="317716" cy="369332"/>
          </a:xfrm>
          <a:prstGeom prst="rect">
            <a:avLst/>
          </a:prstGeom>
        </p:spPr>
        <p:txBody>
          <a:bodyPr wrap="none">
            <a:spAutoFit/>
          </a:bodyPr>
          <a:lstStyle/>
          <a:p>
            <a:pPr lvl="0" algn="ctr"/>
            <a:r>
              <a:rPr lang="en-US" b="1">
                <a:solidFill>
                  <a:srgbClr val="CD536D"/>
                </a:solidFill>
                <a:latin typeface="Bord Bia Sans Bold" pitchFamily="2" charset="77"/>
                <a:cs typeface="Arial" panose="020B0604020202020204" pitchFamily="34" charset="0"/>
              </a:rPr>
              <a:t>5</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793" y="1262631"/>
            <a:ext cx="2112268" cy="2618237"/>
          </a:xfrm>
          <a:prstGeom prst="rect">
            <a:avLst/>
          </a:prstGeom>
        </p:spPr>
      </p:pic>
      <p:pic>
        <p:nvPicPr>
          <p:cNvPr id="7" name="Picture 6">
            <a:extLst>
              <a:ext uri="{FF2B5EF4-FFF2-40B4-BE49-F238E27FC236}">
                <a16:creationId xmlns:a16="http://schemas.microsoft.com/office/drawing/2014/main" id="{8C2EE7D5-07AD-1F2B-AEA2-972C1B996B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75593">
            <a:off x="470132" y="1900462"/>
            <a:ext cx="1383615" cy="157229"/>
          </a:xfrm>
          <a:prstGeom prst="rect">
            <a:avLst/>
          </a:prstGeom>
        </p:spPr>
      </p:pic>
    </p:spTree>
    <p:extLst>
      <p:ext uri="{BB962C8B-B14F-4D97-AF65-F5344CB8AC3E}">
        <p14:creationId xmlns:p14="http://schemas.microsoft.com/office/powerpoint/2010/main" val="296285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CCE8ED"/>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B6C3B884-EFA7-41FD-4A2D-F3BCEA0AAD91}"/>
              </a:ext>
            </a:extLst>
          </p:cNvPr>
          <p:cNvSpPr txBox="1">
            <a:spLocks/>
          </p:cNvSpPr>
          <p:nvPr/>
        </p:nvSpPr>
        <p:spPr>
          <a:xfrm>
            <a:off x="395264" y="1727031"/>
            <a:ext cx="4763069" cy="15047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IE" sz="2000" dirty="0">
                <a:solidFill>
                  <a:srgbClr val="055E63"/>
                </a:solidFill>
                <a:latin typeface="Bord Bia Sans"/>
              </a:rPr>
              <a:t>Creating glossaries of AI terminology, we are informing good AI conversations, analysing and synthesizing world class lessons on AI, we are empowering transformative thinking. </a:t>
            </a:r>
          </a:p>
        </p:txBody>
      </p:sp>
      <p:pic>
        <p:nvPicPr>
          <p:cNvPr id="4" name="Picture 3">
            <a:extLst>
              <a:ext uri="{FF2B5EF4-FFF2-40B4-BE49-F238E27FC236}">
                <a16:creationId xmlns:a16="http://schemas.microsoft.com/office/drawing/2014/main" id="{961521D9-AA32-CA21-89B6-064F018CA2A9}"/>
              </a:ext>
            </a:extLst>
          </p:cNvPr>
          <p:cNvPicPr>
            <a:picLocks noChangeAspect="1"/>
          </p:cNvPicPr>
          <p:nvPr/>
        </p:nvPicPr>
        <p:blipFill>
          <a:blip r:embed="rId3"/>
          <a:stretch>
            <a:fillRect/>
          </a:stretch>
        </p:blipFill>
        <p:spPr>
          <a:xfrm>
            <a:off x="5989132" y="1171288"/>
            <a:ext cx="2121198" cy="2377715"/>
          </a:xfrm>
          <a:prstGeom prst="rect">
            <a:avLst/>
          </a:prstGeom>
        </p:spPr>
      </p:pic>
      <p:pic>
        <p:nvPicPr>
          <p:cNvPr id="5" name="Picture 4" descr="A close-up of water droplets&#10;&#10;Description automatically generated with low confidence">
            <a:extLst>
              <a:ext uri="{FF2B5EF4-FFF2-40B4-BE49-F238E27FC236}">
                <a16:creationId xmlns:a16="http://schemas.microsoft.com/office/drawing/2014/main" id="{54D8D253-7EB1-FF6A-04C2-91AE15192A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36197">
            <a:off x="567788" y="2016955"/>
            <a:ext cx="894573" cy="101656"/>
          </a:xfrm>
          <a:prstGeom prst="rect">
            <a:avLst/>
          </a:prstGeom>
        </p:spPr>
      </p:pic>
    </p:spTree>
    <p:extLst>
      <p:ext uri="{BB962C8B-B14F-4D97-AF65-F5344CB8AC3E}">
        <p14:creationId xmlns:p14="http://schemas.microsoft.com/office/powerpoint/2010/main" val="224127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BFE7DF"/>
        </a:solid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B6C3B884-EFA7-41FD-4A2D-F3BCEA0AAD91}"/>
              </a:ext>
            </a:extLst>
          </p:cNvPr>
          <p:cNvSpPr txBox="1">
            <a:spLocks/>
          </p:cNvSpPr>
          <p:nvPr/>
        </p:nvSpPr>
        <p:spPr>
          <a:xfrm>
            <a:off x="254913" y="1114360"/>
            <a:ext cx="5263385" cy="37021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200" dirty="0">
                <a:solidFill>
                  <a:srgbClr val="075E64"/>
                </a:solidFill>
                <a:latin typeface="Bord Bia Sans"/>
              </a:rPr>
              <a:t>Collaborating with teams across our organisation, we are inspiring and motivating our industry with bite-sized courses to facilitate the learning and development of AI skills, </a:t>
            </a:r>
            <a:r>
              <a:rPr lang="en-IE" sz="2200" dirty="0" err="1">
                <a:solidFill>
                  <a:srgbClr val="075E64"/>
                </a:solidFill>
                <a:latin typeface="Bord Bia Sans"/>
              </a:rPr>
              <a:t>i</a:t>
            </a:r>
            <a:r>
              <a:rPr lang="en-US" sz="2200" dirty="0" err="1">
                <a:solidFill>
                  <a:srgbClr val="075E64"/>
                </a:solidFill>
                <a:latin typeface="Bord Bia Sans" panose="00000500000000000000"/>
              </a:rPr>
              <a:t>ts</a:t>
            </a:r>
            <a:r>
              <a:rPr lang="en-US" sz="2200" dirty="0">
                <a:solidFill>
                  <a:srgbClr val="075E64"/>
                </a:solidFill>
                <a:latin typeface="Bord Bia Sans" panose="00000500000000000000"/>
              </a:rPr>
              <a:t> different use cases and the resulting challenges, opportunities and responsible practice in line with Bord Bia’s robust AI policy. </a:t>
            </a:r>
            <a:endParaRPr lang="en-IE" sz="2200" dirty="0">
              <a:solidFill>
                <a:srgbClr val="075E64"/>
              </a:solidFill>
              <a:latin typeface="Bord Bia San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7010">
            <a:off x="5471222" y="1206292"/>
            <a:ext cx="2813310" cy="1990348"/>
          </a:xfrm>
          <a:prstGeom prst="rect">
            <a:avLst/>
          </a:prstGeom>
        </p:spPr>
      </p:pic>
      <p:pic>
        <p:nvPicPr>
          <p:cNvPr id="6" name="Picture 5" descr="A close-up of water droplets&#10;&#10;Description automatically generated with low confidence">
            <a:extLst>
              <a:ext uri="{FF2B5EF4-FFF2-40B4-BE49-F238E27FC236}">
                <a16:creationId xmlns:a16="http://schemas.microsoft.com/office/drawing/2014/main" id="{54D8D253-7EB1-FF6A-04C2-91AE15192A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36197">
            <a:off x="561266" y="1376362"/>
            <a:ext cx="1716259" cy="195029"/>
          </a:xfrm>
          <a:prstGeom prst="rect">
            <a:avLst/>
          </a:prstGeom>
        </p:spPr>
      </p:pic>
    </p:spTree>
    <p:extLst>
      <p:ext uri="{BB962C8B-B14F-4D97-AF65-F5344CB8AC3E}">
        <p14:creationId xmlns:p14="http://schemas.microsoft.com/office/powerpoint/2010/main" val="330281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EBC915"/>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B6C3B884-EFA7-41FD-4A2D-F3BCEA0AAD91}"/>
              </a:ext>
            </a:extLst>
          </p:cNvPr>
          <p:cNvSpPr txBox="1">
            <a:spLocks/>
          </p:cNvSpPr>
          <p:nvPr/>
        </p:nvSpPr>
        <p:spPr>
          <a:xfrm>
            <a:off x="414286" y="990295"/>
            <a:ext cx="4241797" cy="34684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000" dirty="0">
                <a:solidFill>
                  <a:srgbClr val="055E63"/>
                </a:solidFill>
                <a:latin typeface="Bord Bia Sans"/>
              </a:rPr>
              <a:t>We are sharing our skills in best practice prompting, and effective communication with AI </a:t>
            </a:r>
            <a:r>
              <a:rPr lang="en-IE" sz="2000" dirty="0" err="1">
                <a:solidFill>
                  <a:srgbClr val="055E63"/>
                </a:solidFill>
                <a:latin typeface="Bord Bia Sans"/>
              </a:rPr>
              <a:t>chatbots</a:t>
            </a:r>
            <a:r>
              <a:rPr lang="en-IE" sz="2000" dirty="0">
                <a:solidFill>
                  <a:srgbClr val="055E63"/>
                </a:solidFill>
                <a:latin typeface="Bord Bia Sans"/>
              </a:rPr>
              <a:t>, and we are  connecting our learners to evergreen soft-skills, ultimately empowering our industry to unleash its creativity and future proof skillsets for the roles of today and tomorrow, in a</a:t>
            </a:r>
            <a:r>
              <a:rPr lang="en-US" sz="2000" dirty="0">
                <a:solidFill>
                  <a:srgbClr val="055E63"/>
                </a:solidFill>
                <a:latin typeface="Bord Bia Sans"/>
              </a:rPr>
              <a:t> world of work that is more </a:t>
            </a:r>
            <a:r>
              <a:rPr lang="en-US" sz="2000" b="1" dirty="0">
                <a:solidFill>
                  <a:srgbClr val="2BB5BA"/>
                </a:solidFill>
                <a:latin typeface="Bord Bia Sans"/>
              </a:rPr>
              <a:t>human</a:t>
            </a:r>
            <a:r>
              <a:rPr lang="en-US" sz="2000" dirty="0">
                <a:solidFill>
                  <a:srgbClr val="055E63"/>
                </a:solidFill>
                <a:latin typeface="Bord Bia Sans"/>
              </a:rPr>
              <a:t> than ever before</a:t>
            </a:r>
          </a:p>
          <a:p>
            <a:pPr marL="0" indent="0">
              <a:buNone/>
            </a:pPr>
            <a:r>
              <a:rPr lang="en-US" sz="2000" dirty="0">
                <a:solidFill>
                  <a:srgbClr val="055E63"/>
                </a:solidFill>
                <a:latin typeface="Bord Bia Sans"/>
              </a:rPr>
              <a:t>(</a:t>
            </a:r>
            <a:r>
              <a:rPr lang="en-US" sz="2000" dirty="0" err="1">
                <a:solidFill>
                  <a:srgbClr val="055E63"/>
                </a:solidFill>
                <a:latin typeface="Bord Bia Sans"/>
              </a:rPr>
              <a:t>Roslansky</a:t>
            </a:r>
            <a:r>
              <a:rPr lang="en-US" sz="2000" dirty="0">
                <a:solidFill>
                  <a:srgbClr val="055E63"/>
                </a:solidFill>
                <a:latin typeface="Bord Bia Sans"/>
              </a:rPr>
              <a:t>, 2023).</a:t>
            </a:r>
            <a:endParaRPr lang="en-IE" sz="2000" dirty="0">
              <a:solidFill>
                <a:srgbClr val="055E63"/>
              </a:solidFill>
              <a:latin typeface="Bord Bia Sans"/>
            </a:endParaRPr>
          </a:p>
        </p:txBody>
      </p:sp>
      <p:pic>
        <p:nvPicPr>
          <p:cNvPr id="3" name="Picture 2" descr="A close-up of water droplets&#10;&#10;Description automatically generated with low confidence">
            <a:extLst>
              <a:ext uri="{FF2B5EF4-FFF2-40B4-BE49-F238E27FC236}">
                <a16:creationId xmlns:a16="http://schemas.microsoft.com/office/drawing/2014/main" id="{C61221EC-5A24-A244-E455-DF71B919DE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91772">
            <a:off x="1065268" y="3749040"/>
            <a:ext cx="1114642" cy="12666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8973" y="1462275"/>
            <a:ext cx="2184623" cy="2524454"/>
          </a:xfrm>
          <a:prstGeom prst="rect">
            <a:avLst/>
          </a:prstGeom>
        </p:spPr>
      </p:pic>
    </p:spTree>
    <p:extLst>
      <p:ext uri="{BB962C8B-B14F-4D97-AF65-F5344CB8AC3E}">
        <p14:creationId xmlns:p14="http://schemas.microsoft.com/office/powerpoint/2010/main" val="150224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FB662-5C83-A8ED-F769-9D7446980580}"/>
              </a:ext>
            </a:extLst>
          </p:cNvPr>
          <p:cNvSpPr/>
          <p:nvPr/>
        </p:nvSpPr>
        <p:spPr>
          <a:xfrm>
            <a:off x="254304" y="438615"/>
            <a:ext cx="3506598" cy="3430337"/>
          </a:xfrm>
          <a:prstGeom prst="rect">
            <a:avLst/>
          </a:prstGeom>
          <a:solidFill>
            <a:srgbClr val="CD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6098" y="625189"/>
            <a:ext cx="2014952" cy="626052"/>
          </a:xfrm>
        </p:spPr>
        <p:txBody>
          <a:bodyPr/>
          <a:lstStyle/>
          <a:p>
            <a:r>
              <a:rPr lang="en-US">
                <a:solidFill>
                  <a:schemeClr val="bg1"/>
                </a:solidFill>
              </a:rPr>
              <a:t>Chapter 5</a:t>
            </a:r>
            <a:endParaRPr lang="en-IE">
              <a:solidFill>
                <a:schemeClr val="bg1"/>
              </a:solidFill>
            </a:endParaRPr>
          </a:p>
        </p:txBody>
      </p:sp>
      <p:pic>
        <p:nvPicPr>
          <p:cNvPr id="4" name="Picture 3">
            <a:extLst>
              <a:ext uri="{FF2B5EF4-FFF2-40B4-BE49-F238E27FC236}">
                <a16:creationId xmlns:a16="http://schemas.microsoft.com/office/drawing/2014/main" id="{70D10112-3CB6-5312-1086-394D2C03E9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75593">
            <a:off x="568904" y="1110826"/>
            <a:ext cx="1601816" cy="280830"/>
          </a:xfrm>
          <a:prstGeom prst="rect">
            <a:avLst/>
          </a:prstGeom>
        </p:spPr>
      </p:pic>
      <p:sp>
        <p:nvSpPr>
          <p:cNvPr id="5" name="TextBox 4"/>
          <p:cNvSpPr txBox="1"/>
          <p:nvPr/>
        </p:nvSpPr>
        <p:spPr>
          <a:xfrm>
            <a:off x="336192" y="1931250"/>
            <a:ext cx="3178285" cy="954107"/>
          </a:xfrm>
          <a:prstGeom prst="rect">
            <a:avLst/>
          </a:prstGeom>
          <a:noFill/>
        </p:spPr>
        <p:txBody>
          <a:bodyPr wrap="square" rtlCol="0">
            <a:spAutoFit/>
          </a:bodyPr>
          <a:lstStyle/>
          <a:p>
            <a:r>
              <a:rPr lang="en-IE" sz="2800" b="1">
                <a:solidFill>
                  <a:schemeClr val="bg1"/>
                </a:solidFill>
              </a:rPr>
              <a:t>And together making it happen</a:t>
            </a:r>
            <a:endParaRPr lang="en-IE" sz="2800">
              <a:solidFill>
                <a:schemeClr val="bg1"/>
              </a:solidFill>
              <a:latin typeface="Bord Bia San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1544" y="2780713"/>
            <a:ext cx="1325442" cy="12612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8978" y="438615"/>
            <a:ext cx="4195854" cy="3430337"/>
          </a:xfrm>
          <a:prstGeom prst="rect">
            <a:avLst/>
          </a:prstGeom>
        </p:spPr>
      </p:pic>
    </p:spTree>
    <p:extLst>
      <p:ext uri="{BB962C8B-B14F-4D97-AF65-F5344CB8AC3E}">
        <p14:creationId xmlns:p14="http://schemas.microsoft.com/office/powerpoint/2010/main" val="589640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CCE8ED"/>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41428506-BF58-3641-91A9-AB89E47884C4}" type="slidenum">
              <a:rPr lang="en-US" smtClean="0"/>
              <a:pPr/>
              <a:t>27</a:t>
            </a:fld>
            <a:endParaRPr lang="en-US"/>
          </a:p>
        </p:txBody>
      </p:sp>
      <p:sp>
        <p:nvSpPr>
          <p:cNvPr id="2" name="TextBox 1"/>
          <p:cNvSpPr txBox="1"/>
          <p:nvPr/>
        </p:nvSpPr>
        <p:spPr>
          <a:xfrm>
            <a:off x="530548" y="1814158"/>
            <a:ext cx="4983773" cy="1631216"/>
          </a:xfrm>
          <a:prstGeom prst="rect">
            <a:avLst/>
          </a:prstGeom>
          <a:noFill/>
        </p:spPr>
        <p:txBody>
          <a:bodyPr wrap="square" rtlCol="0">
            <a:spAutoFit/>
          </a:bodyPr>
          <a:lstStyle/>
          <a:p>
            <a:r>
              <a:rPr lang="en-US" sz="2000" dirty="0">
                <a:solidFill>
                  <a:srgbClr val="055E63"/>
                </a:solidFill>
                <a:latin typeface="Bord Bia Sans"/>
              </a:rPr>
              <a:t>We’ll achieve greater impact by leveraging our past experience, seeking fresh thinking and using data driven insights to inform our ongoing approach to AI. </a:t>
            </a:r>
            <a:endParaRPr lang="en-IE" sz="2000" dirty="0">
              <a:solidFill>
                <a:srgbClr val="055E63"/>
              </a:solidFill>
              <a:latin typeface="Bord Bia San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858" y="982736"/>
            <a:ext cx="2182372" cy="3014478"/>
          </a:xfrm>
          <a:prstGeom prst="rect">
            <a:avLst/>
          </a:prstGeom>
        </p:spPr>
      </p:pic>
      <p:pic>
        <p:nvPicPr>
          <p:cNvPr id="6" name="Picture 5" descr="A close-up of water droplets&#10;&#10;Description automatically generated with low confidence">
            <a:extLst>
              <a:ext uri="{FF2B5EF4-FFF2-40B4-BE49-F238E27FC236}">
                <a16:creationId xmlns:a16="http://schemas.microsoft.com/office/drawing/2014/main" id="{54D8D253-7EB1-FF6A-04C2-91AE15192A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36197">
            <a:off x="2164304" y="2087562"/>
            <a:ext cx="1716259" cy="195029"/>
          </a:xfrm>
          <a:prstGeom prst="rect">
            <a:avLst/>
          </a:prstGeom>
        </p:spPr>
      </p:pic>
    </p:spTree>
    <p:extLst>
      <p:ext uri="{BB962C8B-B14F-4D97-AF65-F5344CB8AC3E}">
        <p14:creationId xmlns:p14="http://schemas.microsoft.com/office/powerpoint/2010/main" val="114055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CD536D"/>
        </a:solid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6C3B884-EFA7-41FD-4A2D-F3BCEA0AAD91}"/>
              </a:ext>
            </a:extLst>
          </p:cNvPr>
          <p:cNvSpPr txBox="1">
            <a:spLocks/>
          </p:cNvSpPr>
          <p:nvPr/>
        </p:nvSpPr>
        <p:spPr>
          <a:xfrm>
            <a:off x="811468" y="1591319"/>
            <a:ext cx="4400513" cy="30924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We’ll do less better and share learning and knowledge that moves our industry forward, giving us more focus, control and ability to adapt. </a:t>
            </a:r>
            <a:endParaRPr lang="en-IE" sz="2400" dirty="0">
              <a:solidFill>
                <a:schemeClr val="bg1"/>
              </a:solidFill>
            </a:endParaRPr>
          </a:p>
        </p:txBody>
      </p:sp>
      <p:sp>
        <p:nvSpPr>
          <p:cNvPr id="5" name="Rectangle 4"/>
          <p:cNvSpPr/>
          <p:nvPr/>
        </p:nvSpPr>
        <p:spPr>
          <a:xfrm>
            <a:off x="4413142" y="2387084"/>
            <a:ext cx="317716" cy="369332"/>
          </a:xfrm>
          <a:prstGeom prst="rect">
            <a:avLst/>
          </a:prstGeom>
        </p:spPr>
        <p:txBody>
          <a:bodyPr wrap="none">
            <a:spAutoFit/>
          </a:bodyPr>
          <a:lstStyle/>
          <a:p>
            <a:pPr lvl="0" algn="ctr"/>
            <a:r>
              <a:rPr lang="en-US" b="1">
                <a:solidFill>
                  <a:srgbClr val="CD536D"/>
                </a:solidFill>
                <a:latin typeface="Bord Bia Sans Bold" pitchFamily="2" charset="77"/>
                <a:cs typeface="Arial" panose="020B0604020202020204" pitchFamily="34" charset="0"/>
              </a:rPr>
              <a:t>5</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224" y="1145021"/>
            <a:ext cx="1962916" cy="2484125"/>
          </a:xfrm>
          <a:prstGeom prst="rect">
            <a:avLst/>
          </a:prstGeom>
        </p:spPr>
      </p:pic>
      <p:pic>
        <p:nvPicPr>
          <p:cNvPr id="6" name="Picture 5">
            <a:extLst>
              <a:ext uri="{FF2B5EF4-FFF2-40B4-BE49-F238E27FC236}">
                <a16:creationId xmlns:a16="http://schemas.microsoft.com/office/drawing/2014/main" id="{8C2EE7D5-07AD-1F2B-AEA2-972C1B996B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75593">
            <a:off x="2060320" y="3196643"/>
            <a:ext cx="1090768" cy="123951"/>
          </a:xfrm>
          <a:prstGeom prst="rect">
            <a:avLst/>
          </a:prstGeom>
        </p:spPr>
      </p:pic>
    </p:spTree>
    <p:extLst>
      <p:ext uri="{BB962C8B-B14F-4D97-AF65-F5344CB8AC3E}">
        <p14:creationId xmlns:p14="http://schemas.microsoft.com/office/powerpoint/2010/main" val="363179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EF7DF"/>
        </a:solidFill>
        <a:effectLst/>
      </p:bgPr>
    </p:bg>
    <p:spTree>
      <p:nvGrpSpPr>
        <p:cNvPr id="1" name=""/>
        <p:cNvGrpSpPr/>
        <p:nvPr/>
      </p:nvGrpSpPr>
      <p:grpSpPr>
        <a:xfrm>
          <a:off x="0" y="0"/>
          <a:ext cx="0" cy="0"/>
          <a:chOff x="0" y="0"/>
          <a:chExt cx="0" cy="0"/>
        </a:xfrm>
      </p:grpSpPr>
      <p:sp>
        <p:nvSpPr>
          <p:cNvPr id="10" name="TextBox 9"/>
          <p:cNvSpPr txBox="1"/>
          <p:nvPr/>
        </p:nvSpPr>
        <p:spPr>
          <a:xfrm>
            <a:off x="288119" y="1421920"/>
            <a:ext cx="4829982" cy="1938992"/>
          </a:xfrm>
          <a:prstGeom prst="rect">
            <a:avLst/>
          </a:prstGeom>
          <a:noFill/>
        </p:spPr>
        <p:txBody>
          <a:bodyPr wrap="square" rtlCol="0">
            <a:spAutoFit/>
          </a:bodyPr>
          <a:lstStyle/>
          <a:p>
            <a:r>
              <a:rPr lang="en-US" sz="2400" dirty="0">
                <a:solidFill>
                  <a:srgbClr val="055E63"/>
                </a:solidFill>
                <a:latin typeface="Bord Bia Sans"/>
              </a:rPr>
              <a:t>We’ll keep each other fully informed and collaborate and align with purpose and respect to act in unity as </a:t>
            </a:r>
            <a:r>
              <a:rPr lang="en-US" sz="2400" b="1" dirty="0">
                <a:solidFill>
                  <a:srgbClr val="2BB5BA"/>
                </a:solidFill>
                <a:latin typeface="Bord Bia Sans"/>
              </a:rPr>
              <a:t>One Bord Bia </a:t>
            </a:r>
            <a:r>
              <a:rPr lang="en-US" sz="2400" dirty="0">
                <a:solidFill>
                  <a:srgbClr val="055E63"/>
                </a:solidFill>
                <a:latin typeface="Bord Bia Sans"/>
              </a:rPr>
              <a:t>across the world. </a:t>
            </a:r>
            <a:endParaRPr lang="en-IE" sz="2400" dirty="0">
              <a:solidFill>
                <a:srgbClr val="055E63"/>
              </a:solidFill>
              <a:latin typeface="Bord Bia Sans"/>
            </a:endParaRPr>
          </a:p>
        </p:txBody>
      </p:sp>
      <p:pic>
        <p:nvPicPr>
          <p:cNvPr id="33" name="Picture 32" descr="A close-up of water droplets&#10;&#10;Description automatically generated with low confidence">
            <a:extLst>
              <a:ext uri="{FF2B5EF4-FFF2-40B4-BE49-F238E27FC236}">
                <a16:creationId xmlns:a16="http://schemas.microsoft.com/office/drawing/2014/main" id="{6020512F-6872-FD1E-EF3F-F4D0336FF7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91772">
            <a:off x="563802" y="2481382"/>
            <a:ext cx="2132876" cy="24237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4169" y="1269291"/>
            <a:ext cx="2331725" cy="2374397"/>
          </a:xfrm>
          <a:prstGeom prst="rect">
            <a:avLst/>
          </a:prstGeom>
        </p:spPr>
      </p:pic>
    </p:spTree>
    <p:extLst>
      <p:ext uri="{BB962C8B-B14F-4D97-AF65-F5344CB8AC3E}">
        <p14:creationId xmlns:p14="http://schemas.microsoft.com/office/powerpoint/2010/main" val="26146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CCE8ED"/>
        </a:solidFill>
        <a:effectLst/>
      </p:bgPr>
    </p:bg>
    <p:spTree>
      <p:nvGrpSpPr>
        <p:cNvPr id="1" name=""/>
        <p:cNvGrpSpPr/>
        <p:nvPr/>
      </p:nvGrpSpPr>
      <p:grpSpPr>
        <a:xfrm>
          <a:off x="0" y="0"/>
          <a:ext cx="0" cy="0"/>
          <a:chOff x="0" y="0"/>
          <a:chExt cx="0" cy="0"/>
        </a:xfrm>
      </p:grpSpPr>
      <p:pic>
        <p:nvPicPr>
          <p:cNvPr id="4" name="Picture 3" descr="A building with trees and a street&#10;&#10;Description automatically generated">
            <a:extLst>
              <a:ext uri="{FF2B5EF4-FFF2-40B4-BE49-F238E27FC236}">
                <a16:creationId xmlns:a16="http://schemas.microsoft.com/office/drawing/2014/main" id="{D34E84D3-6F7A-9578-2651-0BB2447DB08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17000"/>
                    </a14:imgEffect>
                    <a14:imgEffect>
                      <a14:brightnessContrast bright="2000"/>
                    </a14:imgEffect>
                  </a14:imgLayer>
                </a14:imgProps>
              </a:ext>
            </a:extLst>
          </a:blip>
          <a:srcRect t="11082" r="6769" b="-1"/>
          <a:stretch/>
        </p:blipFill>
        <p:spPr>
          <a:xfrm>
            <a:off x="4808872" y="1073329"/>
            <a:ext cx="4129875" cy="2902323"/>
          </a:xfrm>
          <a:prstGeom prst="rect">
            <a:avLst/>
          </a:prstGeom>
          <a:noFill/>
          <a:effectLst>
            <a:outerShdw blurRad="101600" dist="50800" dir="5400000" algn="ctr" rotWithShape="0">
              <a:srgbClr val="000000">
                <a:alpha val="85000"/>
              </a:srgbClr>
            </a:outerShdw>
          </a:effectLst>
        </p:spPr>
      </p:pic>
      <p:sp>
        <p:nvSpPr>
          <p:cNvPr id="6" name="TextBox 5"/>
          <p:cNvSpPr txBox="1"/>
          <p:nvPr/>
        </p:nvSpPr>
        <p:spPr>
          <a:xfrm>
            <a:off x="57811" y="754029"/>
            <a:ext cx="4691631" cy="3600986"/>
          </a:xfrm>
          <a:prstGeom prst="rect">
            <a:avLst/>
          </a:prstGeom>
          <a:noFill/>
          <a:ln>
            <a:noFill/>
          </a:ln>
        </p:spPr>
        <p:txBody>
          <a:bodyPr wrap="square" rtlCol="0">
            <a:spAutoFit/>
          </a:bodyPr>
          <a:lstStyle/>
          <a:p>
            <a:pPr fontAlgn="base"/>
            <a:endParaRPr lang="en-US" sz="1200" b="1" dirty="0">
              <a:solidFill>
                <a:srgbClr val="055E63"/>
              </a:solidFill>
              <a:latin typeface="Bord Bia Sans Bold"/>
            </a:endParaRPr>
          </a:p>
          <a:p>
            <a:pPr fontAlgn="base"/>
            <a:r>
              <a:rPr lang="en-US" sz="1200" dirty="0">
                <a:solidFill>
                  <a:srgbClr val="055E63"/>
                </a:solidFill>
                <a:latin typeface="Bord Bia Sans Bold"/>
              </a:rPr>
              <a:t>Bord Bia - The Irish Food Board was established by an act of the Irish parliament (the </a:t>
            </a:r>
            <a:r>
              <a:rPr lang="en-US" sz="1200" dirty="0" err="1">
                <a:solidFill>
                  <a:srgbClr val="055E63"/>
                </a:solidFill>
                <a:latin typeface="Bord Bia Sans Bold"/>
              </a:rPr>
              <a:t>Dáil</a:t>
            </a:r>
            <a:r>
              <a:rPr lang="en-US" sz="1200" dirty="0">
                <a:solidFill>
                  <a:srgbClr val="055E63"/>
                </a:solidFill>
                <a:latin typeface="Bord Bia Sans Bold"/>
              </a:rPr>
              <a:t>) on </a:t>
            </a:r>
            <a:r>
              <a:rPr lang="en-US" sz="1200" b="1" dirty="0">
                <a:solidFill>
                  <a:srgbClr val="2BB5BA"/>
                </a:solidFill>
                <a:latin typeface="Bord Bia Sans Bold"/>
              </a:rPr>
              <a:t>1 December 1994</a:t>
            </a:r>
            <a:r>
              <a:rPr lang="en-US" sz="1200" dirty="0">
                <a:solidFill>
                  <a:srgbClr val="055E63"/>
                </a:solidFill>
                <a:latin typeface="Bord Bia Sans Bold"/>
              </a:rPr>
              <a:t>. It brought together the former CBF (</a:t>
            </a:r>
            <a:r>
              <a:rPr lang="en-US" sz="1200" dirty="0" err="1">
                <a:solidFill>
                  <a:srgbClr val="055E63"/>
                </a:solidFill>
                <a:latin typeface="Bord Bia Sans Bold"/>
              </a:rPr>
              <a:t>Córas</a:t>
            </a:r>
            <a:r>
              <a:rPr lang="en-US" sz="1200" dirty="0">
                <a:solidFill>
                  <a:srgbClr val="055E63"/>
                </a:solidFill>
                <a:latin typeface="Bord Bia Sans Bold"/>
              </a:rPr>
              <a:t> </a:t>
            </a:r>
            <a:r>
              <a:rPr lang="en-US" sz="1200" dirty="0" err="1">
                <a:solidFill>
                  <a:srgbClr val="055E63"/>
                </a:solidFill>
                <a:latin typeface="Bord Bia Sans Bold"/>
              </a:rPr>
              <a:t>Beostoic</a:t>
            </a:r>
            <a:r>
              <a:rPr lang="en-US" sz="1200" dirty="0">
                <a:solidFill>
                  <a:srgbClr val="055E63"/>
                </a:solidFill>
                <a:latin typeface="Bord Bia Sans Bold"/>
              </a:rPr>
              <a:t> </a:t>
            </a:r>
            <a:r>
              <a:rPr lang="en-US" sz="1200" dirty="0" err="1">
                <a:solidFill>
                  <a:srgbClr val="055E63"/>
                </a:solidFill>
                <a:latin typeface="Bord Bia Sans Bold"/>
              </a:rPr>
              <a:t>agus</a:t>
            </a:r>
            <a:r>
              <a:rPr lang="en-US" sz="1200" dirty="0">
                <a:solidFill>
                  <a:srgbClr val="055E63"/>
                </a:solidFill>
                <a:latin typeface="Bord Bia Sans Bold"/>
              </a:rPr>
              <a:t> </a:t>
            </a:r>
            <a:r>
              <a:rPr lang="en-US" sz="1200" dirty="0" err="1">
                <a:solidFill>
                  <a:srgbClr val="055E63"/>
                </a:solidFill>
                <a:latin typeface="Bord Bia Sans Bold"/>
              </a:rPr>
              <a:t>Feola</a:t>
            </a:r>
            <a:r>
              <a:rPr lang="en-US" sz="1200" dirty="0">
                <a:solidFill>
                  <a:srgbClr val="055E63"/>
                </a:solidFill>
                <a:latin typeface="Bord Bia Sans Bold"/>
              </a:rPr>
              <a:t> - the Irish </a:t>
            </a:r>
            <a:r>
              <a:rPr lang="en-US" sz="1200" b="1" dirty="0">
                <a:solidFill>
                  <a:srgbClr val="2BB5BA"/>
                </a:solidFill>
                <a:latin typeface="Bord Bia Sans Bold"/>
              </a:rPr>
              <a:t>Meat and Livestock</a:t>
            </a:r>
            <a:r>
              <a:rPr lang="en-US" sz="1200" dirty="0">
                <a:solidFill>
                  <a:srgbClr val="055E63"/>
                </a:solidFill>
                <a:latin typeface="Bord Bia Sans Bold"/>
              </a:rPr>
              <a:t> Board) and the </a:t>
            </a:r>
            <a:r>
              <a:rPr lang="en-US" sz="1200" b="1" dirty="0">
                <a:solidFill>
                  <a:srgbClr val="2BB5BA"/>
                </a:solidFill>
                <a:latin typeface="Bord Bia Sans Bold"/>
              </a:rPr>
              <a:t>food promotion activities</a:t>
            </a:r>
            <a:r>
              <a:rPr lang="en-US" sz="1200" dirty="0">
                <a:solidFill>
                  <a:srgbClr val="055E63"/>
                </a:solidFill>
                <a:latin typeface="Bord Bia Sans Bold"/>
              </a:rPr>
              <a:t> of An Bord </a:t>
            </a:r>
            <a:r>
              <a:rPr lang="en-US" sz="1200" dirty="0" err="1">
                <a:solidFill>
                  <a:srgbClr val="055E63"/>
                </a:solidFill>
                <a:latin typeface="Bord Bia Sans Bold"/>
              </a:rPr>
              <a:t>Tráchtála</a:t>
            </a:r>
            <a:r>
              <a:rPr lang="en-US" sz="1200" dirty="0">
                <a:solidFill>
                  <a:srgbClr val="055E63"/>
                </a:solidFill>
                <a:latin typeface="Bord Bia Sans Bold"/>
              </a:rPr>
              <a:t>/the Irish Trade Board. </a:t>
            </a:r>
          </a:p>
          <a:p>
            <a:pPr fontAlgn="base"/>
            <a:endParaRPr lang="en-US" sz="1200" dirty="0">
              <a:solidFill>
                <a:srgbClr val="055E63"/>
              </a:solidFill>
              <a:latin typeface="Bord Bia Sans Bold"/>
            </a:endParaRPr>
          </a:p>
          <a:p>
            <a:pPr fontAlgn="base"/>
            <a:r>
              <a:rPr lang="en-US" sz="1200" dirty="0">
                <a:solidFill>
                  <a:srgbClr val="055E63"/>
                </a:solidFill>
                <a:latin typeface="Bord Bia Sans Bold"/>
              </a:rPr>
              <a:t>In </a:t>
            </a:r>
            <a:r>
              <a:rPr lang="en-US" sz="1200" b="1" dirty="0">
                <a:solidFill>
                  <a:srgbClr val="2BB5BA"/>
                </a:solidFill>
                <a:latin typeface="Bord Bia Sans Bold"/>
              </a:rPr>
              <a:t>July 2004 </a:t>
            </a:r>
            <a:r>
              <a:rPr lang="en-US" sz="1200" dirty="0">
                <a:solidFill>
                  <a:srgbClr val="055E63"/>
                </a:solidFill>
                <a:latin typeface="Bord Bia Sans Bold"/>
              </a:rPr>
              <a:t>responsibility for the development of the </a:t>
            </a:r>
            <a:r>
              <a:rPr lang="en-US" sz="1200" b="1" dirty="0">
                <a:solidFill>
                  <a:srgbClr val="2BB5BA"/>
                </a:solidFill>
                <a:latin typeface="Bord Bia Sans Bold"/>
              </a:rPr>
              <a:t>horticultural</a:t>
            </a:r>
            <a:r>
              <a:rPr lang="en-US" sz="1200" dirty="0">
                <a:solidFill>
                  <a:srgbClr val="055E63"/>
                </a:solidFill>
                <a:latin typeface="Bord Bia Sans Bold"/>
              </a:rPr>
              <a:t> industry in Ireland, formerly Bord </a:t>
            </a:r>
            <a:r>
              <a:rPr lang="en-US" sz="1200" dirty="0" err="1">
                <a:solidFill>
                  <a:srgbClr val="055E63"/>
                </a:solidFill>
                <a:latin typeface="Bord Bia Sans Bold"/>
              </a:rPr>
              <a:t>Glas</a:t>
            </a:r>
            <a:r>
              <a:rPr lang="en-US" sz="1200" dirty="0">
                <a:solidFill>
                  <a:srgbClr val="055E63"/>
                </a:solidFill>
                <a:latin typeface="Bord Bia Sans Bold"/>
              </a:rPr>
              <a:t>, was integrated into Bord Bia. </a:t>
            </a:r>
          </a:p>
          <a:p>
            <a:pPr fontAlgn="base"/>
            <a:endParaRPr lang="en-US" sz="1200" dirty="0">
              <a:solidFill>
                <a:srgbClr val="055E63"/>
              </a:solidFill>
              <a:latin typeface="Bord Bia Sans Bold"/>
            </a:endParaRPr>
          </a:p>
          <a:p>
            <a:pPr fontAlgn="base"/>
            <a:r>
              <a:rPr lang="en-US" sz="1200" dirty="0">
                <a:solidFill>
                  <a:srgbClr val="055E63"/>
                </a:solidFill>
                <a:latin typeface="Bord Bia Sans Bold"/>
              </a:rPr>
              <a:t>On the </a:t>
            </a:r>
            <a:r>
              <a:rPr lang="en-US" sz="1200" b="1" dirty="0">
                <a:solidFill>
                  <a:srgbClr val="2BB5BA"/>
                </a:solidFill>
                <a:latin typeface="Bord Bia Sans Bold"/>
              </a:rPr>
              <a:t>1 June 2009 </a:t>
            </a:r>
            <a:r>
              <a:rPr lang="en-US" sz="1200" dirty="0">
                <a:solidFill>
                  <a:srgbClr val="055E63"/>
                </a:solidFill>
                <a:latin typeface="Bord Bia Sans Bold"/>
              </a:rPr>
              <a:t>the responsibility for </a:t>
            </a:r>
            <a:r>
              <a:rPr lang="en-US" sz="1200" b="1" dirty="0">
                <a:solidFill>
                  <a:srgbClr val="2BB5BA"/>
                </a:solidFill>
                <a:latin typeface="Bord Bia Sans Bold"/>
              </a:rPr>
              <a:t>seafood</a:t>
            </a:r>
            <a:r>
              <a:rPr lang="en-US" sz="1200" dirty="0">
                <a:solidFill>
                  <a:srgbClr val="055E63"/>
                </a:solidFill>
                <a:latin typeface="Bord Bia Sans Bold"/>
              </a:rPr>
              <a:t> promotion in domestic and international markets was transferred from BIM (Bord </a:t>
            </a:r>
            <a:r>
              <a:rPr lang="en-US" sz="1200" dirty="0" err="1">
                <a:solidFill>
                  <a:srgbClr val="055E63"/>
                </a:solidFill>
                <a:latin typeface="Bord Bia Sans Bold"/>
              </a:rPr>
              <a:t>Iascaigh</a:t>
            </a:r>
            <a:r>
              <a:rPr lang="en-US" sz="1200" dirty="0">
                <a:solidFill>
                  <a:srgbClr val="055E63"/>
                </a:solidFill>
                <a:latin typeface="Bord Bia Sans Bold"/>
              </a:rPr>
              <a:t> </a:t>
            </a:r>
            <a:r>
              <a:rPr lang="en-US" sz="1200" dirty="0" err="1">
                <a:solidFill>
                  <a:srgbClr val="055E63"/>
                </a:solidFill>
                <a:latin typeface="Bord Bia Sans Bold"/>
              </a:rPr>
              <a:t>Mhara</a:t>
            </a:r>
            <a:r>
              <a:rPr lang="en-US" sz="1200" dirty="0">
                <a:solidFill>
                  <a:srgbClr val="055E63"/>
                </a:solidFill>
                <a:latin typeface="Bord Bia Sans Bold"/>
              </a:rPr>
              <a:t>) to Bord Bia. </a:t>
            </a:r>
          </a:p>
          <a:p>
            <a:pPr fontAlgn="base"/>
            <a:endParaRPr lang="en-US" sz="1200" dirty="0">
              <a:solidFill>
                <a:srgbClr val="055E63"/>
              </a:solidFill>
              <a:latin typeface="Bord Bia Sans Bold"/>
            </a:endParaRPr>
          </a:p>
          <a:p>
            <a:pPr fontAlgn="base"/>
            <a:r>
              <a:rPr lang="en-US" sz="1200" dirty="0">
                <a:solidFill>
                  <a:srgbClr val="055E63"/>
                </a:solidFill>
                <a:latin typeface="Bord Bia Sans Bold"/>
              </a:rPr>
              <a:t>Headquartered in Dublin, Bord Bia supports the national and international ambitions of Irish food, drink and horticulture businesses through its highly focused </a:t>
            </a:r>
            <a:r>
              <a:rPr lang="en-US" sz="1200" dirty="0" err="1">
                <a:solidFill>
                  <a:srgbClr val="055E63"/>
                </a:solidFill>
                <a:latin typeface="Bord Bia Sans Bold"/>
              </a:rPr>
              <a:t>organisational</a:t>
            </a:r>
            <a:r>
              <a:rPr lang="en-US" sz="1200" dirty="0">
                <a:solidFill>
                  <a:srgbClr val="055E63"/>
                </a:solidFill>
                <a:latin typeface="Bord Bia Sans Bold"/>
              </a:rPr>
              <a:t> structure and its network of offices in EMEA, Asia and the USA. </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3335" y="214686"/>
            <a:ext cx="1222919" cy="1467165"/>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10" y="132300"/>
            <a:ext cx="1745029" cy="813905"/>
          </a:xfrm>
          <a:prstGeom prst="rect">
            <a:avLst/>
          </a:prstGeom>
        </p:spPr>
      </p:pic>
    </p:spTree>
    <p:extLst>
      <p:ext uri="{BB962C8B-B14F-4D97-AF65-F5344CB8AC3E}">
        <p14:creationId xmlns:p14="http://schemas.microsoft.com/office/powerpoint/2010/main" val="3907840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6C3B884-EFA7-41FD-4A2D-F3BCEA0AAD91}"/>
              </a:ext>
            </a:extLst>
          </p:cNvPr>
          <p:cNvSpPr txBox="1">
            <a:spLocks/>
          </p:cNvSpPr>
          <p:nvPr/>
        </p:nvSpPr>
        <p:spPr>
          <a:xfrm>
            <a:off x="408707" y="1571672"/>
            <a:ext cx="4226793" cy="18601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rgbClr val="055E63"/>
                </a:solidFill>
                <a:latin typeface="Bord Bia Sans"/>
              </a:rPr>
              <a:t>We’ll bring our clients and colleagues with us as we navigate changed realities, explore new possibilities, and practice shared responsibility.</a:t>
            </a:r>
            <a:endParaRPr lang="en-IE" sz="2200" dirty="0">
              <a:solidFill>
                <a:srgbClr val="055E63"/>
              </a:solidFill>
              <a:latin typeface="Bord Bia Sans"/>
            </a:endParaRPr>
          </a:p>
        </p:txBody>
      </p:sp>
      <p:pic>
        <p:nvPicPr>
          <p:cNvPr id="4" name="Picture 3" descr="A close-up of water droplets&#10;&#10;Description automatically generated with low confidence">
            <a:extLst>
              <a:ext uri="{FF2B5EF4-FFF2-40B4-BE49-F238E27FC236}">
                <a16:creationId xmlns:a16="http://schemas.microsoft.com/office/drawing/2014/main" id="{54D8D253-7EB1-FF6A-04C2-91AE15192A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36197">
            <a:off x="193355" y="3090815"/>
            <a:ext cx="2512838" cy="2188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7550" y="1060472"/>
            <a:ext cx="1566675" cy="2371349"/>
          </a:xfrm>
          <a:prstGeom prst="rect">
            <a:avLst/>
          </a:prstGeom>
        </p:spPr>
      </p:pic>
    </p:spTree>
    <p:extLst>
      <p:ext uri="{BB962C8B-B14F-4D97-AF65-F5344CB8AC3E}">
        <p14:creationId xmlns:p14="http://schemas.microsoft.com/office/powerpoint/2010/main" val="315259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FB662-5C83-A8ED-F769-9D7446980580}"/>
              </a:ext>
            </a:extLst>
          </p:cNvPr>
          <p:cNvSpPr/>
          <p:nvPr/>
        </p:nvSpPr>
        <p:spPr>
          <a:xfrm>
            <a:off x="254304" y="438615"/>
            <a:ext cx="3506598" cy="3430337"/>
          </a:xfrm>
          <a:prstGeom prst="rect">
            <a:avLst/>
          </a:prstGeom>
          <a:solidFill>
            <a:srgbClr val="CCE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6342" y="625189"/>
            <a:ext cx="7886700" cy="626052"/>
          </a:xfrm>
        </p:spPr>
        <p:txBody>
          <a:bodyPr/>
          <a:lstStyle/>
          <a:p>
            <a:r>
              <a:rPr lang="en-US">
                <a:solidFill>
                  <a:srgbClr val="055E63"/>
                </a:solidFill>
              </a:rPr>
              <a:t>Chapter 6</a:t>
            </a:r>
            <a:endParaRPr lang="en-IE">
              <a:solidFill>
                <a:srgbClr val="055E63"/>
              </a:solidFill>
            </a:endParaRPr>
          </a:p>
        </p:txBody>
      </p:sp>
      <p:sp>
        <p:nvSpPr>
          <p:cNvPr id="5" name="TextBox 4"/>
          <p:cNvSpPr txBox="1"/>
          <p:nvPr/>
        </p:nvSpPr>
        <p:spPr>
          <a:xfrm>
            <a:off x="254304" y="1877293"/>
            <a:ext cx="3513509" cy="1200329"/>
          </a:xfrm>
          <a:prstGeom prst="rect">
            <a:avLst/>
          </a:prstGeom>
          <a:noFill/>
        </p:spPr>
        <p:txBody>
          <a:bodyPr wrap="square" rtlCol="0">
            <a:spAutoFit/>
          </a:bodyPr>
          <a:lstStyle/>
          <a:p>
            <a:r>
              <a:rPr lang="en-US" sz="2400" b="1">
                <a:solidFill>
                  <a:srgbClr val="055E63"/>
                </a:solidFill>
              </a:rPr>
              <a:t>We’ll be agents of a thriving future for Irish food, drink &amp; horticulture</a:t>
            </a:r>
            <a:endParaRPr lang="en-IE" sz="2400">
              <a:solidFill>
                <a:srgbClr val="055E63"/>
              </a:solidFill>
              <a:latin typeface="Bord Bia Sans"/>
            </a:endParaRPr>
          </a:p>
        </p:txBody>
      </p:sp>
      <p:pic>
        <p:nvPicPr>
          <p:cNvPr id="8" name="Picture 7" descr="A close-up of water droplets&#10;&#10;Description automatically generated with low confidence">
            <a:extLst>
              <a:ext uri="{FF2B5EF4-FFF2-40B4-BE49-F238E27FC236}">
                <a16:creationId xmlns:a16="http://schemas.microsoft.com/office/drawing/2014/main" id="{54D8D253-7EB1-FF6A-04C2-91AE15192A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36197">
            <a:off x="529090" y="1083159"/>
            <a:ext cx="1717568" cy="14958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802" y="599845"/>
            <a:ext cx="4661812" cy="31078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4582" y="438615"/>
            <a:ext cx="1618753" cy="1546354"/>
          </a:xfrm>
          <a:prstGeom prst="rect">
            <a:avLst/>
          </a:prstGeom>
        </p:spPr>
      </p:pic>
    </p:spTree>
    <p:extLst>
      <p:ext uri="{BB962C8B-B14F-4D97-AF65-F5344CB8AC3E}">
        <p14:creationId xmlns:p14="http://schemas.microsoft.com/office/powerpoint/2010/main" val="53285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EBC915"/>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B6C3B884-EFA7-41FD-4A2D-F3BCEA0AAD91}"/>
              </a:ext>
            </a:extLst>
          </p:cNvPr>
          <p:cNvSpPr txBox="1">
            <a:spLocks/>
          </p:cNvSpPr>
          <p:nvPr/>
        </p:nvSpPr>
        <p:spPr>
          <a:xfrm>
            <a:off x="424779" y="1868492"/>
            <a:ext cx="3798213" cy="8956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2200">
                <a:solidFill>
                  <a:srgbClr val="055E63"/>
                </a:solidFill>
                <a:latin typeface="Bord Bia Sans"/>
              </a:rPr>
              <a:t>Ambitious in striving for excellence and crystal clear in our approach. </a:t>
            </a:r>
            <a:r>
              <a:rPr lang="en-US" sz="2200"/>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36720">
            <a:off x="5313698" y="1200136"/>
            <a:ext cx="2788926" cy="2374397"/>
          </a:xfrm>
          <a:prstGeom prst="rect">
            <a:avLst/>
          </a:prstGeom>
        </p:spPr>
      </p:pic>
      <p:pic>
        <p:nvPicPr>
          <p:cNvPr id="4" name="Picture 3" descr="A close-up of water droplets&#10;&#10;Description automatically generated with low confidence">
            <a:extLst>
              <a:ext uri="{FF2B5EF4-FFF2-40B4-BE49-F238E27FC236}">
                <a16:creationId xmlns:a16="http://schemas.microsoft.com/office/drawing/2014/main" id="{6020512F-6872-FD1E-EF3F-F4D0336FF7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91772">
            <a:off x="2502544" y="2451986"/>
            <a:ext cx="1848768" cy="210088"/>
          </a:xfrm>
          <a:prstGeom prst="rect">
            <a:avLst/>
          </a:prstGeom>
        </p:spPr>
      </p:pic>
    </p:spTree>
    <p:extLst>
      <p:ext uri="{BB962C8B-B14F-4D97-AF65-F5344CB8AC3E}">
        <p14:creationId xmlns:p14="http://schemas.microsoft.com/office/powerpoint/2010/main" val="370518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D8C1D3"/>
        </a:solid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6C3B884-EFA7-41FD-4A2D-F3BCEA0AAD91}"/>
              </a:ext>
            </a:extLst>
          </p:cNvPr>
          <p:cNvSpPr txBox="1">
            <a:spLocks/>
          </p:cNvSpPr>
          <p:nvPr/>
        </p:nvSpPr>
        <p:spPr>
          <a:xfrm>
            <a:off x="395556" y="977982"/>
            <a:ext cx="4703630" cy="39513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2000" dirty="0">
                <a:solidFill>
                  <a:srgbClr val="055E63"/>
                </a:solidFill>
                <a:latin typeface="Bord Bia Sans"/>
              </a:rPr>
              <a:t>United as a curious and trusted team, we will keep abreast of AI trends, developments and use cases, collaborate on cross functional groups that test and evaluate new tools that help deliver strategy, facilitate the sharpening of AI and in demand human-centric skills, and use our discovery and practice to help our industry learn, know and sustainably grow in an AI era. </a:t>
            </a:r>
            <a:r>
              <a:rPr lang="en-US" sz="2200" dirty="0">
                <a:solidFill>
                  <a:srgbClr val="055E63"/>
                </a:solidFill>
                <a:latin typeface="Bord Bia Sans"/>
              </a:rPr>
              <a:t> </a:t>
            </a:r>
            <a:r>
              <a:rPr lang="en-US" sz="2200"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2156" y="1551151"/>
            <a:ext cx="2520701" cy="1758700"/>
          </a:xfrm>
          <a:prstGeom prst="rect">
            <a:avLst/>
          </a:prstGeom>
        </p:spPr>
      </p:pic>
      <p:pic>
        <p:nvPicPr>
          <p:cNvPr id="5" name="Picture 4" descr="A close-up of water droplets&#10;&#10;Description automatically generated with low confidence">
            <a:extLst>
              <a:ext uri="{FF2B5EF4-FFF2-40B4-BE49-F238E27FC236}">
                <a16:creationId xmlns:a16="http://schemas.microsoft.com/office/drawing/2014/main" id="{6020512F-6872-FD1E-EF3F-F4D0336FF7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91772">
            <a:off x="1642609" y="1223594"/>
            <a:ext cx="1383397" cy="157205"/>
          </a:xfrm>
          <a:prstGeom prst="rect">
            <a:avLst/>
          </a:prstGeom>
        </p:spPr>
      </p:pic>
    </p:spTree>
    <p:extLst>
      <p:ext uri="{BB962C8B-B14F-4D97-AF65-F5344CB8AC3E}">
        <p14:creationId xmlns:p14="http://schemas.microsoft.com/office/powerpoint/2010/main" val="71794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BFE7DF"/>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B6C3B884-EFA7-41FD-4A2D-F3BCEA0AAD91}"/>
              </a:ext>
            </a:extLst>
          </p:cNvPr>
          <p:cNvSpPr txBox="1">
            <a:spLocks/>
          </p:cNvSpPr>
          <p:nvPr/>
        </p:nvSpPr>
        <p:spPr>
          <a:xfrm>
            <a:off x="272504" y="1598479"/>
            <a:ext cx="4753205" cy="16238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2000" dirty="0">
                <a:solidFill>
                  <a:srgbClr val="055E63"/>
                </a:solidFill>
                <a:latin typeface="Bord Bia Sans"/>
              </a:rPr>
              <a:t>An indispensable partner in our industry’s continuing commercial success, we will help mitigate risk and empower opportunities through the competent and responsible use of AI.</a:t>
            </a:r>
            <a:r>
              <a:rPr lang="en-US" sz="2400" dirty="0">
                <a:solidFill>
                  <a:srgbClr val="055E63"/>
                </a:solidFill>
                <a:latin typeface="Bord Bia Sans"/>
              </a:rPr>
              <a:t>  </a:t>
            </a:r>
            <a:r>
              <a:rPr lang="en-US" sz="2400" dirty="0"/>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740" y="1457884"/>
            <a:ext cx="2441453" cy="1905004"/>
          </a:xfrm>
          <a:prstGeom prst="rect">
            <a:avLst/>
          </a:prstGeom>
        </p:spPr>
      </p:pic>
      <p:pic>
        <p:nvPicPr>
          <p:cNvPr id="4" name="Picture 3" descr="A close-up of water droplets&#10;&#10;Description automatically generated with low confidence">
            <a:extLst>
              <a:ext uri="{FF2B5EF4-FFF2-40B4-BE49-F238E27FC236}">
                <a16:creationId xmlns:a16="http://schemas.microsoft.com/office/drawing/2014/main" id="{6020512F-6872-FD1E-EF3F-F4D0336FF7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91772">
            <a:off x="2256864" y="1867714"/>
            <a:ext cx="1221181" cy="138771"/>
          </a:xfrm>
          <a:prstGeom prst="rect">
            <a:avLst/>
          </a:prstGeom>
        </p:spPr>
      </p:pic>
    </p:spTree>
    <p:extLst>
      <p:ext uri="{BB962C8B-B14F-4D97-AF65-F5344CB8AC3E}">
        <p14:creationId xmlns:p14="http://schemas.microsoft.com/office/powerpoint/2010/main" val="314548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27AABF-B3EE-8E44-2062-9A842C0837F7}"/>
              </a:ext>
            </a:extLst>
          </p:cNvPr>
          <p:cNvSpPr/>
          <p:nvPr/>
        </p:nvSpPr>
        <p:spPr>
          <a:xfrm>
            <a:off x="1218811" y="738269"/>
            <a:ext cx="6781575" cy="3223294"/>
          </a:xfrm>
          <a:prstGeom prst="rect">
            <a:avLst/>
          </a:prstGeom>
          <a:solidFill>
            <a:srgbClr val="EBC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B6C3B884-EFA7-41FD-4A2D-F3BCEA0AAD91}"/>
              </a:ext>
            </a:extLst>
          </p:cNvPr>
          <p:cNvSpPr txBox="1">
            <a:spLocks/>
          </p:cNvSpPr>
          <p:nvPr/>
        </p:nvSpPr>
        <p:spPr>
          <a:xfrm>
            <a:off x="1709114" y="831768"/>
            <a:ext cx="5800963" cy="17399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96112" fontAlgn="base">
              <a:spcBef>
                <a:spcPts val="980"/>
              </a:spcBef>
              <a:buNone/>
            </a:pPr>
            <a:r>
              <a:rPr lang="en-US" sz="4000" b="1" dirty="0" err="1">
                <a:solidFill>
                  <a:schemeClr val="tx2"/>
                </a:solidFill>
              </a:rPr>
              <a:t>Mairéad</a:t>
            </a:r>
            <a:r>
              <a:rPr lang="en-US" sz="4000" b="1" dirty="0">
                <a:solidFill>
                  <a:schemeClr val="tx2"/>
                </a:solidFill>
              </a:rPr>
              <a:t> and Lauren’s - Top 10 tips on how to learn, know and sustainably grow with AI</a:t>
            </a:r>
            <a:endParaRPr lang="en-US" sz="3600" dirty="0">
              <a:solidFill>
                <a:schemeClr val="tx2"/>
              </a:solidFill>
              <a:latin typeface="Bord Bia Sans Bold"/>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4131">
            <a:off x="3349246" y="2919231"/>
            <a:ext cx="2520701" cy="1758700"/>
          </a:xfrm>
          <a:prstGeom prst="rect">
            <a:avLst/>
          </a:prstGeom>
        </p:spPr>
      </p:pic>
    </p:spTree>
    <p:extLst>
      <p:ext uri="{BB962C8B-B14F-4D97-AF65-F5344CB8AC3E}">
        <p14:creationId xmlns:p14="http://schemas.microsoft.com/office/powerpoint/2010/main" val="2834766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27AABF-B3EE-8E44-2062-9A842C0837F7}"/>
              </a:ext>
            </a:extLst>
          </p:cNvPr>
          <p:cNvSpPr/>
          <p:nvPr/>
        </p:nvSpPr>
        <p:spPr>
          <a:xfrm>
            <a:off x="1041334" y="903890"/>
            <a:ext cx="7136525" cy="3223294"/>
          </a:xfrm>
          <a:prstGeom prst="rect">
            <a:avLst/>
          </a:prstGeom>
          <a:solidFill>
            <a:srgbClr val="D8C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B6C3B884-EFA7-41FD-4A2D-F3BCEA0AAD91}"/>
              </a:ext>
            </a:extLst>
          </p:cNvPr>
          <p:cNvSpPr txBox="1">
            <a:spLocks/>
          </p:cNvSpPr>
          <p:nvPr/>
        </p:nvSpPr>
        <p:spPr>
          <a:xfrm>
            <a:off x="3737612" y="179234"/>
            <a:ext cx="1743970" cy="7246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96112" fontAlgn="base">
              <a:spcBef>
                <a:spcPts val="980"/>
              </a:spcBef>
              <a:buNone/>
            </a:pPr>
            <a:r>
              <a:rPr lang="en-GB" sz="4000" b="1">
                <a:solidFill>
                  <a:schemeClr val="tx2"/>
                </a:solidFill>
              </a:rPr>
              <a:t>Learn</a:t>
            </a:r>
            <a:r>
              <a:rPr lang="en-US" sz="3600" kern="1200">
                <a:solidFill>
                  <a:schemeClr val="tx2"/>
                </a:solidFill>
              </a:rPr>
              <a:t> </a:t>
            </a:r>
            <a:endParaRPr lang="en-US" sz="4000">
              <a:solidFill>
                <a:schemeClr val="tx2"/>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368" y="3565093"/>
            <a:ext cx="1658779" cy="1578407"/>
          </a:xfrm>
          <a:prstGeom prst="rect">
            <a:avLst/>
          </a:prstGeom>
        </p:spPr>
      </p:pic>
      <p:sp>
        <p:nvSpPr>
          <p:cNvPr id="7" name="Text Placeholder 4">
            <a:extLst>
              <a:ext uri="{FF2B5EF4-FFF2-40B4-BE49-F238E27FC236}">
                <a16:creationId xmlns:a16="http://schemas.microsoft.com/office/drawing/2014/main" id="{B6C3B884-EFA7-41FD-4A2D-F3BCEA0AAD91}"/>
              </a:ext>
            </a:extLst>
          </p:cNvPr>
          <p:cNvSpPr txBox="1">
            <a:spLocks/>
          </p:cNvSpPr>
          <p:nvPr/>
        </p:nvSpPr>
        <p:spPr>
          <a:xfrm>
            <a:off x="2243250" y="1462783"/>
            <a:ext cx="5002147" cy="17399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96112" fontAlgn="base">
              <a:spcBef>
                <a:spcPts val="980"/>
              </a:spcBef>
              <a:buNone/>
            </a:pPr>
            <a:r>
              <a:rPr lang="en-US" sz="3000" b="1" dirty="0">
                <a:solidFill>
                  <a:schemeClr val="tx2"/>
                </a:solidFill>
                <a:latin typeface="Bord Bia Sans"/>
              </a:rPr>
              <a:t>1. Be a Connected Colleague</a:t>
            </a:r>
            <a:r>
              <a:rPr lang="en-US" sz="3000" dirty="0">
                <a:solidFill>
                  <a:schemeClr val="tx2"/>
                </a:solidFill>
                <a:latin typeface="Bord Bia Sans"/>
              </a:rPr>
              <a:t> </a:t>
            </a:r>
          </a:p>
          <a:p>
            <a:pPr marL="0" indent="0" algn="ctr" defTabSz="896112" fontAlgn="base">
              <a:spcBef>
                <a:spcPts val="980"/>
              </a:spcBef>
              <a:buNone/>
            </a:pPr>
            <a:r>
              <a:rPr lang="en-US" sz="2600" dirty="0">
                <a:solidFill>
                  <a:schemeClr val="tx2"/>
                </a:solidFill>
                <a:latin typeface="Bord Bia Sans"/>
              </a:rPr>
              <a:t>Harness your soft skills to work more easily and effectively with others in a human-centric world</a:t>
            </a:r>
            <a:r>
              <a:rPr lang="en-US" dirty="0">
                <a:solidFill>
                  <a:schemeClr val="tx2"/>
                </a:solidFill>
                <a:latin typeface="Bord Bia Sans"/>
              </a:rPr>
              <a:t> </a:t>
            </a:r>
            <a:r>
              <a:rPr lang="en-US" kern="1200" dirty="0">
                <a:solidFill>
                  <a:schemeClr val="tx2"/>
                </a:solidFill>
              </a:rPr>
              <a:t> </a:t>
            </a:r>
            <a:endParaRPr lang="en-US" dirty="0">
              <a:solidFill>
                <a:schemeClr val="tx2"/>
              </a:solidFill>
              <a:cs typeface="Calibri"/>
            </a:endParaRPr>
          </a:p>
        </p:txBody>
      </p:sp>
    </p:spTree>
    <p:extLst>
      <p:ext uri="{BB962C8B-B14F-4D97-AF65-F5344CB8AC3E}">
        <p14:creationId xmlns:p14="http://schemas.microsoft.com/office/powerpoint/2010/main" val="3405004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D8C1D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Thought Starter:</a:t>
            </a:r>
            <a:br>
              <a:rPr lang="en-US" dirty="0"/>
            </a:br>
            <a:r>
              <a:rPr lang="en-US" sz="2000" b="0" dirty="0"/>
              <a:t>How can you develop the most in demand skill (communication)  in today’s jobs market? (LinkedIn, 2024) (McKinsey, 2022)</a:t>
            </a:r>
            <a:br>
              <a:rPr lang="en-US" b="0" dirty="0"/>
            </a:br>
            <a:endParaRPr lang="en-IE" b="0" dirty="0"/>
          </a:p>
        </p:txBody>
      </p:sp>
      <p:pic>
        <p:nvPicPr>
          <p:cNvPr id="3" name="Picture 2" descr="A screenshot of a computer&#10;&#10;Description automatically generated">
            <a:extLst>
              <a:ext uri="{FF2B5EF4-FFF2-40B4-BE49-F238E27FC236}">
                <a16:creationId xmlns:a16="http://schemas.microsoft.com/office/drawing/2014/main" id="{B4B650C9-7EAC-C408-BA02-4F7175DC6A39}"/>
              </a:ext>
            </a:extLst>
          </p:cNvPr>
          <p:cNvPicPr>
            <a:picLocks noChangeAspect="1"/>
          </p:cNvPicPr>
          <p:nvPr/>
        </p:nvPicPr>
        <p:blipFill>
          <a:blip r:embed="rId3"/>
          <a:stretch>
            <a:fillRect/>
          </a:stretch>
        </p:blipFill>
        <p:spPr>
          <a:xfrm>
            <a:off x="3708400" y="1445622"/>
            <a:ext cx="5200832" cy="3596278"/>
          </a:xfrm>
          <a:prstGeom prst="rect">
            <a:avLst/>
          </a:prstGeom>
          <a:ln w="31750">
            <a:solidFill>
              <a:srgbClr val="CCE8ED"/>
            </a:solidFill>
          </a:ln>
        </p:spPr>
      </p:pic>
      <p:pic>
        <p:nvPicPr>
          <p:cNvPr id="1026" name="Picture 2" descr="Graphic with the list of the most in-demand skills for 2024">
            <a:extLst>
              <a:ext uri="{FF2B5EF4-FFF2-40B4-BE49-F238E27FC236}">
                <a16:creationId xmlns:a16="http://schemas.microsoft.com/office/drawing/2014/main" id="{E1583FD8-664D-54FA-9433-080429EBC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42" y="2135051"/>
            <a:ext cx="3942080" cy="2217420"/>
          </a:xfrm>
          <a:prstGeom prst="rect">
            <a:avLst/>
          </a:prstGeom>
          <a:noFill/>
          <a:ln w="34925">
            <a:solidFill>
              <a:srgbClr val="CCE8E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598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27AABF-B3EE-8E44-2062-9A842C0837F7}"/>
              </a:ext>
            </a:extLst>
          </p:cNvPr>
          <p:cNvSpPr/>
          <p:nvPr/>
        </p:nvSpPr>
        <p:spPr>
          <a:xfrm>
            <a:off x="1218808" y="961293"/>
            <a:ext cx="6781575" cy="3223294"/>
          </a:xfrm>
          <a:prstGeom prst="rect">
            <a:avLst/>
          </a:prstGeom>
          <a:solidFill>
            <a:srgbClr val="CCE8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6C3B884-EFA7-41FD-4A2D-F3BCEA0AAD91}"/>
              </a:ext>
            </a:extLst>
          </p:cNvPr>
          <p:cNvSpPr txBox="1">
            <a:spLocks/>
          </p:cNvSpPr>
          <p:nvPr/>
        </p:nvSpPr>
        <p:spPr>
          <a:xfrm>
            <a:off x="3737612" y="179234"/>
            <a:ext cx="1743970" cy="7246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96112" fontAlgn="base">
              <a:spcBef>
                <a:spcPts val="980"/>
              </a:spcBef>
              <a:buNone/>
            </a:pPr>
            <a:r>
              <a:rPr lang="en-GB" sz="4000" b="1">
                <a:solidFill>
                  <a:schemeClr val="tx2"/>
                </a:solidFill>
              </a:rPr>
              <a:t>Learn</a:t>
            </a:r>
            <a:r>
              <a:rPr lang="en-US" sz="3600" kern="1200">
                <a:solidFill>
                  <a:schemeClr val="tx2"/>
                </a:solidFill>
              </a:rPr>
              <a:t> </a:t>
            </a:r>
            <a:endParaRPr lang="en-US" sz="4000">
              <a:solidFill>
                <a:schemeClr val="tx2"/>
              </a:solidFill>
            </a:endParaRPr>
          </a:p>
        </p:txBody>
      </p:sp>
      <p:sp>
        <p:nvSpPr>
          <p:cNvPr id="6" name="Text Placeholder 4">
            <a:extLst>
              <a:ext uri="{FF2B5EF4-FFF2-40B4-BE49-F238E27FC236}">
                <a16:creationId xmlns:a16="http://schemas.microsoft.com/office/drawing/2014/main" id="{B6C3B884-EFA7-41FD-4A2D-F3BCEA0AAD91}"/>
              </a:ext>
            </a:extLst>
          </p:cNvPr>
          <p:cNvSpPr txBox="1">
            <a:spLocks/>
          </p:cNvSpPr>
          <p:nvPr/>
        </p:nvSpPr>
        <p:spPr>
          <a:xfrm>
            <a:off x="1971656" y="1334620"/>
            <a:ext cx="5275877" cy="2059176"/>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96112" fontAlgn="base">
              <a:spcBef>
                <a:spcPts val="980"/>
              </a:spcBef>
              <a:buNone/>
            </a:pPr>
            <a:r>
              <a:rPr lang="en-US" sz="3300" b="1" dirty="0">
                <a:solidFill>
                  <a:schemeClr val="tx2"/>
                </a:solidFill>
                <a:latin typeface="Bord Bia Sans"/>
              </a:rPr>
              <a:t>2. Be a Lifelong Learner </a:t>
            </a:r>
          </a:p>
          <a:p>
            <a:pPr marL="0" indent="0" algn="ctr" defTabSz="896112" fontAlgn="base">
              <a:spcBef>
                <a:spcPts val="980"/>
              </a:spcBef>
              <a:buNone/>
            </a:pPr>
            <a:r>
              <a:rPr lang="en-US" dirty="0">
                <a:solidFill>
                  <a:schemeClr val="tx2"/>
                </a:solidFill>
                <a:latin typeface="Bord Bia Sans"/>
              </a:rPr>
              <a:t>Upskill and keep upskilling, never stop learning about how to communicate, collaborate and iterate with AI and take the time to post social proof of your development</a:t>
            </a:r>
            <a:r>
              <a:rPr lang="en-US" kern="1200" dirty="0">
                <a:solidFill>
                  <a:schemeClr val="tx2"/>
                </a:solidFill>
                <a:latin typeface="Bord Bia Sans"/>
              </a:rPr>
              <a:t> </a:t>
            </a:r>
            <a:endParaRPr lang="en-US" dirty="0">
              <a:solidFill>
                <a:schemeClr val="tx2"/>
              </a:solidFill>
              <a:latin typeface="Bord Bia Sans"/>
              <a:cs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03592">
            <a:off x="3475064" y="3589405"/>
            <a:ext cx="2474266" cy="1750483"/>
          </a:xfrm>
          <a:prstGeom prst="rect">
            <a:avLst/>
          </a:prstGeom>
        </p:spPr>
      </p:pic>
    </p:spTree>
    <p:extLst>
      <p:ext uri="{BB962C8B-B14F-4D97-AF65-F5344CB8AC3E}">
        <p14:creationId xmlns:p14="http://schemas.microsoft.com/office/powerpoint/2010/main" val="273901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CCE8E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1271" y="260618"/>
            <a:ext cx="7886700" cy="626052"/>
          </a:xfrm>
        </p:spPr>
        <p:txBody>
          <a:bodyPr/>
          <a:lstStyle/>
          <a:p>
            <a:pPr algn="ctr"/>
            <a:r>
              <a:rPr lang="en-US" dirty="0"/>
              <a:t>Thought Starter:</a:t>
            </a:r>
            <a:br>
              <a:rPr lang="en-US" dirty="0"/>
            </a:br>
            <a:r>
              <a:rPr lang="en-GB" sz="2000" b="0" dirty="0">
                <a:effectLst/>
                <a:latin typeface="Bord Bia Sans" panose="00000500000000000000" pitchFamily="2" charset="0"/>
                <a:ea typeface="Calibri" panose="020F0502020204030204" pitchFamily="34" charset="0"/>
                <a:cs typeface="Times New Roman" panose="02020603050405020304" pitchFamily="18" charset="0"/>
              </a:rPr>
              <a:t>How can you stay ahead of the curve, enhance efficiency, build trust and unlock new opportunities with </a:t>
            </a:r>
            <a:r>
              <a:rPr lang="en-GB" sz="2000" b="0" dirty="0">
                <a:latin typeface="Bord Bia Sans" panose="00000500000000000000" pitchFamily="2" charset="0"/>
                <a:ea typeface="Calibri" panose="020F0502020204030204" pitchFamily="34" charset="0"/>
                <a:cs typeface="Times New Roman" panose="02020603050405020304" pitchFamily="18" charset="0"/>
              </a:rPr>
              <a:t>AI</a:t>
            </a:r>
            <a:r>
              <a:rPr lang="en-GB" sz="2000" b="0" dirty="0">
                <a:effectLst/>
                <a:latin typeface="Bord Bia Sans" panose="00000500000000000000" pitchFamily="2" charset="0"/>
                <a:ea typeface="Calibri" panose="020F0502020204030204" pitchFamily="34" charset="0"/>
                <a:cs typeface="Times New Roman" panose="02020603050405020304" pitchFamily="18" charset="0"/>
              </a:rPr>
              <a:t> in 2024? (Apollo, 2024)</a:t>
            </a:r>
            <a:br>
              <a:rPr lang="en-IE" sz="1800" dirty="0">
                <a:effectLst/>
                <a:latin typeface="Calibri" panose="020F0502020204030204" pitchFamily="34" charset="0"/>
                <a:ea typeface="Calibri" panose="020F0502020204030204" pitchFamily="34" charset="0"/>
                <a:cs typeface="Times New Roman" panose="02020603050405020304" pitchFamily="18" charset="0"/>
              </a:rPr>
            </a:br>
            <a:endParaRPr lang="en-IE" dirty="0"/>
          </a:p>
        </p:txBody>
      </p:sp>
      <p:pic>
        <p:nvPicPr>
          <p:cNvPr id="3" name="Picture 2" descr="A person sitting on a bed looking at a computer&#10;&#10;Description automatically generated">
            <a:extLst>
              <a:ext uri="{FF2B5EF4-FFF2-40B4-BE49-F238E27FC236}">
                <a16:creationId xmlns:a16="http://schemas.microsoft.com/office/drawing/2014/main" id="{0571DFAB-999F-4DF3-7776-5F673A493D9F}"/>
              </a:ext>
            </a:extLst>
          </p:cNvPr>
          <p:cNvPicPr>
            <a:picLocks noChangeAspect="1"/>
          </p:cNvPicPr>
          <p:nvPr/>
        </p:nvPicPr>
        <p:blipFill>
          <a:blip r:embed="rId3"/>
          <a:stretch>
            <a:fillRect/>
          </a:stretch>
        </p:blipFill>
        <p:spPr>
          <a:xfrm>
            <a:off x="1706245" y="1519151"/>
            <a:ext cx="5731510" cy="3333115"/>
          </a:xfrm>
          <a:prstGeom prst="rect">
            <a:avLst/>
          </a:prstGeom>
          <a:ln w="28575">
            <a:solidFill>
              <a:srgbClr val="075E64"/>
            </a:solidFill>
          </a:ln>
        </p:spPr>
      </p:pic>
    </p:spTree>
    <p:extLst>
      <p:ext uri="{BB962C8B-B14F-4D97-AF65-F5344CB8AC3E}">
        <p14:creationId xmlns:p14="http://schemas.microsoft.com/office/powerpoint/2010/main" val="4278082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with a picture of a group of people and a dog&#10;&#10;Description automatically generated">
            <a:extLst>
              <a:ext uri="{FF2B5EF4-FFF2-40B4-BE49-F238E27FC236}">
                <a16:creationId xmlns:a16="http://schemas.microsoft.com/office/drawing/2014/main" id="{EDD96C4E-5A44-3D14-8ABE-A8D85E20A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9329" y="-105276"/>
            <a:ext cx="5537816" cy="5143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p:cNvSpPr txBox="1"/>
          <p:nvPr/>
        </p:nvSpPr>
        <p:spPr>
          <a:xfrm rot="20994033">
            <a:off x="5279318" y="3957932"/>
            <a:ext cx="1823787" cy="461665"/>
          </a:xfrm>
          <a:prstGeom prst="rect">
            <a:avLst/>
          </a:prstGeom>
          <a:solidFill>
            <a:schemeClr val="bg1">
              <a:alpha val="31000"/>
            </a:schemeClr>
          </a:solidFill>
        </p:spPr>
        <p:txBody>
          <a:bodyPr wrap="square" rtlCol="0">
            <a:spAutoFit/>
          </a:bodyPr>
          <a:lstStyle/>
          <a:p>
            <a:pPr algn="ctr"/>
            <a:r>
              <a:rPr lang="en-IE" sz="1150" b="1" err="1">
                <a:solidFill>
                  <a:srgbClr val="075E64"/>
                </a:solidFill>
                <a:latin typeface="Bord Bia Sans Bold"/>
              </a:rPr>
              <a:t>Mairéad</a:t>
            </a:r>
            <a:r>
              <a:rPr lang="en-IE" sz="1150" b="1">
                <a:solidFill>
                  <a:srgbClr val="075E64"/>
                </a:solidFill>
                <a:latin typeface="Bord Bia Sans Bold"/>
              </a:rPr>
              <a:t> McKeown</a:t>
            </a:r>
            <a:endParaRPr lang="en-US" sz="1150" b="1">
              <a:solidFill>
                <a:srgbClr val="075E64"/>
              </a:solidFill>
              <a:latin typeface="Bord Bia Sans Bold"/>
              <a:cs typeface="Calibri"/>
            </a:endParaRPr>
          </a:p>
          <a:p>
            <a:pPr algn="ctr"/>
            <a:r>
              <a:rPr lang="en-US" sz="1150" b="1">
                <a:solidFill>
                  <a:srgbClr val="075E64"/>
                </a:solidFill>
                <a:latin typeface="Bord Bia Sans Bold"/>
              </a:rPr>
              <a:t> Lauren Sneyd</a:t>
            </a:r>
            <a:endParaRPr lang="en-IE" sz="1150" b="1">
              <a:solidFill>
                <a:srgbClr val="075E64"/>
              </a:solidFill>
              <a:latin typeface="Bord Bia Sans Bold"/>
            </a:endParaRPr>
          </a:p>
        </p:txBody>
      </p:sp>
    </p:spTree>
    <p:extLst>
      <p:ext uri="{BB962C8B-B14F-4D97-AF65-F5344CB8AC3E}">
        <p14:creationId xmlns:p14="http://schemas.microsoft.com/office/powerpoint/2010/main" val="236655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27AABF-B3EE-8E44-2062-9A842C0837F7}"/>
              </a:ext>
            </a:extLst>
          </p:cNvPr>
          <p:cNvSpPr/>
          <p:nvPr/>
        </p:nvSpPr>
        <p:spPr>
          <a:xfrm>
            <a:off x="1218809" y="889170"/>
            <a:ext cx="6781575" cy="3223294"/>
          </a:xfrm>
          <a:prstGeom prst="rect">
            <a:avLst/>
          </a:prstGeom>
          <a:solidFill>
            <a:srgbClr val="BFE7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6C3B884-EFA7-41FD-4A2D-F3BCEA0AAD91}"/>
              </a:ext>
            </a:extLst>
          </p:cNvPr>
          <p:cNvSpPr txBox="1">
            <a:spLocks/>
          </p:cNvSpPr>
          <p:nvPr/>
        </p:nvSpPr>
        <p:spPr>
          <a:xfrm>
            <a:off x="3737612" y="179234"/>
            <a:ext cx="1743970" cy="7246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96112" fontAlgn="base">
              <a:spcBef>
                <a:spcPts val="980"/>
              </a:spcBef>
              <a:buNone/>
            </a:pPr>
            <a:r>
              <a:rPr lang="en-GB" sz="4000" b="1">
                <a:solidFill>
                  <a:schemeClr val="tx2"/>
                </a:solidFill>
              </a:rPr>
              <a:t>Learn</a:t>
            </a:r>
            <a:r>
              <a:rPr lang="en-US" sz="3600" kern="1200">
                <a:solidFill>
                  <a:schemeClr val="tx2"/>
                </a:solidFill>
              </a:rPr>
              <a:t> </a:t>
            </a:r>
            <a:endParaRPr lang="en-US" sz="4000">
              <a:solidFill>
                <a:schemeClr val="tx2"/>
              </a:solidFill>
            </a:endParaRPr>
          </a:p>
        </p:txBody>
      </p:sp>
      <p:sp>
        <p:nvSpPr>
          <p:cNvPr id="6" name="Text Placeholder 4">
            <a:extLst>
              <a:ext uri="{FF2B5EF4-FFF2-40B4-BE49-F238E27FC236}">
                <a16:creationId xmlns:a16="http://schemas.microsoft.com/office/drawing/2014/main" id="{B6C3B884-EFA7-41FD-4A2D-F3BCEA0AAD91}"/>
              </a:ext>
            </a:extLst>
          </p:cNvPr>
          <p:cNvSpPr txBox="1">
            <a:spLocks/>
          </p:cNvSpPr>
          <p:nvPr/>
        </p:nvSpPr>
        <p:spPr>
          <a:xfrm>
            <a:off x="1882448" y="1267712"/>
            <a:ext cx="5454296" cy="2059176"/>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96112" fontAlgn="base">
              <a:spcBef>
                <a:spcPts val="980"/>
              </a:spcBef>
              <a:buNone/>
            </a:pPr>
            <a:r>
              <a:rPr lang="en-US" b="1" dirty="0">
                <a:solidFill>
                  <a:schemeClr val="tx2"/>
                </a:solidFill>
                <a:latin typeface="Bord Bia Sans"/>
              </a:rPr>
              <a:t>3. Be an Adaptable Instructor</a:t>
            </a:r>
          </a:p>
          <a:p>
            <a:pPr marL="0" indent="0" algn="ctr" defTabSz="896112" fontAlgn="base">
              <a:spcBef>
                <a:spcPts val="980"/>
              </a:spcBef>
              <a:buNone/>
            </a:pPr>
            <a:r>
              <a:rPr lang="en-US" sz="2400" dirty="0">
                <a:solidFill>
                  <a:schemeClr val="tx2"/>
                </a:solidFill>
                <a:latin typeface="Bord Bia Sans"/>
              </a:rPr>
              <a:t>Be practical and leverage your existing skills, you don’t always have to reinvent the wheel, info lit meets AI lit</a:t>
            </a:r>
            <a:r>
              <a:rPr lang="en-US" dirty="0">
                <a:solidFill>
                  <a:schemeClr val="tx2"/>
                </a:solidFill>
                <a:latin typeface="Bord Bia Sans"/>
              </a:rPr>
              <a:t> </a:t>
            </a:r>
            <a:endParaRPr lang="en-US" dirty="0">
              <a:solidFill>
                <a:schemeClr val="tx2"/>
              </a:solidFill>
              <a:latin typeface="Bord Bia Sans"/>
              <a:cs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952" y="3326888"/>
            <a:ext cx="1883668" cy="1816612"/>
          </a:xfrm>
          <a:prstGeom prst="rect">
            <a:avLst/>
          </a:prstGeom>
        </p:spPr>
      </p:pic>
    </p:spTree>
    <p:extLst>
      <p:ext uri="{BB962C8B-B14F-4D97-AF65-F5344CB8AC3E}">
        <p14:creationId xmlns:p14="http://schemas.microsoft.com/office/powerpoint/2010/main" val="1936801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BFE7D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342" y="291234"/>
            <a:ext cx="7886700" cy="1167592"/>
          </a:xfrm>
        </p:spPr>
        <p:txBody>
          <a:bodyPr/>
          <a:lstStyle/>
          <a:p>
            <a:pPr algn="ctr"/>
            <a:r>
              <a:rPr lang="en-US" b="1" dirty="0"/>
              <a:t>Thought Starter:</a:t>
            </a:r>
            <a:br>
              <a:rPr lang="en-US" b="1" dirty="0"/>
            </a:br>
            <a:r>
              <a:rPr lang="en-GB" sz="2000" dirty="0">
                <a:effectLst/>
                <a:latin typeface="Bord Bia Sans" panose="00000500000000000000" pitchFamily="2" charset="0"/>
                <a:ea typeface="Calibri" panose="020F0502020204030204" pitchFamily="34" charset="0"/>
                <a:cs typeface="Times New Roman" panose="02020603050405020304" pitchFamily="18" charset="0"/>
              </a:rPr>
              <a:t>How can you </a:t>
            </a:r>
            <a:r>
              <a:rPr lang="en-IE" sz="2000" dirty="0">
                <a:effectLst/>
                <a:latin typeface="Bord Bia Sans" panose="00000500000000000000" pitchFamily="2" charset="0"/>
                <a:ea typeface="Calibri" panose="020F0502020204030204" pitchFamily="34" charset="0"/>
                <a:cs typeface="Times New Roman" panose="02020603050405020304" pitchFamily="18" charset="0"/>
              </a:rPr>
              <a:t>harness </a:t>
            </a:r>
            <a:r>
              <a:rPr lang="en-IE" sz="2000" dirty="0" err="1">
                <a:effectLst/>
                <a:latin typeface="Bord Bia Sans" panose="00000500000000000000" pitchFamily="2" charset="0"/>
                <a:ea typeface="Calibri" panose="020F0502020204030204" pitchFamily="34" charset="0"/>
                <a:cs typeface="Times New Roman" panose="02020603050405020304" pitchFamily="18" charset="0"/>
              </a:rPr>
              <a:t>ChatGPT</a:t>
            </a:r>
            <a:r>
              <a:rPr lang="en-IE" sz="2000" dirty="0">
                <a:effectLst/>
                <a:latin typeface="Bord Bia Sans" panose="00000500000000000000" pitchFamily="2" charset="0"/>
                <a:ea typeface="Calibri" panose="020F0502020204030204" pitchFamily="34" charset="0"/>
                <a:cs typeface="Times New Roman" panose="02020603050405020304" pitchFamily="18" charset="0"/>
              </a:rPr>
              <a:t> and Other Generative Tools to Enhance </a:t>
            </a:r>
            <a:r>
              <a:rPr lang="en-IE" sz="2000" dirty="0">
                <a:latin typeface="Bord Bia Sans" panose="00000500000000000000" pitchFamily="2" charset="0"/>
                <a:ea typeface="Calibri" panose="020F0502020204030204" pitchFamily="34" charset="0"/>
                <a:cs typeface="Times New Roman" panose="02020603050405020304" pitchFamily="18" charset="0"/>
              </a:rPr>
              <a:t>your </a:t>
            </a:r>
            <a:r>
              <a:rPr lang="en-IE" sz="2000" dirty="0">
                <a:effectLst/>
                <a:latin typeface="Bord Bia Sans" panose="00000500000000000000" pitchFamily="2" charset="0"/>
                <a:ea typeface="Calibri" panose="020F0502020204030204" pitchFamily="34" charset="0"/>
                <a:cs typeface="Times New Roman" panose="02020603050405020304" pitchFamily="18" charset="0"/>
              </a:rPr>
              <a:t>Teaching and Learning practice? (Scott et al, 2023)</a:t>
            </a:r>
            <a:br>
              <a:rPr lang="en-IE" sz="2000" dirty="0">
                <a:effectLst/>
                <a:latin typeface="Bord Bia Sans" panose="00000500000000000000" pitchFamily="2" charset="0"/>
                <a:ea typeface="Calibri" panose="020F0502020204030204" pitchFamily="34" charset="0"/>
                <a:cs typeface="Times New Roman" panose="02020603050405020304" pitchFamily="18" charset="0"/>
              </a:rPr>
            </a:br>
            <a:br>
              <a:rPr lang="en-IE" sz="1800" dirty="0">
                <a:effectLst/>
                <a:latin typeface="Calibri" panose="020F0502020204030204" pitchFamily="34" charset="0"/>
                <a:ea typeface="Calibri" panose="020F0502020204030204" pitchFamily="34" charset="0"/>
                <a:cs typeface="Times New Roman" panose="02020603050405020304" pitchFamily="18" charset="0"/>
              </a:rPr>
            </a:br>
            <a:br>
              <a:rPr lang="en-US" b="1" dirty="0"/>
            </a:br>
            <a:endParaRPr lang="en-IE" b="1" dirty="0"/>
          </a:p>
        </p:txBody>
      </p:sp>
      <p:pic>
        <p:nvPicPr>
          <p:cNvPr id="3" name="Picture 2" descr="A close up of a email&#10;&#10;Description automatically generated">
            <a:extLst>
              <a:ext uri="{FF2B5EF4-FFF2-40B4-BE49-F238E27FC236}">
                <a16:creationId xmlns:a16="http://schemas.microsoft.com/office/drawing/2014/main" id="{83403F93-E5E2-6755-1544-AF821BA451FB}"/>
              </a:ext>
            </a:extLst>
          </p:cNvPr>
          <p:cNvPicPr>
            <a:picLocks noChangeAspect="1"/>
          </p:cNvPicPr>
          <p:nvPr/>
        </p:nvPicPr>
        <p:blipFill>
          <a:blip r:embed="rId3"/>
          <a:stretch>
            <a:fillRect/>
          </a:stretch>
        </p:blipFill>
        <p:spPr>
          <a:xfrm>
            <a:off x="1706245" y="1458826"/>
            <a:ext cx="5731510" cy="3393440"/>
          </a:xfrm>
          <a:prstGeom prst="rect">
            <a:avLst/>
          </a:prstGeom>
          <a:ln w="31750">
            <a:solidFill>
              <a:srgbClr val="D8C1D3"/>
            </a:solidFill>
          </a:ln>
        </p:spPr>
      </p:pic>
    </p:spTree>
    <p:extLst>
      <p:ext uri="{BB962C8B-B14F-4D97-AF65-F5344CB8AC3E}">
        <p14:creationId xmlns:p14="http://schemas.microsoft.com/office/powerpoint/2010/main" val="1905152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27AABF-B3EE-8E44-2062-9A842C0837F7}"/>
              </a:ext>
            </a:extLst>
          </p:cNvPr>
          <p:cNvSpPr/>
          <p:nvPr/>
        </p:nvSpPr>
        <p:spPr>
          <a:xfrm>
            <a:off x="1218809" y="983595"/>
            <a:ext cx="6781575" cy="3223294"/>
          </a:xfrm>
          <a:prstGeom prst="rect">
            <a:avLst/>
          </a:prstGeom>
          <a:solidFill>
            <a:srgbClr val="055E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2" name="Text Placeholder 4">
            <a:extLst>
              <a:ext uri="{FF2B5EF4-FFF2-40B4-BE49-F238E27FC236}">
                <a16:creationId xmlns:a16="http://schemas.microsoft.com/office/drawing/2014/main" id="{B6C3B884-EFA7-41FD-4A2D-F3BCEA0AAD91}"/>
              </a:ext>
            </a:extLst>
          </p:cNvPr>
          <p:cNvSpPr txBox="1">
            <a:spLocks/>
          </p:cNvSpPr>
          <p:nvPr/>
        </p:nvSpPr>
        <p:spPr>
          <a:xfrm>
            <a:off x="1527822" y="1643761"/>
            <a:ext cx="5326687" cy="1441466"/>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96112" fontAlgn="base">
              <a:spcBef>
                <a:spcPts val="980"/>
              </a:spcBef>
              <a:buNone/>
            </a:pPr>
            <a:r>
              <a:rPr lang="en-US" sz="3000" b="1" dirty="0">
                <a:solidFill>
                  <a:schemeClr val="bg1"/>
                </a:solidFill>
                <a:latin typeface="Bord Bia Sans"/>
              </a:rPr>
              <a:t>4. Be a Compliant Practitioner </a:t>
            </a:r>
          </a:p>
          <a:p>
            <a:pPr marL="0" indent="0" defTabSz="896112" fontAlgn="base">
              <a:spcBef>
                <a:spcPts val="980"/>
              </a:spcBef>
              <a:buNone/>
            </a:pPr>
            <a:r>
              <a:rPr lang="en-US" dirty="0">
                <a:solidFill>
                  <a:schemeClr val="bg1"/>
                </a:solidFill>
                <a:latin typeface="Bord Bia Sans"/>
              </a:rPr>
              <a:t> Align everything you do with AI, to your </a:t>
            </a:r>
            <a:r>
              <a:rPr lang="en-US" dirty="0" err="1">
                <a:solidFill>
                  <a:schemeClr val="bg1"/>
                </a:solidFill>
                <a:latin typeface="Bord Bia Sans"/>
              </a:rPr>
              <a:t>organisation’s</a:t>
            </a:r>
            <a:r>
              <a:rPr lang="en-US" dirty="0">
                <a:solidFill>
                  <a:schemeClr val="bg1"/>
                </a:solidFill>
                <a:latin typeface="Bord Bia Sans"/>
              </a:rPr>
              <a:t> AI policy always ensuring ethical and responsible use </a:t>
            </a:r>
            <a:r>
              <a:rPr lang="en-US" sz="2700" kern="1200" dirty="0">
                <a:solidFill>
                  <a:schemeClr val="bg1"/>
                </a:solidFill>
                <a:latin typeface="+mn-lt"/>
                <a:ea typeface="+mn-ea"/>
                <a:cs typeface="+mn-cs"/>
              </a:rPr>
              <a:t> </a:t>
            </a:r>
            <a:endParaRPr lang="en-US" sz="2700" dirty="0">
              <a:solidFill>
                <a:schemeClr val="bg1"/>
              </a:solidFill>
              <a:cs typeface="Calibri"/>
            </a:endParaRPr>
          </a:p>
        </p:txBody>
      </p:sp>
      <p:sp>
        <p:nvSpPr>
          <p:cNvPr id="5" name="Text Placeholder 4">
            <a:extLst>
              <a:ext uri="{FF2B5EF4-FFF2-40B4-BE49-F238E27FC236}">
                <a16:creationId xmlns:a16="http://schemas.microsoft.com/office/drawing/2014/main" id="{B6C3B884-EFA7-41FD-4A2D-F3BCEA0AAD91}"/>
              </a:ext>
            </a:extLst>
          </p:cNvPr>
          <p:cNvSpPr txBox="1">
            <a:spLocks/>
          </p:cNvSpPr>
          <p:nvPr/>
        </p:nvSpPr>
        <p:spPr>
          <a:xfrm>
            <a:off x="3737612" y="179234"/>
            <a:ext cx="1743970" cy="7246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96112" fontAlgn="base">
              <a:spcBef>
                <a:spcPts val="980"/>
              </a:spcBef>
              <a:buNone/>
            </a:pPr>
            <a:r>
              <a:rPr lang="en-GB" sz="4000" b="1">
                <a:solidFill>
                  <a:schemeClr val="tx2"/>
                </a:solidFill>
              </a:rPr>
              <a:t>Know</a:t>
            </a:r>
            <a:r>
              <a:rPr lang="en-US" sz="3600" kern="1200">
                <a:solidFill>
                  <a:schemeClr val="tx2"/>
                </a:solidFill>
              </a:rPr>
              <a:t> </a:t>
            </a:r>
            <a:endParaRPr lang="en-US" sz="4000">
              <a:solidFill>
                <a:schemeClr val="tx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85321">
            <a:off x="6290300" y="3761108"/>
            <a:ext cx="1710086" cy="1382392"/>
          </a:xfrm>
          <a:prstGeom prst="rect">
            <a:avLst/>
          </a:prstGeom>
        </p:spPr>
      </p:pic>
    </p:spTree>
    <p:extLst>
      <p:ext uri="{BB962C8B-B14F-4D97-AF65-F5344CB8AC3E}">
        <p14:creationId xmlns:p14="http://schemas.microsoft.com/office/powerpoint/2010/main" val="2238964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342" y="291234"/>
            <a:ext cx="7886700" cy="1187346"/>
          </a:xfrm>
        </p:spPr>
        <p:txBody>
          <a:bodyPr lIns="91440" tIns="45720" rIns="91440" bIns="45720" anchor="t"/>
          <a:lstStyle/>
          <a:p>
            <a:pPr algn="ctr"/>
            <a:r>
              <a:rPr lang="en-US" b="1" dirty="0">
                <a:solidFill>
                  <a:schemeClr val="bg1"/>
                </a:solidFill>
                <a:latin typeface="Bord Bia Sans"/>
                <a:cs typeface="Arial"/>
              </a:rPr>
              <a:t>Thought Starter:</a:t>
            </a:r>
            <a:br>
              <a:rPr lang="en-US" b="1" dirty="0"/>
            </a:br>
            <a:r>
              <a:rPr lang="en-GB" sz="2000" dirty="0">
                <a:solidFill>
                  <a:schemeClr val="bg1"/>
                </a:solidFill>
                <a:effectLst/>
                <a:latin typeface="Bord Bia Sans"/>
                <a:ea typeface="Calibri" panose="020F0502020204030204" pitchFamily="34" charset="0"/>
                <a:cs typeface="Times New Roman"/>
              </a:rPr>
              <a:t>How can you </a:t>
            </a:r>
            <a:r>
              <a:rPr lang="en-GB" sz="2000" dirty="0">
                <a:solidFill>
                  <a:schemeClr val="bg1"/>
                </a:solidFill>
                <a:latin typeface="Bord Bia Sans"/>
                <a:ea typeface="Calibri" panose="020F0502020204030204" pitchFamily="34" charset="0"/>
                <a:cs typeface="Times New Roman"/>
              </a:rPr>
              <a:t>get involved in shaping future AI policy in your organisation? </a:t>
            </a:r>
            <a:r>
              <a:rPr lang="en-GB" sz="2000" dirty="0">
                <a:solidFill>
                  <a:schemeClr val="bg1"/>
                </a:solidFill>
                <a:effectLst/>
                <a:latin typeface="Bord Bia Sans"/>
                <a:ea typeface="Calibri" panose="020F0502020204030204" pitchFamily="34" charset="0"/>
                <a:cs typeface="Times New Roman"/>
              </a:rPr>
              <a:t>(CILIP, 2024)</a:t>
            </a:r>
            <a:br>
              <a:rPr lang="en-IE" sz="2000" dirty="0">
                <a:effectLst/>
                <a:latin typeface="Bord Bia Sans" panose="00000500000000000000" pitchFamily="2" charset="0"/>
                <a:ea typeface="Calibri" panose="020F0502020204030204" pitchFamily="34" charset="0"/>
                <a:cs typeface="Times New Roman" panose="02020603050405020304" pitchFamily="18" charset="0"/>
              </a:rPr>
            </a:br>
            <a:endParaRPr lang="en-IE" sz="2000" b="1" dirty="0">
              <a:solidFill>
                <a:schemeClr val="bg1"/>
              </a:solidFill>
              <a:latin typeface="Bord Bia Sans" panose="00000500000000000000" pitchFamily="2" charset="0"/>
            </a:endParaRPr>
          </a:p>
        </p:txBody>
      </p:sp>
      <p:pic>
        <p:nvPicPr>
          <p:cNvPr id="3" name="Picture 2" descr="A person sitting in front of a computer&#10;&#10;Description automatically generated">
            <a:extLst>
              <a:ext uri="{FF2B5EF4-FFF2-40B4-BE49-F238E27FC236}">
                <a16:creationId xmlns:a16="http://schemas.microsoft.com/office/drawing/2014/main" id="{6DDF4B93-4D37-7819-8AD6-01C04E3E0964}"/>
              </a:ext>
            </a:extLst>
          </p:cNvPr>
          <p:cNvPicPr>
            <a:picLocks noChangeAspect="1"/>
          </p:cNvPicPr>
          <p:nvPr/>
        </p:nvPicPr>
        <p:blipFill>
          <a:blip r:embed="rId3"/>
          <a:stretch>
            <a:fillRect/>
          </a:stretch>
        </p:blipFill>
        <p:spPr>
          <a:xfrm>
            <a:off x="2563495" y="1478580"/>
            <a:ext cx="4225925" cy="3531124"/>
          </a:xfrm>
          <a:prstGeom prst="rect">
            <a:avLst/>
          </a:prstGeom>
          <a:ln w="28575">
            <a:solidFill>
              <a:srgbClr val="D8C1D3"/>
            </a:solidFill>
          </a:ln>
        </p:spPr>
      </p:pic>
    </p:spTree>
    <p:extLst>
      <p:ext uri="{BB962C8B-B14F-4D97-AF65-F5344CB8AC3E}">
        <p14:creationId xmlns:p14="http://schemas.microsoft.com/office/powerpoint/2010/main" val="447543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27AABF-B3EE-8E44-2062-9A842C0837F7}"/>
              </a:ext>
            </a:extLst>
          </p:cNvPr>
          <p:cNvSpPr/>
          <p:nvPr/>
        </p:nvSpPr>
        <p:spPr>
          <a:xfrm>
            <a:off x="1218809" y="961293"/>
            <a:ext cx="6781575" cy="3223294"/>
          </a:xfrm>
          <a:prstGeom prst="rect">
            <a:avLst/>
          </a:prstGeom>
          <a:solidFill>
            <a:srgbClr val="FEF7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B6C3B884-EFA7-41FD-4A2D-F3BCEA0AAD91}"/>
              </a:ext>
            </a:extLst>
          </p:cNvPr>
          <p:cNvSpPr txBox="1">
            <a:spLocks/>
          </p:cNvSpPr>
          <p:nvPr/>
        </p:nvSpPr>
        <p:spPr>
          <a:xfrm>
            <a:off x="1535258" y="1630655"/>
            <a:ext cx="4508704" cy="1476818"/>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96112" fontAlgn="base">
              <a:spcBef>
                <a:spcPts val="980"/>
              </a:spcBef>
              <a:buNone/>
            </a:pPr>
            <a:r>
              <a:rPr lang="en-US" sz="3500" b="1" dirty="0">
                <a:solidFill>
                  <a:srgbClr val="075E64"/>
                </a:solidFill>
                <a:latin typeface="Bord Bia Sans"/>
              </a:rPr>
              <a:t>5. Be a Curious Consumer</a:t>
            </a:r>
          </a:p>
          <a:p>
            <a:pPr marL="0" indent="0" defTabSz="896112" fontAlgn="base">
              <a:spcBef>
                <a:spcPts val="980"/>
              </a:spcBef>
              <a:buNone/>
            </a:pPr>
            <a:r>
              <a:rPr lang="en-US" sz="2900" dirty="0">
                <a:solidFill>
                  <a:srgbClr val="075E64"/>
                </a:solidFill>
                <a:latin typeface="Bord Bia Sans"/>
              </a:rPr>
              <a:t> Digest continuous content about AI uses cases, tools, technologies, applications and impacts to build your knowledge </a:t>
            </a:r>
            <a:r>
              <a:rPr lang="en-US" sz="2900" kern="1200" dirty="0">
                <a:solidFill>
                  <a:srgbClr val="075E64"/>
                </a:solidFill>
                <a:latin typeface="Bord Bia Sans"/>
              </a:rPr>
              <a:t> </a:t>
            </a:r>
            <a:r>
              <a:rPr lang="en-US" sz="2700" kern="1200" dirty="0">
                <a:latin typeface="+mn-lt"/>
                <a:ea typeface="+mn-ea"/>
                <a:cs typeface="+mn-cs"/>
              </a:rPr>
              <a:t> </a:t>
            </a:r>
            <a:endParaRPr lang="en-US" sz="2700" dirty="0">
              <a:cs typeface="Calibri"/>
            </a:endParaRPr>
          </a:p>
        </p:txBody>
      </p:sp>
      <p:sp>
        <p:nvSpPr>
          <p:cNvPr id="5" name="Text Placeholder 4">
            <a:extLst>
              <a:ext uri="{FF2B5EF4-FFF2-40B4-BE49-F238E27FC236}">
                <a16:creationId xmlns:a16="http://schemas.microsoft.com/office/drawing/2014/main" id="{B6C3B884-EFA7-41FD-4A2D-F3BCEA0AAD91}"/>
              </a:ext>
            </a:extLst>
          </p:cNvPr>
          <p:cNvSpPr txBox="1">
            <a:spLocks/>
          </p:cNvSpPr>
          <p:nvPr/>
        </p:nvSpPr>
        <p:spPr>
          <a:xfrm>
            <a:off x="3737612" y="179234"/>
            <a:ext cx="1743970" cy="7246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96112" fontAlgn="base">
              <a:spcBef>
                <a:spcPts val="980"/>
              </a:spcBef>
              <a:buNone/>
            </a:pPr>
            <a:r>
              <a:rPr lang="en-GB" sz="4000" b="1">
                <a:solidFill>
                  <a:schemeClr val="tx2"/>
                </a:solidFill>
              </a:rPr>
              <a:t>Know</a:t>
            </a:r>
            <a:r>
              <a:rPr lang="en-US" sz="3600" kern="1200">
                <a:solidFill>
                  <a:schemeClr val="tx2"/>
                </a:solidFill>
              </a:rPr>
              <a:t> </a:t>
            </a:r>
            <a:endParaRPr lang="en-US" sz="4000">
              <a:solidFill>
                <a:schemeClr val="tx2"/>
              </a:solidFill>
            </a:endParaRPr>
          </a:p>
        </p:txBody>
      </p:sp>
      <p:pic>
        <p:nvPicPr>
          <p:cNvPr id="6" name="Picture 5" descr="A blue outline of hands holding a telescope&#10;&#10;Description automatically generated">
            <a:extLst>
              <a:ext uri="{FF2B5EF4-FFF2-40B4-BE49-F238E27FC236}">
                <a16:creationId xmlns:a16="http://schemas.microsoft.com/office/drawing/2014/main" id="{20858310-B107-33A9-3ED5-3BF78DEF9306}"/>
              </a:ext>
            </a:extLst>
          </p:cNvPr>
          <p:cNvPicPr>
            <a:picLocks noChangeAspect="1"/>
          </p:cNvPicPr>
          <p:nvPr/>
        </p:nvPicPr>
        <p:blipFill>
          <a:blip r:embed="rId3"/>
          <a:stretch>
            <a:fillRect/>
          </a:stretch>
        </p:blipFill>
        <p:spPr>
          <a:xfrm rot="20418802">
            <a:off x="6038840" y="2290965"/>
            <a:ext cx="1709674" cy="1256360"/>
          </a:xfrm>
          <a:prstGeom prst="rect">
            <a:avLst/>
          </a:prstGeom>
        </p:spPr>
      </p:pic>
    </p:spTree>
    <p:extLst>
      <p:ext uri="{BB962C8B-B14F-4D97-AF65-F5344CB8AC3E}">
        <p14:creationId xmlns:p14="http://schemas.microsoft.com/office/powerpoint/2010/main" val="3880938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EF7D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t"/>
          <a:lstStyle/>
          <a:p>
            <a:pPr algn="ctr"/>
            <a:r>
              <a:rPr lang="en-US" b="1" dirty="0">
                <a:latin typeface="Bord Bia Sans"/>
                <a:cs typeface="Arial"/>
              </a:rPr>
              <a:t>Thought Starter:</a:t>
            </a:r>
            <a:br>
              <a:rPr lang="en-US" b="1" dirty="0"/>
            </a:br>
            <a:r>
              <a:rPr lang="en-GB" sz="2000" dirty="0">
                <a:effectLst/>
                <a:latin typeface="Bord Bia Sans"/>
                <a:ea typeface="Calibri" panose="020F0502020204030204" pitchFamily="34" charset="0"/>
                <a:cs typeface="Times New Roman"/>
              </a:rPr>
              <a:t>How can you explore </a:t>
            </a:r>
            <a:r>
              <a:rPr lang="en-GB" sz="2000" dirty="0">
                <a:latin typeface="Bord Bia Sans"/>
                <a:ea typeface="Calibri" panose="020F0502020204030204" pitchFamily="34" charset="0"/>
                <a:cs typeface="Times New Roman"/>
              </a:rPr>
              <a:t>AI impacts</a:t>
            </a:r>
            <a:r>
              <a:rPr lang="en-GB" sz="2000" dirty="0">
                <a:effectLst/>
                <a:latin typeface="Bord Bia Sans"/>
                <a:ea typeface="Calibri" panose="020F0502020204030204" pitchFamily="34" charset="0"/>
                <a:cs typeface="Times New Roman"/>
              </a:rPr>
              <a:t> on library operations? (IFLA, 2024)</a:t>
            </a:r>
            <a:br>
              <a:rPr lang="en-GB" sz="2000" dirty="0">
                <a:effectLst/>
                <a:latin typeface="Bord Bia Sans" panose="00000500000000000000" pitchFamily="2" charset="0"/>
                <a:ea typeface="Calibri" panose="020F0502020204030204" pitchFamily="34" charset="0"/>
                <a:cs typeface="Times New Roman" panose="02020603050405020304" pitchFamily="18" charset="0"/>
              </a:rPr>
            </a:br>
            <a:br>
              <a:rPr lang="en-IE" sz="1800" dirty="0">
                <a:effectLst/>
                <a:latin typeface="Calibri" panose="020F0502020204030204" pitchFamily="34" charset="0"/>
                <a:ea typeface="Calibri" panose="020F0502020204030204" pitchFamily="34" charset="0"/>
                <a:cs typeface="Times New Roman" panose="02020603050405020304" pitchFamily="18" charset="0"/>
              </a:rPr>
            </a:br>
            <a:br>
              <a:rPr lang="en-US" b="1" dirty="0"/>
            </a:br>
            <a:endParaRPr lang="en-IE" b="1" dirty="0"/>
          </a:p>
        </p:txBody>
      </p:sp>
      <p:pic>
        <p:nvPicPr>
          <p:cNvPr id="3" name="Picture 2" descr="A screenshot of a computer&#10;&#10;Description automatically generated">
            <a:extLst>
              <a:ext uri="{FF2B5EF4-FFF2-40B4-BE49-F238E27FC236}">
                <a16:creationId xmlns:a16="http://schemas.microsoft.com/office/drawing/2014/main" id="{E38A9C37-CCE9-4458-46E1-512007013FF3}"/>
              </a:ext>
            </a:extLst>
          </p:cNvPr>
          <p:cNvPicPr>
            <a:picLocks noChangeAspect="1"/>
          </p:cNvPicPr>
          <p:nvPr/>
        </p:nvPicPr>
        <p:blipFill>
          <a:blip r:embed="rId3"/>
          <a:stretch>
            <a:fillRect/>
          </a:stretch>
        </p:blipFill>
        <p:spPr>
          <a:xfrm>
            <a:off x="2286227" y="1104833"/>
            <a:ext cx="4435837" cy="3926181"/>
          </a:xfrm>
          <a:prstGeom prst="rect">
            <a:avLst/>
          </a:prstGeom>
          <a:ln w="34925">
            <a:solidFill>
              <a:srgbClr val="D8C1D3"/>
            </a:solidFill>
          </a:ln>
        </p:spPr>
      </p:pic>
    </p:spTree>
    <p:extLst>
      <p:ext uri="{BB962C8B-B14F-4D97-AF65-F5344CB8AC3E}">
        <p14:creationId xmlns:p14="http://schemas.microsoft.com/office/powerpoint/2010/main" val="1914364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27AABF-B3EE-8E44-2062-9A842C0837F7}"/>
              </a:ext>
            </a:extLst>
          </p:cNvPr>
          <p:cNvSpPr/>
          <p:nvPr/>
        </p:nvSpPr>
        <p:spPr>
          <a:xfrm>
            <a:off x="1218811" y="738269"/>
            <a:ext cx="6781575" cy="3223294"/>
          </a:xfrm>
          <a:prstGeom prst="rect">
            <a:avLst/>
          </a:prstGeom>
          <a:solidFill>
            <a:srgbClr val="CD53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B6C3B884-EFA7-41FD-4A2D-F3BCEA0AAD91}"/>
              </a:ext>
            </a:extLst>
          </p:cNvPr>
          <p:cNvSpPr txBox="1">
            <a:spLocks/>
          </p:cNvSpPr>
          <p:nvPr/>
        </p:nvSpPr>
        <p:spPr>
          <a:xfrm>
            <a:off x="1972105" y="1210350"/>
            <a:ext cx="5285765" cy="17399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96112" fontAlgn="base">
              <a:spcBef>
                <a:spcPts val="980"/>
              </a:spcBef>
              <a:buNone/>
            </a:pPr>
            <a:r>
              <a:rPr lang="en-US" sz="4500" b="1" dirty="0">
                <a:solidFill>
                  <a:schemeClr val="bg1"/>
                </a:solidFill>
                <a:latin typeface="Bord Bia Sans"/>
              </a:rPr>
              <a:t>6. Be a Courageous Creator </a:t>
            </a:r>
          </a:p>
          <a:p>
            <a:pPr marL="0" indent="0" algn="ctr" defTabSz="896112" fontAlgn="base">
              <a:spcBef>
                <a:spcPts val="980"/>
              </a:spcBef>
              <a:buNone/>
            </a:pPr>
            <a:r>
              <a:rPr lang="en-US" sz="3100" dirty="0">
                <a:solidFill>
                  <a:schemeClr val="bg1"/>
                </a:solidFill>
                <a:latin typeface="Bord Bia Sans"/>
              </a:rPr>
              <a:t> Leverage your new AI knowledge to create content that adds value and helps deliver positive business impact</a:t>
            </a:r>
            <a:r>
              <a:rPr lang="en-US" sz="2700" kern="1200" dirty="0">
                <a:latin typeface="+mn-lt"/>
                <a:ea typeface="+mn-ea"/>
                <a:cs typeface="+mn-cs"/>
              </a:rPr>
              <a:t> </a:t>
            </a:r>
            <a:endParaRPr lang="en-US" sz="27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555" y="2846480"/>
            <a:ext cx="2374366" cy="1898924"/>
          </a:xfrm>
          <a:prstGeom prst="rect">
            <a:avLst/>
          </a:prstGeom>
        </p:spPr>
      </p:pic>
      <p:sp>
        <p:nvSpPr>
          <p:cNvPr id="5" name="Text Placeholder 4">
            <a:extLst>
              <a:ext uri="{FF2B5EF4-FFF2-40B4-BE49-F238E27FC236}">
                <a16:creationId xmlns:a16="http://schemas.microsoft.com/office/drawing/2014/main" id="{B6C3B884-EFA7-41FD-4A2D-F3BCEA0AAD91}"/>
              </a:ext>
            </a:extLst>
          </p:cNvPr>
          <p:cNvSpPr txBox="1">
            <a:spLocks/>
          </p:cNvSpPr>
          <p:nvPr/>
        </p:nvSpPr>
        <p:spPr>
          <a:xfrm>
            <a:off x="3737612" y="179234"/>
            <a:ext cx="1743970" cy="7246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96112" fontAlgn="base">
              <a:spcBef>
                <a:spcPts val="980"/>
              </a:spcBef>
              <a:buNone/>
            </a:pPr>
            <a:r>
              <a:rPr lang="en-GB" sz="4000" b="1">
                <a:solidFill>
                  <a:schemeClr val="tx2"/>
                </a:solidFill>
              </a:rPr>
              <a:t>Know</a:t>
            </a:r>
            <a:r>
              <a:rPr lang="en-US" sz="3600" kern="1200">
                <a:solidFill>
                  <a:schemeClr val="tx2"/>
                </a:solidFill>
              </a:rPr>
              <a:t> </a:t>
            </a:r>
            <a:endParaRPr lang="en-US" sz="4000">
              <a:solidFill>
                <a:schemeClr val="tx2"/>
              </a:solidFill>
            </a:endParaRPr>
          </a:p>
        </p:txBody>
      </p:sp>
    </p:spTree>
    <p:extLst>
      <p:ext uri="{BB962C8B-B14F-4D97-AF65-F5344CB8AC3E}">
        <p14:creationId xmlns:p14="http://schemas.microsoft.com/office/powerpoint/2010/main" val="1482748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CD536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342" y="291234"/>
            <a:ext cx="7886700" cy="1143636"/>
          </a:xfrm>
        </p:spPr>
        <p:txBody>
          <a:bodyPr lIns="91440" tIns="45720" rIns="91440" bIns="45720" anchor="t"/>
          <a:lstStyle/>
          <a:p>
            <a:pPr algn="ctr"/>
            <a:r>
              <a:rPr lang="en-US" b="1" dirty="0">
                <a:solidFill>
                  <a:schemeClr val="bg1"/>
                </a:solidFill>
                <a:latin typeface="Bord Bia Sans"/>
                <a:cs typeface="Arial"/>
              </a:rPr>
              <a:t>Thought Starter:</a:t>
            </a:r>
            <a:br>
              <a:rPr lang="en-US" b="1" dirty="0"/>
            </a:br>
            <a:r>
              <a:rPr lang="en-GB" sz="2000" dirty="0">
                <a:solidFill>
                  <a:schemeClr val="bg1"/>
                </a:solidFill>
                <a:effectLst/>
                <a:latin typeface="Bord Bia Sans"/>
                <a:ea typeface="Calibri" panose="020F0502020204030204" pitchFamily="34" charset="0"/>
                <a:cs typeface="Times New Roman"/>
              </a:rPr>
              <a:t>How can you create new </a:t>
            </a:r>
            <a:r>
              <a:rPr lang="en-GB" sz="2000" dirty="0">
                <a:solidFill>
                  <a:schemeClr val="bg1"/>
                </a:solidFill>
                <a:latin typeface="Bord Bia Sans"/>
                <a:ea typeface="Calibri" panose="020F0502020204030204" pitchFamily="34" charset="0"/>
                <a:cs typeface="Times New Roman"/>
              </a:rPr>
              <a:t>content </a:t>
            </a:r>
            <a:r>
              <a:rPr lang="en-GB" sz="2000" dirty="0">
                <a:solidFill>
                  <a:schemeClr val="bg1"/>
                </a:solidFill>
                <a:effectLst/>
                <a:latin typeface="Bord Bia Sans"/>
                <a:ea typeface="Calibri" panose="020F0502020204030204" pitchFamily="34" charset="0"/>
                <a:cs typeface="Times New Roman"/>
              </a:rPr>
              <a:t>that </a:t>
            </a:r>
            <a:r>
              <a:rPr lang="en-GB" sz="2000" dirty="0">
                <a:solidFill>
                  <a:schemeClr val="bg1"/>
                </a:solidFill>
                <a:latin typeface="Bord Bia Sans"/>
                <a:ea typeface="Calibri" panose="020F0502020204030204" pitchFamily="34" charset="0"/>
                <a:cs typeface="Times New Roman"/>
              </a:rPr>
              <a:t>has</a:t>
            </a:r>
            <a:r>
              <a:rPr lang="en-GB" sz="2000" dirty="0">
                <a:solidFill>
                  <a:schemeClr val="bg1"/>
                </a:solidFill>
                <a:effectLst/>
                <a:latin typeface="Bord Bia Sans"/>
                <a:ea typeface="Calibri" panose="020F0502020204030204" pitchFamily="34" charset="0"/>
                <a:cs typeface="Times New Roman"/>
              </a:rPr>
              <a:t> a positive impact on your users? (Bord Bia, 2024)</a:t>
            </a:r>
            <a:br>
              <a:rPr lang="en-GB" sz="2000" dirty="0">
                <a:effectLst/>
                <a:latin typeface="Bord Bia Sans" panose="00000500000000000000" pitchFamily="2" charset="0"/>
                <a:ea typeface="Calibri" panose="020F0502020204030204" pitchFamily="34" charset="0"/>
                <a:cs typeface="Times New Roman" panose="02020603050405020304" pitchFamily="18" charset="0"/>
              </a:rPr>
            </a:br>
            <a:br>
              <a:rPr lang="en-IE" sz="1800" dirty="0">
                <a:effectLst/>
                <a:latin typeface="Calibri" panose="020F0502020204030204" pitchFamily="34" charset="0"/>
                <a:ea typeface="Calibri" panose="020F0502020204030204" pitchFamily="34" charset="0"/>
                <a:cs typeface="Times New Roman" panose="02020603050405020304" pitchFamily="18" charset="0"/>
              </a:rPr>
            </a:br>
            <a:endParaRPr lang="en-IE" b="1" dirty="0">
              <a:solidFill>
                <a:schemeClr val="bg1"/>
              </a:solidFill>
            </a:endParaRPr>
          </a:p>
        </p:txBody>
      </p:sp>
      <p:pic>
        <p:nvPicPr>
          <p:cNvPr id="3" name="Picture 2" descr="A close-up of a blue and white cover&#10;&#10;Description automatically generated">
            <a:extLst>
              <a:ext uri="{FF2B5EF4-FFF2-40B4-BE49-F238E27FC236}">
                <a16:creationId xmlns:a16="http://schemas.microsoft.com/office/drawing/2014/main" id="{7A5108C3-4315-5A9C-6B42-E7D0516734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600" y="1630911"/>
            <a:ext cx="4593357" cy="3221355"/>
          </a:xfrm>
          <a:prstGeom prst="rect">
            <a:avLst/>
          </a:prstGeom>
          <a:noFill/>
          <a:ln w="44450">
            <a:solidFill>
              <a:srgbClr val="D8C1D3"/>
            </a:solidFill>
          </a:ln>
        </p:spPr>
      </p:pic>
      <p:pic>
        <p:nvPicPr>
          <p:cNvPr id="5" name="Picture 4">
            <a:extLst>
              <a:ext uri="{FF2B5EF4-FFF2-40B4-BE49-F238E27FC236}">
                <a16:creationId xmlns:a16="http://schemas.microsoft.com/office/drawing/2014/main" id="{B3B66D81-9DEA-2900-25EC-45CFB882FB22}"/>
              </a:ext>
            </a:extLst>
          </p:cNvPr>
          <p:cNvPicPr>
            <a:picLocks noChangeAspect="1"/>
          </p:cNvPicPr>
          <p:nvPr/>
        </p:nvPicPr>
        <p:blipFill>
          <a:blip r:embed="rId4"/>
          <a:stretch>
            <a:fillRect/>
          </a:stretch>
        </p:blipFill>
        <p:spPr>
          <a:xfrm>
            <a:off x="6153722" y="1574396"/>
            <a:ext cx="2332680" cy="32778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82598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27AABF-B3EE-8E44-2062-9A842C0837F7}"/>
              </a:ext>
            </a:extLst>
          </p:cNvPr>
          <p:cNvSpPr/>
          <p:nvPr/>
        </p:nvSpPr>
        <p:spPr>
          <a:xfrm>
            <a:off x="1218811" y="738269"/>
            <a:ext cx="6781575" cy="3223294"/>
          </a:xfrm>
          <a:prstGeom prst="rect">
            <a:avLst/>
          </a:prstGeom>
          <a:solidFill>
            <a:srgbClr val="D8C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B6C3B884-EFA7-41FD-4A2D-F3BCEA0AAD91}"/>
              </a:ext>
            </a:extLst>
          </p:cNvPr>
          <p:cNvSpPr txBox="1">
            <a:spLocks/>
          </p:cNvSpPr>
          <p:nvPr/>
        </p:nvSpPr>
        <p:spPr>
          <a:xfrm>
            <a:off x="1535258" y="1398434"/>
            <a:ext cx="4642177" cy="123308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96112" fontAlgn="base">
              <a:spcBef>
                <a:spcPts val="980"/>
              </a:spcBef>
              <a:buNone/>
            </a:pPr>
            <a:r>
              <a:rPr lang="en-US" b="1" dirty="0">
                <a:solidFill>
                  <a:srgbClr val="075E64"/>
                </a:solidFill>
                <a:latin typeface="Bord Bia Sans"/>
              </a:rPr>
              <a:t>7. Be a Driving Force </a:t>
            </a:r>
          </a:p>
          <a:p>
            <a:pPr marL="0" indent="0" defTabSz="896112" fontAlgn="base">
              <a:spcBef>
                <a:spcPts val="980"/>
              </a:spcBef>
              <a:buNone/>
            </a:pPr>
            <a:r>
              <a:rPr lang="en-US" sz="2500" dirty="0">
                <a:solidFill>
                  <a:srgbClr val="075E64"/>
                </a:solidFill>
                <a:latin typeface="Bord Bia Sans"/>
              </a:rPr>
              <a:t>Align your AI efforts with your </a:t>
            </a:r>
            <a:r>
              <a:rPr lang="en-US" sz="2500" dirty="0" err="1">
                <a:solidFill>
                  <a:srgbClr val="075E64"/>
                </a:solidFill>
                <a:latin typeface="Bord Bia Sans"/>
              </a:rPr>
              <a:t>organisation’s</a:t>
            </a:r>
            <a:r>
              <a:rPr lang="en-US" sz="2500" dirty="0">
                <a:solidFill>
                  <a:srgbClr val="075E64"/>
                </a:solidFill>
                <a:latin typeface="Bord Bia Sans"/>
              </a:rPr>
              <a:t> vision for the future</a:t>
            </a:r>
            <a:r>
              <a:rPr lang="en-US" sz="2500" dirty="0">
                <a:solidFill>
                  <a:srgbClr val="075E64"/>
                </a:solidFill>
              </a:rPr>
              <a:t> </a:t>
            </a:r>
            <a:r>
              <a:rPr lang="en-US" sz="2744" kern="1200" dirty="0">
                <a:solidFill>
                  <a:srgbClr val="075E64"/>
                </a:solidFill>
              </a:rPr>
              <a:t> </a:t>
            </a:r>
            <a:endParaRPr lang="en-US" dirty="0">
              <a:solidFill>
                <a:srgbClr val="075E64"/>
              </a:solidFill>
            </a:endParaRPr>
          </a:p>
        </p:txBody>
      </p:sp>
      <p:sp>
        <p:nvSpPr>
          <p:cNvPr id="5" name="Text Placeholder 4">
            <a:extLst>
              <a:ext uri="{FF2B5EF4-FFF2-40B4-BE49-F238E27FC236}">
                <a16:creationId xmlns:a16="http://schemas.microsoft.com/office/drawing/2014/main" id="{B6C3B884-EFA7-41FD-4A2D-F3BCEA0AAD91}"/>
              </a:ext>
            </a:extLst>
          </p:cNvPr>
          <p:cNvSpPr txBox="1">
            <a:spLocks/>
          </p:cNvSpPr>
          <p:nvPr/>
        </p:nvSpPr>
        <p:spPr>
          <a:xfrm>
            <a:off x="3737612" y="179234"/>
            <a:ext cx="1743970" cy="7246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96112" fontAlgn="base">
              <a:spcBef>
                <a:spcPts val="980"/>
              </a:spcBef>
              <a:buNone/>
            </a:pPr>
            <a:r>
              <a:rPr lang="en-GB" sz="4000" b="1">
                <a:solidFill>
                  <a:schemeClr val="tx2"/>
                </a:solidFill>
              </a:rPr>
              <a:t>Grow</a:t>
            </a:r>
            <a:r>
              <a:rPr lang="en-US" sz="3600" kern="1200">
                <a:solidFill>
                  <a:schemeClr val="tx2"/>
                </a:solidFill>
              </a:rPr>
              <a:t> </a:t>
            </a:r>
            <a:endParaRPr lang="en-US" sz="4000">
              <a:solidFill>
                <a:schemeClr val="tx2"/>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470" y="2036473"/>
            <a:ext cx="1962916" cy="2484125"/>
          </a:xfrm>
          <a:prstGeom prst="rect">
            <a:avLst/>
          </a:prstGeom>
        </p:spPr>
      </p:pic>
    </p:spTree>
    <p:extLst>
      <p:ext uri="{BB962C8B-B14F-4D97-AF65-F5344CB8AC3E}">
        <p14:creationId xmlns:p14="http://schemas.microsoft.com/office/powerpoint/2010/main" val="3356909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D8C1D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342" y="291234"/>
            <a:ext cx="7886700" cy="1265330"/>
          </a:xfrm>
        </p:spPr>
        <p:txBody>
          <a:bodyPr lIns="91440" tIns="45720" rIns="91440" bIns="45720" anchor="t"/>
          <a:lstStyle/>
          <a:p>
            <a:pPr algn="ctr"/>
            <a:r>
              <a:rPr lang="en-US" b="1" dirty="0">
                <a:latin typeface="Bord Bia Sans"/>
                <a:cs typeface="Arial"/>
              </a:rPr>
              <a:t>Thought Starter:</a:t>
            </a:r>
            <a:br>
              <a:rPr lang="en-US" b="1" dirty="0"/>
            </a:br>
            <a:r>
              <a:rPr lang="en-GB" sz="2000" dirty="0">
                <a:effectLst/>
                <a:latin typeface="Bord Bia Sans"/>
                <a:ea typeface="Calibri" panose="020F0502020204030204" pitchFamily="34" charset="0"/>
                <a:cs typeface="Times New Roman"/>
              </a:rPr>
              <a:t>How can you ensure your </a:t>
            </a:r>
            <a:r>
              <a:rPr lang="en-GB" sz="2000" dirty="0">
                <a:latin typeface="Bord Bia Sans"/>
                <a:ea typeface="Calibri" panose="020F0502020204030204" pitchFamily="34" charset="0"/>
                <a:cs typeface="Times New Roman"/>
              </a:rPr>
              <a:t>AI </a:t>
            </a:r>
            <a:r>
              <a:rPr lang="en-GB" sz="2000" dirty="0">
                <a:effectLst/>
                <a:latin typeface="Bord Bia Sans"/>
                <a:ea typeface="Calibri" panose="020F0502020204030204" pitchFamily="34" charset="0"/>
                <a:cs typeface="Times New Roman"/>
              </a:rPr>
              <a:t>efforts align with your </a:t>
            </a:r>
            <a:r>
              <a:rPr lang="en-GB" sz="2000" dirty="0">
                <a:latin typeface="Bord Bia Sans"/>
                <a:ea typeface="Calibri" panose="020F0502020204030204" pitchFamily="34" charset="0"/>
                <a:cs typeface="Times New Roman"/>
              </a:rPr>
              <a:t>organisation's</a:t>
            </a:r>
            <a:r>
              <a:rPr lang="en-GB" sz="2000" dirty="0">
                <a:effectLst/>
                <a:latin typeface="Bord Bia Sans"/>
                <a:ea typeface="Calibri" panose="020F0502020204030204" pitchFamily="34" charset="0"/>
                <a:cs typeface="Times New Roman"/>
              </a:rPr>
              <a:t> vision?</a:t>
            </a:r>
            <a:br>
              <a:rPr lang="en-US" b="1" dirty="0"/>
            </a:br>
            <a:endParaRPr lang="en-IE" b="1" dirty="0"/>
          </a:p>
        </p:txBody>
      </p:sp>
      <p:sp>
        <p:nvSpPr>
          <p:cNvPr id="3" name="Rectangle 2">
            <a:extLst>
              <a:ext uri="{FF2B5EF4-FFF2-40B4-BE49-F238E27FC236}">
                <a16:creationId xmlns:a16="http://schemas.microsoft.com/office/drawing/2014/main" id="{9E331FCE-A529-B687-FE6E-F9DBC8FE98C7}"/>
              </a:ext>
            </a:extLst>
          </p:cNvPr>
          <p:cNvSpPr/>
          <p:nvPr/>
        </p:nvSpPr>
        <p:spPr>
          <a:xfrm>
            <a:off x="2146585" y="2374842"/>
            <a:ext cx="4850829" cy="2335952"/>
          </a:xfrm>
          <a:prstGeom prst="rect">
            <a:avLst/>
          </a:prstGeom>
          <a:solidFill>
            <a:srgbClr val="FD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b="1">
                <a:solidFill>
                  <a:srgbClr val="00595E"/>
                </a:solidFill>
                <a:latin typeface="Bord Bia Sans Bold"/>
              </a:rPr>
              <a:t>Our Vision</a:t>
            </a:r>
            <a:endParaRPr lang="en-IE" b="1">
              <a:solidFill>
                <a:srgbClr val="00595E"/>
              </a:solidFill>
              <a:latin typeface="Bord Bia Sans Bold" pitchFamily="2" charset="77"/>
            </a:endParaRPr>
          </a:p>
          <a:p>
            <a:endParaRPr lang="en-IE" sz="1800" b="1">
              <a:solidFill>
                <a:srgbClr val="075E64"/>
              </a:solidFill>
              <a:latin typeface="Bord Bia Sans Bold" pitchFamily="2" charset="77"/>
            </a:endParaRPr>
          </a:p>
          <a:p>
            <a:r>
              <a:rPr lang="en-IE" sz="1800">
                <a:solidFill>
                  <a:srgbClr val="075E64"/>
                </a:solidFill>
                <a:latin typeface="Bord Bia Sans"/>
                <a:cs typeface="Arial"/>
              </a:rPr>
              <a:t>Customers around the globe recognise that Irish food and drink is world-class; that it is high quality, distinctive, and made by a diverse range of creative producers from a unique and fortuitous island location.</a:t>
            </a:r>
            <a:endParaRPr lang="en-IE" sz="1800" baseline="0">
              <a:solidFill>
                <a:srgbClr val="075E64"/>
              </a:solidFill>
              <a:latin typeface="Bord Bia Sans"/>
              <a:cs typeface="Arial"/>
            </a:endParaRPr>
          </a:p>
        </p:txBody>
      </p:sp>
      <p:pic>
        <p:nvPicPr>
          <p:cNvPr id="4" name="Picture 3" descr="A blue outline of hands holding a telescope&#10;&#10;Description automatically generated">
            <a:extLst>
              <a:ext uri="{FF2B5EF4-FFF2-40B4-BE49-F238E27FC236}">
                <a16:creationId xmlns:a16="http://schemas.microsoft.com/office/drawing/2014/main" id="{228FD42C-5037-1E0F-4FE1-A914E1C78864}"/>
              </a:ext>
            </a:extLst>
          </p:cNvPr>
          <p:cNvPicPr>
            <a:picLocks noChangeAspect="1"/>
          </p:cNvPicPr>
          <p:nvPr/>
        </p:nvPicPr>
        <p:blipFill>
          <a:blip r:embed="rId3"/>
          <a:stretch>
            <a:fillRect/>
          </a:stretch>
        </p:blipFill>
        <p:spPr>
          <a:xfrm>
            <a:off x="5498212" y="1659711"/>
            <a:ext cx="1709674" cy="1256360"/>
          </a:xfrm>
          <a:prstGeom prst="rect">
            <a:avLst/>
          </a:prstGeom>
        </p:spPr>
      </p:pic>
    </p:spTree>
    <p:extLst>
      <p:ext uri="{BB962C8B-B14F-4D97-AF65-F5344CB8AC3E}">
        <p14:creationId xmlns:p14="http://schemas.microsoft.com/office/powerpoint/2010/main" val="3345698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7D4A463-D9AF-5FD9-7CC9-6BBF6A5C4DEB}"/>
              </a:ext>
            </a:extLst>
          </p:cNvPr>
          <p:cNvSpPr txBox="1">
            <a:spLocks/>
          </p:cNvSpPr>
          <p:nvPr/>
        </p:nvSpPr>
        <p:spPr>
          <a:xfrm>
            <a:off x="545994" y="80356"/>
            <a:ext cx="2255936" cy="696999"/>
          </a:xfrm>
          <a:prstGeom prst="rect">
            <a:avLst/>
          </a:prstGeom>
        </p:spPr>
        <p:txBody>
          <a:bodyPr vert="horz" lIns="91440" tIns="45720" rIns="91440" bIns="45720" rtlCol="0" anchor="ctr">
            <a:normAutofit/>
          </a:bodyPr>
          <a:lstStyle>
            <a:lvl1pPr algn="l" defTabSz="914378" rtl="0" eaLnBrk="1" latinLnBrk="0" hangingPunct="1">
              <a:lnSpc>
                <a:spcPct val="90000"/>
              </a:lnSpc>
              <a:spcBef>
                <a:spcPct val="0"/>
              </a:spcBef>
              <a:buNone/>
              <a:defRPr sz="3600" b="1" i="0" kern="1200">
                <a:solidFill>
                  <a:schemeClr val="tx2"/>
                </a:solidFill>
                <a:latin typeface="Bord Bia Sans Bold" pitchFamily="2" charset="77"/>
                <a:ea typeface="+mj-ea"/>
                <a:cs typeface="Arial" panose="020B0604020202020204" pitchFamily="34" charset="0"/>
              </a:defRPr>
            </a:lvl1pPr>
          </a:lstStyle>
          <a:p>
            <a:r>
              <a:rPr lang="en-US">
                <a:solidFill>
                  <a:srgbClr val="075E64"/>
                </a:solidFill>
              </a:rPr>
              <a:t>Chapters</a:t>
            </a:r>
          </a:p>
        </p:txBody>
      </p:sp>
      <p:sp>
        <p:nvSpPr>
          <p:cNvPr id="5" name="TextBox 4"/>
          <p:cNvSpPr txBox="1"/>
          <p:nvPr/>
        </p:nvSpPr>
        <p:spPr>
          <a:xfrm>
            <a:off x="4060040" y="428856"/>
            <a:ext cx="4803595" cy="3216265"/>
          </a:xfrm>
          <a:prstGeom prst="rect">
            <a:avLst/>
          </a:prstGeom>
          <a:noFill/>
        </p:spPr>
        <p:txBody>
          <a:bodyPr wrap="square" rtlCol="0">
            <a:spAutoFit/>
          </a:bodyPr>
          <a:lstStyle/>
          <a:p>
            <a:pPr marL="342900" indent="-342900">
              <a:buAutoNum type="arabicParenR"/>
            </a:pPr>
            <a:r>
              <a:rPr lang="en-US" sz="1450" b="1">
                <a:solidFill>
                  <a:srgbClr val="055E63"/>
                </a:solidFill>
                <a:latin typeface="Bord Bia Sans Bold"/>
              </a:rPr>
              <a:t>We’re proud champions of Ireland’s Farmers and Producers</a:t>
            </a:r>
          </a:p>
          <a:p>
            <a:pPr marL="342900" indent="-342900">
              <a:buAutoNum type="arabicParenR"/>
            </a:pPr>
            <a:endParaRPr lang="en-US" sz="1450" b="1">
              <a:solidFill>
                <a:srgbClr val="055E63"/>
              </a:solidFill>
              <a:latin typeface="Bord Bia Sans Bold"/>
            </a:endParaRPr>
          </a:p>
          <a:p>
            <a:pPr marL="342900" indent="-342900">
              <a:buAutoNum type="arabicParenR"/>
            </a:pPr>
            <a:r>
              <a:rPr lang="en-US" sz="1450" b="1">
                <a:solidFill>
                  <a:srgbClr val="055E63"/>
                </a:solidFill>
                <a:latin typeface="Bord Bia Sans Bold"/>
              </a:rPr>
              <a:t>But disruptive forces demand we take a new approach</a:t>
            </a:r>
          </a:p>
          <a:p>
            <a:pPr marL="342900" indent="-342900">
              <a:buAutoNum type="arabicParenR"/>
            </a:pPr>
            <a:endParaRPr lang="en-US" sz="1450" b="1">
              <a:solidFill>
                <a:srgbClr val="2BB5BA"/>
              </a:solidFill>
              <a:latin typeface="Bord Bia Sans Bold"/>
            </a:endParaRPr>
          </a:p>
          <a:p>
            <a:pPr marL="342900" indent="-342900">
              <a:buAutoNum type="arabicParenR"/>
            </a:pPr>
            <a:r>
              <a:rPr lang="en-IE" sz="1450" b="1">
                <a:solidFill>
                  <a:srgbClr val="055E63"/>
                </a:solidFill>
                <a:latin typeface="Bord Bia Sans Bold"/>
              </a:rPr>
              <a:t>We can be a catalyst that helps our industry learn, know and sustainably grow</a:t>
            </a:r>
          </a:p>
          <a:p>
            <a:pPr marL="342900" indent="-342900">
              <a:buAutoNum type="arabicParenR"/>
            </a:pPr>
            <a:endParaRPr lang="en-IE" sz="1450" b="1">
              <a:solidFill>
                <a:srgbClr val="055E63"/>
              </a:solidFill>
              <a:latin typeface="Bord Bia Sans Bold"/>
            </a:endParaRPr>
          </a:p>
          <a:p>
            <a:pPr marL="342900" indent="-342900">
              <a:buAutoNum type="arabicParenR"/>
            </a:pPr>
            <a:r>
              <a:rPr lang="en-IE" sz="1450" b="1">
                <a:solidFill>
                  <a:srgbClr val="055E63"/>
                </a:solidFill>
                <a:latin typeface="Bord Bia Sans Bold"/>
              </a:rPr>
              <a:t>By shifting our focus we can have greater impact</a:t>
            </a:r>
          </a:p>
          <a:p>
            <a:pPr marL="342900" indent="-342900">
              <a:buAutoNum type="arabicParenR"/>
            </a:pPr>
            <a:endParaRPr lang="en-IE" sz="1450" b="1">
              <a:solidFill>
                <a:srgbClr val="2BB5BA"/>
              </a:solidFill>
              <a:latin typeface="Bord Bia Sans Bold"/>
            </a:endParaRPr>
          </a:p>
          <a:p>
            <a:pPr marL="342900" indent="-342900">
              <a:buAutoNum type="arabicParenR"/>
            </a:pPr>
            <a:r>
              <a:rPr lang="en-IE" sz="1450" b="1">
                <a:solidFill>
                  <a:srgbClr val="055E63"/>
                </a:solidFill>
                <a:latin typeface="Bord Bia Sans Bold"/>
              </a:rPr>
              <a:t>And together making it happen</a:t>
            </a:r>
          </a:p>
          <a:p>
            <a:pPr marL="342900" indent="-342900">
              <a:buAutoNum type="arabicParenR"/>
            </a:pPr>
            <a:endParaRPr lang="en-IE" sz="1450" b="1">
              <a:solidFill>
                <a:srgbClr val="055E63"/>
              </a:solidFill>
              <a:latin typeface="Bord Bia Sans Bold"/>
            </a:endParaRPr>
          </a:p>
          <a:p>
            <a:pPr marL="342900" indent="-342900">
              <a:buAutoNum type="arabicParenR"/>
            </a:pPr>
            <a:r>
              <a:rPr lang="en-US" sz="1450" b="1">
                <a:solidFill>
                  <a:srgbClr val="055E63"/>
                </a:solidFill>
                <a:latin typeface="Bord Bia Sans Bold"/>
              </a:rPr>
              <a:t>We’ll be agents of a thriving future for Irish food, drink &amp; horticulture</a:t>
            </a:r>
            <a:endParaRPr lang="en-IE" sz="1050">
              <a:solidFill>
                <a:srgbClr val="055E63"/>
              </a:solidFill>
              <a:latin typeface="Bord Bia San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06837">
            <a:off x="311610" y="1195555"/>
            <a:ext cx="2890531" cy="2202845"/>
          </a:xfrm>
          <a:prstGeom prst="rect">
            <a:avLst/>
          </a:prstGeom>
        </p:spPr>
      </p:pic>
    </p:spTree>
    <p:extLst>
      <p:ext uri="{BB962C8B-B14F-4D97-AF65-F5344CB8AC3E}">
        <p14:creationId xmlns:p14="http://schemas.microsoft.com/office/powerpoint/2010/main" val="1383009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27AABF-B3EE-8E44-2062-9A842C0837F7}"/>
              </a:ext>
            </a:extLst>
          </p:cNvPr>
          <p:cNvSpPr/>
          <p:nvPr/>
        </p:nvSpPr>
        <p:spPr>
          <a:xfrm>
            <a:off x="1218811" y="738269"/>
            <a:ext cx="6781575" cy="3223294"/>
          </a:xfrm>
          <a:prstGeom prst="rect">
            <a:avLst/>
          </a:prstGeom>
          <a:solidFill>
            <a:srgbClr val="2BB5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B6C3B884-EFA7-41FD-4A2D-F3BCEA0AAD91}"/>
              </a:ext>
            </a:extLst>
          </p:cNvPr>
          <p:cNvSpPr txBox="1">
            <a:spLocks/>
          </p:cNvSpPr>
          <p:nvPr/>
        </p:nvSpPr>
        <p:spPr>
          <a:xfrm>
            <a:off x="1535258" y="1398434"/>
            <a:ext cx="4612586" cy="1739982"/>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96112" fontAlgn="base">
              <a:spcBef>
                <a:spcPts val="980"/>
              </a:spcBef>
              <a:buNone/>
            </a:pPr>
            <a:r>
              <a:rPr lang="en-US" sz="3300" b="1" dirty="0">
                <a:solidFill>
                  <a:schemeClr val="bg1"/>
                </a:solidFill>
                <a:latin typeface="Bord Bia Sans"/>
              </a:rPr>
              <a:t>8. Be a Proud Champion </a:t>
            </a:r>
          </a:p>
          <a:p>
            <a:pPr marL="0" indent="0" defTabSz="896112" fontAlgn="base">
              <a:spcBef>
                <a:spcPts val="980"/>
              </a:spcBef>
              <a:buNone/>
            </a:pPr>
            <a:r>
              <a:rPr lang="en-US" dirty="0">
                <a:solidFill>
                  <a:schemeClr val="bg1"/>
                </a:solidFill>
                <a:latin typeface="Bord Bia Sans"/>
              </a:rPr>
              <a:t>Align your AI innovations with your </a:t>
            </a:r>
            <a:r>
              <a:rPr lang="en-US" dirty="0" err="1">
                <a:solidFill>
                  <a:schemeClr val="bg1"/>
                </a:solidFill>
                <a:latin typeface="Bord Bia Sans"/>
              </a:rPr>
              <a:t>organisations</a:t>
            </a:r>
            <a:r>
              <a:rPr lang="en-US" dirty="0">
                <a:solidFill>
                  <a:schemeClr val="bg1"/>
                </a:solidFill>
                <a:latin typeface="Bord Bia Sans"/>
              </a:rPr>
              <a:t> purpose and values for a human-centric culture and sustainable growth</a:t>
            </a:r>
            <a:r>
              <a:rPr lang="en-US" sz="2700" kern="1200" dirty="0">
                <a:solidFill>
                  <a:schemeClr val="bg1"/>
                </a:solidFill>
              </a:rPr>
              <a:t> </a:t>
            </a:r>
            <a:endParaRPr lang="en-US" sz="27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538" y="1829297"/>
            <a:ext cx="2112268" cy="2618237"/>
          </a:xfrm>
          <a:prstGeom prst="rect">
            <a:avLst/>
          </a:prstGeom>
        </p:spPr>
      </p:pic>
      <p:sp>
        <p:nvSpPr>
          <p:cNvPr id="5" name="Text Placeholder 4">
            <a:extLst>
              <a:ext uri="{FF2B5EF4-FFF2-40B4-BE49-F238E27FC236}">
                <a16:creationId xmlns:a16="http://schemas.microsoft.com/office/drawing/2014/main" id="{B6C3B884-EFA7-41FD-4A2D-F3BCEA0AAD91}"/>
              </a:ext>
            </a:extLst>
          </p:cNvPr>
          <p:cNvSpPr txBox="1">
            <a:spLocks/>
          </p:cNvSpPr>
          <p:nvPr/>
        </p:nvSpPr>
        <p:spPr>
          <a:xfrm>
            <a:off x="3737612" y="179234"/>
            <a:ext cx="1743970" cy="7246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96112" fontAlgn="base">
              <a:spcBef>
                <a:spcPts val="980"/>
              </a:spcBef>
              <a:buNone/>
            </a:pPr>
            <a:r>
              <a:rPr lang="en-GB" sz="4000" b="1">
                <a:solidFill>
                  <a:schemeClr val="tx2"/>
                </a:solidFill>
              </a:rPr>
              <a:t>Grow</a:t>
            </a:r>
            <a:r>
              <a:rPr lang="en-US" sz="3600" kern="1200">
                <a:solidFill>
                  <a:schemeClr val="tx2"/>
                </a:solidFill>
              </a:rPr>
              <a:t> </a:t>
            </a:r>
            <a:endParaRPr lang="en-US" sz="4000">
              <a:solidFill>
                <a:schemeClr val="tx2"/>
              </a:solidFill>
            </a:endParaRPr>
          </a:p>
        </p:txBody>
      </p:sp>
    </p:spTree>
    <p:extLst>
      <p:ext uri="{BB962C8B-B14F-4D97-AF65-F5344CB8AC3E}">
        <p14:creationId xmlns:p14="http://schemas.microsoft.com/office/powerpoint/2010/main" val="1036565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2BB5B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342" y="291234"/>
            <a:ext cx="7886700" cy="1348514"/>
          </a:xfrm>
        </p:spPr>
        <p:txBody>
          <a:bodyPr lIns="91440" tIns="45720" rIns="91440" bIns="45720" anchor="t"/>
          <a:lstStyle/>
          <a:p>
            <a:pPr algn="ctr"/>
            <a:r>
              <a:rPr lang="en-US" b="1" dirty="0">
                <a:solidFill>
                  <a:schemeClr val="bg1"/>
                </a:solidFill>
                <a:latin typeface="Bord Bia Sans"/>
                <a:cs typeface="Arial"/>
              </a:rPr>
              <a:t>Thought Starter:</a:t>
            </a:r>
            <a:br>
              <a:rPr lang="en-US" b="1" dirty="0"/>
            </a:br>
            <a:r>
              <a:rPr lang="en-GB" sz="2000" dirty="0">
                <a:solidFill>
                  <a:schemeClr val="bg1"/>
                </a:solidFill>
                <a:effectLst/>
                <a:latin typeface="Bord Bia Sans"/>
                <a:ea typeface="Calibri" panose="020F0502020204030204" pitchFamily="34" charset="0"/>
                <a:cs typeface="Times New Roman"/>
              </a:rPr>
              <a:t>How can you ensure your</a:t>
            </a:r>
            <a:r>
              <a:rPr lang="en-GB" sz="2000" dirty="0">
                <a:solidFill>
                  <a:schemeClr val="bg1"/>
                </a:solidFill>
                <a:latin typeface="Bord Bia Sans"/>
                <a:ea typeface="Calibri" panose="020F0502020204030204" pitchFamily="34" charset="0"/>
                <a:cs typeface="Times New Roman"/>
              </a:rPr>
              <a:t> values</a:t>
            </a:r>
            <a:r>
              <a:rPr lang="en-GB" sz="2000" dirty="0">
                <a:solidFill>
                  <a:schemeClr val="bg1"/>
                </a:solidFill>
                <a:effectLst/>
                <a:latin typeface="Bord Bia Sans"/>
                <a:ea typeface="Calibri" panose="020F0502020204030204" pitchFamily="34" charset="0"/>
                <a:cs typeface="Times New Roman"/>
              </a:rPr>
              <a:t> </a:t>
            </a:r>
            <a:r>
              <a:rPr lang="en-GB" sz="2000" dirty="0">
                <a:solidFill>
                  <a:schemeClr val="bg1"/>
                </a:solidFill>
                <a:latin typeface="Bord Bia Sans"/>
                <a:ea typeface="Calibri" panose="020F0502020204030204" pitchFamily="34" charset="0"/>
                <a:cs typeface="Times New Roman"/>
              </a:rPr>
              <a:t>manifest in your AI </a:t>
            </a:r>
            <a:r>
              <a:rPr lang="en-GB" sz="2000" dirty="0">
                <a:solidFill>
                  <a:schemeClr val="bg1"/>
                </a:solidFill>
                <a:effectLst/>
                <a:latin typeface="Bord Bia Sans"/>
                <a:ea typeface="Calibri" panose="020F0502020204030204" pitchFamily="34" charset="0"/>
                <a:cs typeface="Times New Roman"/>
              </a:rPr>
              <a:t>activities</a:t>
            </a:r>
            <a:r>
              <a:rPr lang="en-GB" sz="2000" dirty="0">
                <a:solidFill>
                  <a:schemeClr val="bg1"/>
                </a:solidFill>
                <a:latin typeface="Bord Bia Sans"/>
                <a:ea typeface="Calibri" panose="020F0502020204030204" pitchFamily="34" charset="0"/>
                <a:cs typeface="Times New Roman"/>
              </a:rPr>
              <a:t> </a:t>
            </a:r>
            <a:r>
              <a:rPr lang="en-GB" sz="2000" dirty="0">
                <a:solidFill>
                  <a:schemeClr val="bg1"/>
                </a:solidFill>
                <a:effectLst/>
                <a:latin typeface="Bord Bia Sans"/>
                <a:ea typeface="Calibri" panose="020F0502020204030204" pitchFamily="34" charset="0"/>
                <a:cs typeface="Times New Roman"/>
              </a:rPr>
              <a:t>and help fulfil your organisation’s purpose?</a:t>
            </a:r>
            <a:br>
              <a:rPr lang="en-IE" sz="1800" dirty="0">
                <a:effectLst/>
                <a:latin typeface="Calibri" panose="020F0502020204030204" pitchFamily="34" charset="0"/>
                <a:ea typeface="Calibri" panose="020F0502020204030204" pitchFamily="34" charset="0"/>
                <a:cs typeface="Times New Roman" panose="02020603050405020304" pitchFamily="18" charset="0"/>
              </a:rPr>
            </a:br>
            <a:endParaRPr lang="en-IE" b="1" dirty="0">
              <a:solidFill>
                <a:schemeClr val="bg1"/>
              </a:solidFill>
            </a:endParaRPr>
          </a:p>
        </p:txBody>
      </p:sp>
      <p:sp>
        <p:nvSpPr>
          <p:cNvPr id="6" name="Rectangle 5">
            <a:extLst>
              <a:ext uri="{FF2B5EF4-FFF2-40B4-BE49-F238E27FC236}">
                <a16:creationId xmlns:a16="http://schemas.microsoft.com/office/drawing/2014/main" id="{A2E09DC9-49A8-589D-A3F2-4D8D81332078}"/>
              </a:ext>
            </a:extLst>
          </p:cNvPr>
          <p:cNvSpPr/>
          <p:nvPr/>
        </p:nvSpPr>
        <p:spPr>
          <a:xfrm>
            <a:off x="286340" y="2061114"/>
            <a:ext cx="4874267" cy="1973379"/>
          </a:xfrm>
          <a:prstGeom prst="rect">
            <a:avLst/>
          </a:prstGeom>
          <a:solidFill>
            <a:srgbClr val="BFE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38AEC94-797F-ED07-8E26-C5843DB892C0}"/>
              </a:ext>
            </a:extLst>
          </p:cNvPr>
          <p:cNvSpPr txBox="1"/>
          <p:nvPr/>
        </p:nvSpPr>
        <p:spPr>
          <a:xfrm>
            <a:off x="437473" y="2280167"/>
            <a:ext cx="4572000" cy="1754326"/>
          </a:xfrm>
          <a:prstGeom prst="rect">
            <a:avLst/>
          </a:prstGeom>
          <a:noFill/>
        </p:spPr>
        <p:txBody>
          <a:bodyPr wrap="square">
            <a:spAutoFit/>
          </a:bodyPr>
          <a:lstStyle/>
          <a:p>
            <a:r>
              <a:rPr lang="en-IE" b="1" dirty="0">
                <a:solidFill>
                  <a:srgbClr val="00595E"/>
                </a:solidFill>
                <a:latin typeface="Bord Bia Sans Bold"/>
              </a:rPr>
              <a:t>Our Purpose</a:t>
            </a:r>
            <a:endParaRPr lang="en-IE" b="1" dirty="0">
              <a:solidFill>
                <a:srgbClr val="00595E"/>
              </a:solidFill>
              <a:latin typeface="Bord Bia Sans Bold" pitchFamily="2" charset="77"/>
            </a:endParaRPr>
          </a:p>
          <a:p>
            <a:endParaRPr lang="en-IE" sz="1800" dirty="0">
              <a:solidFill>
                <a:srgbClr val="075E64"/>
              </a:solidFill>
              <a:latin typeface="Bord Bia Sans"/>
              <a:cs typeface="Arial"/>
            </a:endParaRPr>
          </a:p>
          <a:p>
            <a:r>
              <a:rPr lang="en-IE" sz="1800" dirty="0">
                <a:solidFill>
                  <a:srgbClr val="075E64"/>
                </a:solidFill>
                <a:latin typeface="Bord Bia Sans"/>
                <a:cs typeface="Arial"/>
              </a:rPr>
              <a:t>Our purpose is to bring Ireland’s outstanding food, drink and horticulture to the world, thus enabling growth and sustainability of producers.</a:t>
            </a:r>
            <a:endParaRPr lang="en-IE" dirty="0"/>
          </a:p>
        </p:txBody>
      </p:sp>
      <p:pic>
        <p:nvPicPr>
          <p:cNvPr id="4" name="Picture 3">
            <a:extLst>
              <a:ext uri="{FF2B5EF4-FFF2-40B4-BE49-F238E27FC236}">
                <a16:creationId xmlns:a16="http://schemas.microsoft.com/office/drawing/2014/main" id="{1E155C32-AA27-587B-3958-DC46032B26B6}"/>
              </a:ext>
            </a:extLst>
          </p:cNvPr>
          <p:cNvPicPr>
            <a:picLocks noChangeAspect="1"/>
          </p:cNvPicPr>
          <p:nvPr/>
        </p:nvPicPr>
        <p:blipFill>
          <a:blip r:embed="rId3"/>
          <a:stretch>
            <a:fillRect/>
          </a:stretch>
        </p:blipFill>
        <p:spPr>
          <a:xfrm>
            <a:off x="5489293" y="2061114"/>
            <a:ext cx="3560373" cy="1987468"/>
          </a:xfrm>
          <a:prstGeom prst="rect">
            <a:avLst/>
          </a:prstGeom>
        </p:spPr>
      </p:pic>
      <p:pic>
        <p:nvPicPr>
          <p:cNvPr id="3" name="Picture 2" descr="A drawing of hands and a light bulb&#10;&#10;Description automatically generated with low confidence">
            <a:extLst>
              <a:ext uri="{FF2B5EF4-FFF2-40B4-BE49-F238E27FC236}">
                <a16:creationId xmlns:a16="http://schemas.microsoft.com/office/drawing/2014/main" id="{F17D270A-E5AC-38A8-DEA7-B74A951397F7}"/>
              </a:ext>
            </a:extLst>
          </p:cNvPr>
          <p:cNvPicPr>
            <a:picLocks noChangeAspect="1"/>
          </p:cNvPicPr>
          <p:nvPr/>
        </p:nvPicPr>
        <p:blipFill>
          <a:blip r:embed="rId4"/>
          <a:stretch>
            <a:fillRect/>
          </a:stretch>
        </p:blipFill>
        <p:spPr>
          <a:xfrm>
            <a:off x="4603621" y="1293478"/>
            <a:ext cx="1469076" cy="1973378"/>
          </a:xfrm>
          <a:prstGeom prst="rect">
            <a:avLst/>
          </a:prstGeom>
          <a:scene3d>
            <a:camera prst="isometricOffAxis1Right"/>
            <a:lightRig rig="threePt" dir="t"/>
          </a:scene3d>
        </p:spPr>
      </p:pic>
    </p:spTree>
    <p:extLst>
      <p:ext uri="{BB962C8B-B14F-4D97-AF65-F5344CB8AC3E}">
        <p14:creationId xmlns:p14="http://schemas.microsoft.com/office/powerpoint/2010/main" val="2995850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27AABF-B3EE-8E44-2062-9A842C0837F7}"/>
              </a:ext>
            </a:extLst>
          </p:cNvPr>
          <p:cNvSpPr/>
          <p:nvPr/>
        </p:nvSpPr>
        <p:spPr>
          <a:xfrm>
            <a:off x="1218811" y="738269"/>
            <a:ext cx="6781575" cy="3223294"/>
          </a:xfrm>
          <a:prstGeom prst="rect">
            <a:avLst/>
          </a:prstGeom>
          <a:solidFill>
            <a:srgbClr val="BFE7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2" name="Text Placeholder 4">
            <a:extLst>
              <a:ext uri="{FF2B5EF4-FFF2-40B4-BE49-F238E27FC236}">
                <a16:creationId xmlns:a16="http://schemas.microsoft.com/office/drawing/2014/main" id="{B6C3B884-EFA7-41FD-4A2D-F3BCEA0AAD91}"/>
              </a:ext>
            </a:extLst>
          </p:cNvPr>
          <p:cNvSpPr txBox="1">
            <a:spLocks/>
          </p:cNvSpPr>
          <p:nvPr/>
        </p:nvSpPr>
        <p:spPr>
          <a:xfrm>
            <a:off x="1535258" y="1398434"/>
            <a:ext cx="4411832" cy="1923678"/>
          </a:xfrm>
          <a:prstGeom prst="rect">
            <a:avLst/>
          </a:prstGeom>
        </p:spPr>
        <p:txBody>
          <a:bodyPr lIns="91440" tIns="45720" rIns="91440" bIns="4572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96112" fontAlgn="base">
              <a:spcBef>
                <a:spcPts val="980"/>
              </a:spcBef>
              <a:buNone/>
            </a:pPr>
            <a:r>
              <a:rPr lang="en-US" sz="4000" b="1" dirty="0">
                <a:solidFill>
                  <a:schemeClr val="tx2"/>
                </a:solidFill>
                <a:latin typeface="Bord Bia Sans Bold"/>
              </a:rPr>
              <a:t>9. Be a Strategic Thinker</a:t>
            </a:r>
          </a:p>
          <a:p>
            <a:pPr marL="0" indent="0" defTabSz="896112" fontAlgn="base">
              <a:spcBef>
                <a:spcPts val="980"/>
              </a:spcBef>
              <a:buNone/>
            </a:pPr>
            <a:r>
              <a:rPr lang="en-US" sz="3100" dirty="0">
                <a:solidFill>
                  <a:schemeClr val="tx2"/>
                </a:solidFill>
                <a:latin typeface="Bord Bia Sans Bold"/>
              </a:rPr>
              <a:t>Ensure everything you do with AI helps deliver your </a:t>
            </a:r>
            <a:r>
              <a:rPr lang="en-US" sz="3100" dirty="0" err="1">
                <a:solidFill>
                  <a:schemeClr val="tx2"/>
                </a:solidFill>
                <a:latin typeface="Bord Bia Sans Bold"/>
              </a:rPr>
              <a:t>organisation’s</a:t>
            </a:r>
            <a:r>
              <a:rPr lang="en-US" sz="3100" dirty="0">
                <a:solidFill>
                  <a:schemeClr val="tx2"/>
                </a:solidFill>
                <a:latin typeface="Bord Bia Sans Bold"/>
              </a:rPr>
              <a:t> strategy, if it doesn’t you shouldn’t be doing it!</a:t>
            </a:r>
            <a:r>
              <a:rPr lang="en-US" sz="2700" kern="1200" dirty="0">
                <a:solidFill>
                  <a:schemeClr val="tx2"/>
                </a:solidFill>
              </a:rPr>
              <a:t> </a:t>
            </a:r>
            <a:endParaRPr lang="en-US" sz="2700" dirty="0">
              <a:solidFill>
                <a:schemeClr val="tx2"/>
              </a:solidFill>
              <a:cs typeface="Calibri"/>
            </a:endParaRPr>
          </a:p>
        </p:txBody>
      </p:sp>
      <p:sp>
        <p:nvSpPr>
          <p:cNvPr id="5" name="Text Placeholder 4">
            <a:extLst>
              <a:ext uri="{FF2B5EF4-FFF2-40B4-BE49-F238E27FC236}">
                <a16:creationId xmlns:a16="http://schemas.microsoft.com/office/drawing/2014/main" id="{B6C3B884-EFA7-41FD-4A2D-F3BCEA0AAD91}"/>
              </a:ext>
            </a:extLst>
          </p:cNvPr>
          <p:cNvSpPr txBox="1">
            <a:spLocks/>
          </p:cNvSpPr>
          <p:nvPr/>
        </p:nvSpPr>
        <p:spPr>
          <a:xfrm>
            <a:off x="3737612" y="179234"/>
            <a:ext cx="1743970" cy="7246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96112" fontAlgn="base">
              <a:spcBef>
                <a:spcPts val="980"/>
              </a:spcBef>
              <a:buNone/>
            </a:pPr>
            <a:r>
              <a:rPr lang="en-GB" sz="4000" b="1">
                <a:solidFill>
                  <a:schemeClr val="tx2"/>
                </a:solidFill>
              </a:rPr>
              <a:t>Grow</a:t>
            </a:r>
            <a:r>
              <a:rPr lang="en-US" sz="3600" kern="1200">
                <a:solidFill>
                  <a:schemeClr val="tx2"/>
                </a:solidFill>
              </a:rPr>
              <a:t> </a:t>
            </a:r>
            <a:endParaRPr lang="en-US" sz="4000">
              <a:solidFill>
                <a:schemeClr val="tx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324" y="1506120"/>
            <a:ext cx="2182372" cy="3014478"/>
          </a:xfrm>
          <a:prstGeom prst="rect">
            <a:avLst/>
          </a:prstGeom>
        </p:spPr>
      </p:pic>
    </p:spTree>
    <p:extLst>
      <p:ext uri="{BB962C8B-B14F-4D97-AF65-F5344CB8AC3E}">
        <p14:creationId xmlns:p14="http://schemas.microsoft.com/office/powerpoint/2010/main" val="3131905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BFE7D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342" y="291234"/>
            <a:ext cx="7886700" cy="1115909"/>
          </a:xfrm>
        </p:spPr>
        <p:txBody>
          <a:bodyPr lIns="91440" tIns="45720" rIns="91440" bIns="45720" anchor="t"/>
          <a:lstStyle/>
          <a:p>
            <a:pPr algn="ctr"/>
            <a:r>
              <a:rPr lang="en-US" b="1" dirty="0">
                <a:latin typeface="Bord Bia Sans"/>
                <a:cs typeface="Arial"/>
              </a:rPr>
              <a:t>Thought Starter:</a:t>
            </a:r>
            <a:br>
              <a:rPr lang="en-US" b="1" dirty="0"/>
            </a:br>
            <a:r>
              <a:rPr lang="en-US" sz="2000" dirty="0">
                <a:latin typeface="Bord Bia Sans"/>
                <a:cs typeface="Arial"/>
              </a:rPr>
              <a:t>How can you develop AI use cases and instructions that empower and enable your </a:t>
            </a:r>
            <a:r>
              <a:rPr lang="en-US" sz="2000" dirty="0" err="1">
                <a:latin typeface="Bord Bia Sans"/>
                <a:cs typeface="Arial"/>
              </a:rPr>
              <a:t>organisation</a:t>
            </a:r>
            <a:r>
              <a:rPr lang="en-US" sz="2000" dirty="0">
                <a:latin typeface="Bord Bia Sans"/>
                <a:cs typeface="Arial"/>
              </a:rPr>
              <a:t> to execute strategy? (Bord Bia, 2022)</a:t>
            </a:r>
            <a:endParaRPr lang="en-IE" sz="2000" dirty="0">
              <a:latin typeface="Bord Bia Sans"/>
              <a:cs typeface="Arial"/>
            </a:endParaRPr>
          </a:p>
        </p:txBody>
      </p:sp>
      <p:pic>
        <p:nvPicPr>
          <p:cNvPr id="3" name="Picture 2" descr="A windmill in a field&#10;&#10;Description automatically generated">
            <a:extLst>
              <a:ext uri="{FF2B5EF4-FFF2-40B4-BE49-F238E27FC236}">
                <a16:creationId xmlns:a16="http://schemas.microsoft.com/office/drawing/2014/main" id="{E07C1974-7359-1735-6159-1A6E39ABB6DE}"/>
              </a:ext>
            </a:extLst>
          </p:cNvPr>
          <p:cNvPicPr>
            <a:picLocks noChangeAspect="1"/>
          </p:cNvPicPr>
          <p:nvPr/>
        </p:nvPicPr>
        <p:blipFill>
          <a:blip r:embed="rId3"/>
          <a:stretch>
            <a:fillRect/>
          </a:stretch>
        </p:blipFill>
        <p:spPr>
          <a:xfrm>
            <a:off x="1946115" y="1625830"/>
            <a:ext cx="2383577" cy="3409316"/>
          </a:xfrm>
          <a:prstGeom prst="rect">
            <a:avLst/>
          </a:prstGeom>
          <a:ln w="34925">
            <a:solidFill>
              <a:srgbClr val="D8C1D3"/>
            </a:solidFill>
          </a:ln>
        </p:spPr>
      </p:pic>
      <p:pic>
        <p:nvPicPr>
          <p:cNvPr id="4" name="Picture 3" descr="A blue and green triangle with text&#10;&#10;Description automatically generated">
            <a:extLst>
              <a:ext uri="{FF2B5EF4-FFF2-40B4-BE49-F238E27FC236}">
                <a16:creationId xmlns:a16="http://schemas.microsoft.com/office/drawing/2014/main" id="{D23979ED-E681-8577-4E96-1FC6DD315042}"/>
              </a:ext>
            </a:extLst>
          </p:cNvPr>
          <p:cNvPicPr>
            <a:picLocks noChangeAspect="1"/>
          </p:cNvPicPr>
          <p:nvPr/>
        </p:nvPicPr>
        <p:blipFill>
          <a:blip r:embed="rId4"/>
          <a:stretch>
            <a:fillRect/>
          </a:stretch>
        </p:blipFill>
        <p:spPr>
          <a:xfrm>
            <a:off x="4329692" y="1625830"/>
            <a:ext cx="2368550" cy="3409315"/>
          </a:xfrm>
          <a:prstGeom prst="rect">
            <a:avLst/>
          </a:prstGeom>
          <a:ln w="34925">
            <a:solidFill>
              <a:srgbClr val="D8C1D3"/>
            </a:solidFill>
          </a:ln>
        </p:spPr>
      </p:pic>
      <p:sp>
        <p:nvSpPr>
          <p:cNvPr id="5" name="TextBox 4">
            <a:extLst>
              <a:ext uri="{FF2B5EF4-FFF2-40B4-BE49-F238E27FC236}">
                <a16:creationId xmlns:a16="http://schemas.microsoft.com/office/drawing/2014/main" id="{79FD4000-8873-F4A0-5EEB-CC1C34CA29E4}"/>
              </a:ext>
            </a:extLst>
          </p:cNvPr>
          <p:cNvSpPr txBox="1"/>
          <p:nvPr/>
        </p:nvSpPr>
        <p:spPr>
          <a:xfrm>
            <a:off x="4403624" y="3834332"/>
            <a:ext cx="2220686" cy="537882"/>
          </a:xfrm>
          <a:prstGeom prst="rect">
            <a:avLst/>
          </a:prstGeom>
          <a:noFill/>
          <a:ln w="38100">
            <a:solidFill>
              <a:srgbClr val="CD536D"/>
            </a:solidFill>
          </a:ln>
        </p:spPr>
        <p:txBody>
          <a:bodyPr wrap="square" rtlCol="0">
            <a:spAutoFit/>
          </a:bodyPr>
          <a:lstStyle/>
          <a:p>
            <a:endParaRPr lang="en-IE" dirty="0"/>
          </a:p>
        </p:txBody>
      </p:sp>
      <p:sp>
        <p:nvSpPr>
          <p:cNvPr id="6" name="Isosceles Triangle 5">
            <a:extLst>
              <a:ext uri="{FF2B5EF4-FFF2-40B4-BE49-F238E27FC236}">
                <a16:creationId xmlns:a16="http://schemas.microsoft.com/office/drawing/2014/main" id="{219763C7-3ECB-8F53-049E-D53CA038D6C5}"/>
              </a:ext>
            </a:extLst>
          </p:cNvPr>
          <p:cNvSpPr/>
          <p:nvPr/>
        </p:nvSpPr>
        <p:spPr>
          <a:xfrm>
            <a:off x="5609346" y="3171401"/>
            <a:ext cx="676194" cy="614721"/>
          </a:xfrm>
          <a:prstGeom prst="triangle">
            <a:avLst/>
          </a:prstGeom>
          <a:noFill/>
          <a:ln w="38100">
            <a:solidFill>
              <a:srgbClr val="CD53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915342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27AABF-B3EE-8E44-2062-9A842C0837F7}"/>
              </a:ext>
            </a:extLst>
          </p:cNvPr>
          <p:cNvSpPr/>
          <p:nvPr/>
        </p:nvSpPr>
        <p:spPr>
          <a:xfrm>
            <a:off x="1218811" y="738269"/>
            <a:ext cx="6781575" cy="3223294"/>
          </a:xfrm>
          <a:prstGeom prst="rect">
            <a:avLst/>
          </a:prstGeom>
          <a:solidFill>
            <a:srgbClr val="EBC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B6C3B884-EFA7-41FD-4A2D-F3BCEA0AAD91}"/>
              </a:ext>
            </a:extLst>
          </p:cNvPr>
          <p:cNvSpPr txBox="1">
            <a:spLocks/>
          </p:cNvSpPr>
          <p:nvPr/>
        </p:nvSpPr>
        <p:spPr>
          <a:xfrm>
            <a:off x="2046198" y="1251069"/>
            <a:ext cx="5126799" cy="2197694"/>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96112" fontAlgn="base">
              <a:spcBef>
                <a:spcPts val="980"/>
              </a:spcBef>
              <a:buNone/>
            </a:pPr>
            <a:r>
              <a:rPr lang="en-US" sz="3300" b="1" dirty="0">
                <a:solidFill>
                  <a:schemeClr val="tx2"/>
                </a:solidFill>
                <a:latin typeface="Bord Bia Sans"/>
              </a:rPr>
              <a:t>10. Be a Critical Experimenter </a:t>
            </a:r>
          </a:p>
          <a:p>
            <a:pPr marL="0" indent="0" algn="ctr" defTabSz="896112" fontAlgn="base">
              <a:spcBef>
                <a:spcPts val="980"/>
              </a:spcBef>
              <a:buNone/>
            </a:pPr>
            <a:r>
              <a:rPr lang="en-US" dirty="0">
                <a:solidFill>
                  <a:schemeClr val="tx2"/>
                </a:solidFill>
                <a:latin typeface="Bord Bia Sans"/>
              </a:rPr>
              <a:t>There’s no time to start like the present, so research AI use cases for your library, and start to play with it. But always critically evaluate the outputs and only ever use AI tools that are approved by your </a:t>
            </a:r>
            <a:r>
              <a:rPr lang="en-US" dirty="0" err="1">
                <a:solidFill>
                  <a:schemeClr val="tx2"/>
                </a:solidFill>
                <a:latin typeface="Bord Bia Sans"/>
              </a:rPr>
              <a:t>organisation</a:t>
            </a:r>
            <a:r>
              <a:rPr lang="en-US" dirty="0">
                <a:solidFill>
                  <a:schemeClr val="tx2"/>
                </a:solidFill>
                <a:latin typeface="Bord Bia Sans"/>
              </a:rPr>
              <a:t>.</a:t>
            </a:r>
          </a:p>
          <a:p>
            <a:pPr marL="0" indent="0" algn="ctr" defTabSz="896112" fontAlgn="base">
              <a:spcBef>
                <a:spcPts val="980"/>
              </a:spcBef>
              <a:buNone/>
            </a:pPr>
            <a:endParaRPr lang="en-US" dirty="0">
              <a:latin typeface="Bord Bia San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780" y="1846614"/>
            <a:ext cx="1736070" cy="2627749"/>
          </a:xfrm>
          <a:prstGeom prst="rect">
            <a:avLst/>
          </a:prstGeom>
        </p:spPr>
      </p:pic>
    </p:spTree>
    <p:extLst>
      <p:ext uri="{BB962C8B-B14F-4D97-AF65-F5344CB8AC3E}">
        <p14:creationId xmlns:p14="http://schemas.microsoft.com/office/powerpoint/2010/main" val="8209576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EBC91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7000"/>
              </a:lnSpc>
              <a:spcAft>
                <a:spcPts val="800"/>
              </a:spcAft>
            </a:pPr>
            <a:r>
              <a:rPr lang="en-US" b="1" dirty="0"/>
              <a:t>			Thought Starter:</a:t>
            </a:r>
            <a:br>
              <a:rPr lang="en-US" b="1" dirty="0"/>
            </a:br>
            <a:r>
              <a:rPr lang="en-GB" sz="2000" dirty="0">
                <a:effectLst/>
                <a:latin typeface="Bord Bia Sans" panose="00000500000000000000" pitchFamily="2" charset="0"/>
                <a:ea typeface="Calibri" panose="020F0502020204030204" pitchFamily="34" charset="0"/>
                <a:cs typeface="Times New Roman" panose="02020603050405020304" pitchFamily="18" charset="0"/>
              </a:rPr>
              <a:t> How can you communicate and collaborate with AI to generate effective prompts that help deliver the </a:t>
            </a:r>
            <a:r>
              <a:rPr lang="en-GB" sz="2000" dirty="0">
                <a:latin typeface="Bord Bia Sans" panose="00000500000000000000" pitchFamily="2" charset="0"/>
                <a:ea typeface="Calibri" panose="020F0502020204030204" pitchFamily="34" charset="0"/>
                <a:cs typeface="Times New Roman" panose="02020603050405020304" pitchFamily="18" charset="0"/>
              </a:rPr>
              <a:t>marketing </a:t>
            </a:r>
            <a:r>
              <a:rPr lang="en-GB" sz="2000" dirty="0">
                <a:effectLst/>
                <a:latin typeface="Bord Bia Sans" panose="00000500000000000000" pitchFamily="2" charset="0"/>
                <a:ea typeface="Calibri" panose="020F0502020204030204" pitchFamily="34" charset="0"/>
                <a:cs typeface="Times New Roman" panose="02020603050405020304" pitchFamily="18" charset="0"/>
              </a:rPr>
              <a:t>outputs you need faster?</a:t>
            </a:r>
            <a:br>
              <a:rPr lang="en-GB" sz="2000" dirty="0">
                <a:effectLst/>
                <a:latin typeface="Bord Bia Sans" panose="00000500000000000000" pitchFamily="2"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5 tips for creating effective prompts: (Woods, R, 2023)</a:t>
            </a:r>
            <a:br>
              <a:rPr lang="en-IE"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br>
              <a:rPr lang="en-IE" sz="1800" dirty="0">
                <a:effectLst/>
                <a:latin typeface="Calibri" panose="020F0502020204030204" pitchFamily="34" charset="0"/>
                <a:ea typeface="Calibri" panose="020F0502020204030204" pitchFamily="34" charset="0"/>
                <a:cs typeface="Times New Roman" panose="02020603050405020304" pitchFamily="18" charset="0"/>
              </a:rPr>
            </a:br>
            <a:r>
              <a:rPr lang="en-IE" sz="1200" dirty="0">
                <a:effectLst/>
                <a:latin typeface="Bord Bia Sans" panose="00000500000000000000" pitchFamily="2" charset="0"/>
                <a:ea typeface="Calibri" panose="020F0502020204030204" pitchFamily="34" charset="0"/>
                <a:cs typeface="Times New Roman" panose="02020603050405020304" pitchFamily="18" charset="0"/>
              </a:rPr>
              <a:t>1.</a:t>
            </a:r>
            <a:r>
              <a:rPr lang="en-GB" sz="1200" b="1" dirty="0">
                <a:effectLst/>
                <a:latin typeface="Bord Bia Sans" panose="00000500000000000000" pitchFamily="2" charset="0"/>
                <a:ea typeface="Calibri" panose="020F0502020204030204" pitchFamily="34" charset="0"/>
                <a:cs typeface="Times New Roman" panose="02020603050405020304" pitchFamily="18" charset="0"/>
              </a:rPr>
              <a:t>Create context: </a:t>
            </a:r>
            <a:r>
              <a:rPr lang="en-GB" sz="1200" dirty="0">
                <a:effectLst/>
                <a:latin typeface="Bord Bia Sans" panose="00000500000000000000" pitchFamily="2" charset="0"/>
                <a:ea typeface="Calibri" panose="020F0502020204030204" pitchFamily="34" charset="0"/>
                <a:cs typeface="Times New Roman" panose="02020603050405020304" pitchFamily="18" charset="0"/>
              </a:rPr>
              <a:t>Tell the AI what you want it to act as/</a:t>
            </a:r>
            <a:r>
              <a:rPr lang="en-GB" sz="1200" dirty="0" err="1">
                <a:effectLst/>
                <a:latin typeface="Bord Bia Sans" panose="00000500000000000000" pitchFamily="2" charset="0"/>
                <a:ea typeface="Calibri" panose="020F0502020204030204" pitchFamily="34" charset="0"/>
                <a:cs typeface="Times New Roman" panose="02020603050405020304" pitchFamily="18" charset="0"/>
              </a:rPr>
              <a:t>roleplay</a:t>
            </a:r>
            <a:r>
              <a:rPr lang="en-GB" sz="1200" dirty="0">
                <a:effectLst/>
                <a:latin typeface="Bord Bia Sans" panose="00000500000000000000" pitchFamily="2" charset="0"/>
                <a:ea typeface="Calibri" panose="020F0502020204030204" pitchFamily="34" charset="0"/>
                <a:cs typeface="Times New Roman" panose="02020603050405020304" pitchFamily="18" charset="0"/>
              </a:rPr>
              <a:t>:</a:t>
            </a:r>
            <a:br>
              <a:rPr lang="en-IE" sz="1200" dirty="0">
                <a:effectLst/>
                <a:latin typeface="Bord Bia Sans" panose="00000500000000000000" pitchFamily="2" charset="0"/>
                <a:ea typeface="Calibri" panose="020F0502020204030204" pitchFamily="34" charset="0"/>
                <a:cs typeface="Times New Roman" panose="02020603050405020304" pitchFamily="18" charset="0"/>
              </a:rPr>
            </a:br>
            <a:r>
              <a:rPr lang="en-GB" sz="1200" dirty="0">
                <a:effectLst/>
                <a:latin typeface="Bord Bia Sans" panose="00000500000000000000" pitchFamily="2" charset="0"/>
                <a:ea typeface="Calibri" panose="020F0502020204030204" pitchFamily="34" charset="0"/>
                <a:cs typeface="Times New Roman" panose="02020603050405020304" pitchFamily="18" charset="0"/>
              </a:rPr>
              <a:t>E.g. I want you to act as a Library marketer</a:t>
            </a:r>
            <a:br>
              <a:rPr lang="en-IE" sz="1200" dirty="0">
                <a:effectLst/>
                <a:latin typeface="Bord Bia Sans" panose="00000500000000000000" pitchFamily="2" charset="0"/>
                <a:ea typeface="Calibri" panose="020F0502020204030204" pitchFamily="34" charset="0"/>
                <a:cs typeface="Times New Roman" panose="02020603050405020304" pitchFamily="18" charset="0"/>
              </a:rPr>
            </a:br>
            <a:r>
              <a:rPr lang="en-IE" sz="1200" dirty="0">
                <a:effectLst/>
                <a:latin typeface="Bord Bia Sans" panose="00000500000000000000" pitchFamily="2" charset="0"/>
                <a:ea typeface="Calibri" panose="020F0502020204030204" pitchFamily="34" charset="0"/>
                <a:cs typeface="Times New Roman" panose="02020603050405020304" pitchFamily="18" charset="0"/>
              </a:rPr>
              <a:t>2. </a:t>
            </a:r>
            <a:r>
              <a:rPr lang="en-GB" sz="1200" b="1" dirty="0">
                <a:effectLst/>
                <a:latin typeface="Bord Bia Sans" panose="00000500000000000000" pitchFamily="2" charset="0"/>
                <a:ea typeface="Calibri" panose="020F0502020204030204" pitchFamily="34" charset="0"/>
                <a:cs typeface="Times New Roman" panose="02020603050405020304" pitchFamily="18" charset="0"/>
              </a:rPr>
              <a:t>Be specific </a:t>
            </a:r>
            <a:r>
              <a:rPr lang="en-GB" sz="1200" dirty="0">
                <a:effectLst/>
                <a:latin typeface="Bord Bia Sans" panose="00000500000000000000" pitchFamily="2" charset="0"/>
                <a:ea typeface="Calibri" panose="020F0502020204030204" pitchFamily="34" charset="0"/>
                <a:cs typeface="Times New Roman" panose="02020603050405020304" pitchFamily="18" charset="0"/>
              </a:rPr>
              <a:t>and give the AI a more concrete task at hand:</a:t>
            </a:r>
            <a:br>
              <a:rPr lang="en-IE" sz="1200" dirty="0">
                <a:effectLst/>
                <a:latin typeface="Bord Bia Sans" panose="00000500000000000000" pitchFamily="2" charset="0"/>
                <a:ea typeface="Calibri" panose="020F0502020204030204" pitchFamily="34" charset="0"/>
                <a:cs typeface="Times New Roman" panose="02020603050405020304" pitchFamily="18" charset="0"/>
              </a:rPr>
            </a:br>
            <a:r>
              <a:rPr lang="en-GB" sz="1200" dirty="0">
                <a:effectLst/>
                <a:latin typeface="Bord Bia Sans" panose="00000500000000000000" pitchFamily="2" charset="0"/>
                <a:ea typeface="Calibri" panose="020F0502020204030204" pitchFamily="34" charset="0"/>
                <a:cs typeface="Times New Roman" panose="02020603050405020304" pitchFamily="18" charset="0"/>
              </a:rPr>
              <a:t>E.g. You will be responsible for writing engaging and informative social media captions for our library collections on our </a:t>
            </a:r>
            <a:r>
              <a:rPr lang="en-GB" sz="1200" dirty="0" err="1">
                <a:effectLst/>
                <a:latin typeface="Bord Bia Sans" panose="00000500000000000000" pitchFamily="2" charset="0"/>
                <a:ea typeface="Calibri" panose="020F0502020204030204" pitchFamily="34" charset="0"/>
                <a:cs typeface="Times New Roman" panose="02020603050405020304" pitchFamily="18" charset="0"/>
              </a:rPr>
              <a:t>xxxx</a:t>
            </a:r>
            <a:r>
              <a:rPr lang="en-GB" sz="1200" dirty="0">
                <a:effectLst/>
                <a:latin typeface="Bord Bia Sans" panose="00000500000000000000" pitchFamily="2" charset="0"/>
                <a:ea typeface="Calibri" panose="020F0502020204030204" pitchFamily="34" charset="0"/>
                <a:cs typeface="Times New Roman" panose="02020603050405020304" pitchFamily="18" charset="0"/>
              </a:rPr>
              <a:t> LinkedIn page. You will write in our brand tone of voice which is approachable, confident, encouraging and straightforward.</a:t>
            </a:r>
            <a:br>
              <a:rPr lang="en-IE" sz="1200" dirty="0">
                <a:effectLst/>
                <a:latin typeface="Bord Bia Sans" panose="00000500000000000000" pitchFamily="2" charset="0"/>
                <a:ea typeface="Calibri" panose="020F0502020204030204" pitchFamily="34" charset="0"/>
                <a:cs typeface="Times New Roman" panose="02020603050405020304" pitchFamily="18" charset="0"/>
              </a:rPr>
            </a:br>
            <a:r>
              <a:rPr lang="en-GB" sz="1200" dirty="0">
                <a:effectLst/>
                <a:latin typeface="Bord Bia Sans" panose="00000500000000000000" pitchFamily="2" charset="0"/>
                <a:ea typeface="Calibri" panose="020F0502020204030204" pitchFamily="34" charset="0"/>
                <a:cs typeface="Times New Roman" panose="02020603050405020304" pitchFamily="18" charset="0"/>
              </a:rPr>
              <a:t> 3. </a:t>
            </a:r>
            <a:r>
              <a:rPr lang="en-GB" sz="1200" b="1" dirty="0">
                <a:effectLst/>
                <a:latin typeface="Bord Bia Sans" panose="00000500000000000000" pitchFamily="2" charset="0"/>
                <a:ea typeface="Calibri" panose="020F0502020204030204" pitchFamily="34" charset="0"/>
                <a:cs typeface="Times New Roman" panose="02020603050405020304" pitchFamily="18" charset="0"/>
              </a:rPr>
              <a:t>Give clear instructions </a:t>
            </a:r>
            <a:r>
              <a:rPr lang="en-GB" sz="1200" dirty="0">
                <a:effectLst/>
                <a:latin typeface="Bord Bia Sans" panose="00000500000000000000" pitchFamily="2" charset="0"/>
                <a:ea typeface="Calibri" panose="020F0502020204030204" pitchFamily="34" charset="0"/>
                <a:cs typeface="Times New Roman" panose="02020603050405020304" pitchFamily="18" charset="0"/>
              </a:rPr>
              <a:t>for what you expect in return: E.g. My first request is I need a caption for our collection of authoritative reports on AI in the food industry</a:t>
            </a:r>
            <a:br>
              <a:rPr lang="en-IE" sz="1200" dirty="0">
                <a:effectLst/>
                <a:latin typeface="Bord Bia Sans" panose="00000500000000000000" pitchFamily="2" charset="0"/>
                <a:ea typeface="Calibri" panose="020F0502020204030204" pitchFamily="34" charset="0"/>
                <a:cs typeface="Times New Roman" panose="02020603050405020304" pitchFamily="18" charset="0"/>
              </a:rPr>
            </a:br>
            <a:r>
              <a:rPr lang="en-GB" sz="1200" dirty="0">
                <a:effectLst/>
                <a:latin typeface="Bord Bia Sans" panose="00000500000000000000" pitchFamily="2" charset="0"/>
                <a:ea typeface="Calibri" panose="020F0502020204030204" pitchFamily="34" charset="0"/>
                <a:cs typeface="Times New Roman" panose="02020603050405020304" pitchFamily="18" charset="0"/>
              </a:rPr>
              <a:t>4. </a:t>
            </a:r>
            <a:r>
              <a:rPr lang="en-GB" sz="1200" b="1" dirty="0">
                <a:effectLst/>
                <a:latin typeface="Bord Bia Sans" panose="00000500000000000000" pitchFamily="2" charset="0"/>
                <a:ea typeface="Calibri" panose="020F0502020204030204" pitchFamily="34" charset="0"/>
                <a:cs typeface="Times New Roman" panose="02020603050405020304" pitchFamily="18" charset="0"/>
              </a:rPr>
              <a:t>Give examples </a:t>
            </a:r>
            <a:r>
              <a:rPr lang="en-GB" sz="1200" dirty="0">
                <a:effectLst/>
                <a:latin typeface="Bord Bia Sans" panose="00000500000000000000" pitchFamily="2" charset="0"/>
                <a:ea typeface="Calibri" panose="020F0502020204030204" pitchFamily="34" charset="0"/>
                <a:cs typeface="Times New Roman" panose="02020603050405020304" pitchFamily="18" charset="0"/>
              </a:rPr>
              <a:t>of content the AI should take inspiration from:</a:t>
            </a:r>
            <a:br>
              <a:rPr lang="en-IE" sz="1200" dirty="0">
                <a:effectLst/>
                <a:latin typeface="Bord Bia Sans" panose="00000500000000000000" pitchFamily="2" charset="0"/>
                <a:ea typeface="Calibri" panose="020F0502020204030204" pitchFamily="34" charset="0"/>
                <a:cs typeface="Times New Roman" panose="02020603050405020304" pitchFamily="18" charset="0"/>
              </a:rPr>
            </a:br>
            <a:r>
              <a:rPr lang="en-GB" sz="1200" dirty="0">
                <a:effectLst/>
                <a:latin typeface="Bord Bia Sans" panose="00000500000000000000" pitchFamily="2" charset="0"/>
                <a:ea typeface="Calibri" panose="020F0502020204030204" pitchFamily="34" charset="0"/>
                <a:cs typeface="Times New Roman" panose="02020603050405020304" pitchFamily="18" charset="0"/>
              </a:rPr>
              <a:t>e.g. Read a </a:t>
            </a:r>
            <a:r>
              <a:rPr lang="en-GB" sz="1200" dirty="0" err="1">
                <a:effectLst/>
                <a:latin typeface="Bord Bia Sans" panose="00000500000000000000" pitchFamily="2" charset="0"/>
                <a:ea typeface="Calibri" panose="020F0502020204030204" pitchFamily="34" charset="0"/>
                <a:cs typeface="Times New Roman" panose="02020603050405020304" pitchFamily="18" charset="0"/>
              </a:rPr>
              <a:t>Linkedin</a:t>
            </a:r>
            <a:r>
              <a:rPr lang="en-GB" sz="1200" dirty="0">
                <a:effectLst/>
                <a:latin typeface="Bord Bia Sans" panose="00000500000000000000" pitchFamily="2" charset="0"/>
                <a:ea typeface="Calibri" panose="020F0502020204030204" pitchFamily="34" charset="0"/>
                <a:cs typeface="Times New Roman" panose="02020603050405020304" pitchFamily="18" charset="0"/>
              </a:rPr>
              <a:t> post from the </a:t>
            </a:r>
            <a:r>
              <a:rPr lang="en-GB" sz="1200" dirty="0" err="1">
                <a:effectLst/>
                <a:latin typeface="Bord Bia Sans" panose="00000500000000000000" pitchFamily="2" charset="0"/>
                <a:ea typeface="Calibri" panose="020F0502020204030204" pitchFamily="34" charset="0"/>
                <a:cs typeface="Times New Roman" panose="02020603050405020304" pitchFamily="18" charset="0"/>
              </a:rPr>
              <a:t>xxxxx</a:t>
            </a:r>
            <a:r>
              <a:rPr lang="en-GB" sz="1200" dirty="0">
                <a:effectLst/>
                <a:latin typeface="Bord Bia Sans" panose="00000500000000000000" pitchFamily="2" charset="0"/>
                <a:ea typeface="Calibri" panose="020F0502020204030204" pitchFamily="34" charset="0"/>
                <a:cs typeface="Times New Roman" panose="02020603050405020304" pitchFamily="18" charset="0"/>
              </a:rPr>
              <a:t> Library which promotes their collections and use that as inspiration for your output.</a:t>
            </a:r>
            <a:br>
              <a:rPr lang="en-IE" sz="1200" dirty="0">
                <a:effectLst/>
                <a:latin typeface="Bord Bia Sans" panose="00000500000000000000" pitchFamily="2" charset="0"/>
                <a:ea typeface="Calibri" panose="020F0502020204030204" pitchFamily="34" charset="0"/>
                <a:cs typeface="Times New Roman" panose="02020603050405020304" pitchFamily="18" charset="0"/>
              </a:rPr>
            </a:br>
            <a:r>
              <a:rPr lang="en-GB" sz="1200" dirty="0">
                <a:effectLst/>
                <a:latin typeface="Bord Bia Sans" panose="00000500000000000000" pitchFamily="2" charset="0"/>
                <a:ea typeface="Calibri" panose="020F0502020204030204" pitchFamily="34" charset="0"/>
                <a:cs typeface="Times New Roman" panose="02020603050405020304" pitchFamily="18" charset="0"/>
              </a:rPr>
              <a:t>5. </a:t>
            </a:r>
            <a:r>
              <a:rPr lang="en-GB" sz="1200" b="1" dirty="0">
                <a:effectLst/>
                <a:latin typeface="Bord Bia Sans" panose="00000500000000000000" pitchFamily="2" charset="0"/>
                <a:ea typeface="Calibri" panose="020F0502020204030204" pitchFamily="34" charset="0"/>
                <a:cs typeface="Times New Roman" panose="02020603050405020304" pitchFamily="18" charset="0"/>
              </a:rPr>
              <a:t>Be simple and concise </a:t>
            </a:r>
            <a:r>
              <a:rPr lang="en-GB" sz="1200" dirty="0">
                <a:effectLst/>
                <a:latin typeface="Bord Bia Sans" panose="00000500000000000000" pitchFamily="2" charset="0"/>
                <a:ea typeface="Calibri" panose="020F0502020204030204" pitchFamily="34" charset="0"/>
                <a:cs typeface="Times New Roman" panose="02020603050405020304" pitchFamily="18" charset="0"/>
              </a:rPr>
              <a:t>with your language as possible;</a:t>
            </a:r>
            <a:br>
              <a:rPr lang="en-IE" sz="1200" dirty="0">
                <a:effectLst/>
                <a:latin typeface="Bord Bia Sans" panose="00000500000000000000" pitchFamily="2" charset="0"/>
                <a:ea typeface="Calibri" panose="020F0502020204030204" pitchFamily="34" charset="0"/>
                <a:cs typeface="Times New Roman" panose="02020603050405020304" pitchFamily="18" charset="0"/>
              </a:rPr>
            </a:br>
            <a:r>
              <a:rPr lang="en-GB" sz="1200" dirty="0">
                <a:effectLst/>
                <a:latin typeface="Bord Bia Sans" panose="00000500000000000000" pitchFamily="2" charset="0"/>
                <a:ea typeface="Calibri" panose="020F0502020204030204" pitchFamily="34" charset="0"/>
                <a:cs typeface="Times New Roman" panose="02020603050405020304" pitchFamily="18" charset="0"/>
              </a:rPr>
              <a:t>And if you find your post is too wordy, you can ask the AI to re-write your prompt to be more concise:</a:t>
            </a:r>
            <a:br>
              <a:rPr lang="en-IE" sz="1200" dirty="0">
                <a:effectLst/>
                <a:latin typeface="Bord Bia Sans" panose="00000500000000000000" pitchFamily="2" charset="0"/>
                <a:ea typeface="Calibri" panose="020F0502020204030204" pitchFamily="34" charset="0"/>
                <a:cs typeface="Times New Roman" panose="02020603050405020304" pitchFamily="18" charset="0"/>
              </a:rPr>
            </a:br>
            <a:r>
              <a:rPr lang="en-GB" sz="1200" dirty="0">
                <a:effectLst/>
                <a:latin typeface="Bord Bia Sans" panose="00000500000000000000" pitchFamily="2" charset="0"/>
                <a:ea typeface="Calibri" panose="020F0502020204030204" pitchFamily="34" charset="0"/>
                <a:cs typeface="Times New Roman" panose="02020603050405020304" pitchFamily="18" charset="0"/>
              </a:rPr>
              <a:t>e.g. Rewrite the following to be more precise (include your prompt here)</a:t>
            </a:r>
            <a:br>
              <a:rPr lang="en-IE" sz="1800" dirty="0">
                <a:effectLst/>
                <a:latin typeface="Calibri" panose="020F0502020204030204" pitchFamily="34" charset="0"/>
                <a:ea typeface="Calibri" panose="020F0502020204030204" pitchFamily="34" charset="0"/>
                <a:cs typeface="Times New Roman" panose="02020603050405020304" pitchFamily="18" charset="0"/>
              </a:rPr>
            </a:br>
            <a:br>
              <a:rPr lang="en-IE" sz="1800" dirty="0">
                <a:effectLst/>
                <a:latin typeface="Calibri" panose="020F0502020204030204" pitchFamily="34" charset="0"/>
                <a:ea typeface="Calibri" panose="020F0502020204030204" pitchFamily="34" charset="0"/>
                <a:cs typeface="Times New Roman" panose="02020603050405020304" pitchFamily="18" charset="0"/>
              </a:rPr>
            </a:br>
            <a:br>
              <a:rPr lang="en-US" b="1" dirty="0"/>
            </a:br>
            <a:endParaRPr lang="en-IE" b="1" dirty="0"/>
          </a:p>
        </p:txBody>
      </p:sp>
    </p:spTree>
    <p:extLst>
      <p:ext uri="{BB962C8B-B14F-4D97-AF65-F5344CB8AC3E}">
        <p14:creationId xmlns:p14="http://schemas.microsoft.com/office/powerpoint/2010/main" val="2480578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EBC915"/>
        </a:solidFill>
        <a:effectLst/>
      </p:bgPr>
    </p:bg>
    <p:spTree>
      <p:nvGrpSpPr>
        <p:cNvPr id="1" name="">
          <a:extLst>
            <a:ext uri="{FF2B5EF4-FFF2-40B4-BE49-F238E27FC236}">
              <a16:creationId xmlns:a16="http://schemas.microsoft.com/office/drawing/2014/main" id="{4513545F-CFB5-0A13-ACC1-6E1D35F3E9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57BAB-A2A6-E046-557C-596B32E9716D}"/>
              </a:ext>
            </a:extLst>
          </p:cNvPr>
          <p:cNvSpPr>
            <a:spLocks noGrp="1"/>
          </p:cNvSpPr>
          <p:nvPr>
            <p:ph type="title"/>
          </p:nvPr>
        </p:nvSpPr>
        <p:spPr>
          <a:xfrm>
            <a:off x="386342" y="291234"/>
            <a:ext cx="7886700" cy="1534328"/>
          </a:xfrm>
        </p:spPr>
        <p:txBody>
          <a:bodyPr lIns="91440" tIns="45720" rIns="91440" bIns="45720" anchor="t"/>
          <a:lstStyle/>
          <a:p>
            <a:pPr algn="ctr">
              <a:lnSpc>
                <a:spcPct val="107000"/>
              </a:lnSpc>
              <a:spcAft>
                <a:spcPts val="800"/>
              </a:spcAft>
            </a:pPr>
            <a:r>
              <a:rPr lang="en-US" b="1" dirty="0">
                <a:latin typeface="Bord Bia Sans"/>
                <a:cs typeface="Arial"/>
              </a:rPr>
              <a:t>Thought Starter:</a:t>
            </a:r>
            <a:br>
              <a:rPr lang="en-US" b="1" dirty="0"/>
            </a:br>
            <a:r>
              <a:rPr lang="en-GB" sz="2000" dirty="0">
                <a:effectLst/>
                <a:latin typeface="Bord Bia Sans"/>
                <a:ea typeface="Calibri" panose="020F0502020204030204" pitchFamily="34" charset="0"/>
                <a:cs typeface="Times New Roman"/>
              </a:rPr>
              <a:t> How can you communicate and collaborate with AI to generate effective prompts that help deliver the instructional outputs you need faster? (Hogonext, 2024)</a:t>
            </a:r>
            <a:br>
              <a:rPr lang="en-GB" sz="2000" dirty="0">
                <a:effectLst/>
                <a:latin typeface="Bord Bia Sans" panose="00000500000000000000" pitchFamily="2" charset="0"/>
                <a:ea typeface="Calibri" panose="020F0502020204030204" pitchFamily="34" charset="0"/>
                <a:cs typeface="Times New Roman" panose="02020603050405020304" pitchFamily="18" charset="0"/>
              </a:rPr>
            </a:br>
            <a:br>
              <a:rPr lang="en-GB" sz="2000" dirty="0">
                <a:effectLst/>
                <a:latin typeface="Bord Bia Sans" panose="00000500000000000000" pitchFamily="2" charset="0"/>
                <a:ea typeface="Calibri" panose="020F0502020204030204" pitchFamily="34" charset="0"/>
                <a:cs typeface="Times New Roman" panose="02020603050405020304" pitchFamily="18" charset="0"/>
              </a:rPr>
            </a:br>
            <a:br>
              <a:rPr lang="en-IE" sz="1800" dirty="0">
                <a:effectLst/>
                <a:latin typeface="Calibri" panose="020F0502020204030204" pitchFamily="34" charset="0"/>
                <a:ea typeface="Calibri" panose="020F0502020204030204" pitchFamily="34" charset="0"/>
                <a:cs typeface="Times New Roman" panose="02020603050405020304" pitchFamily="18" charset="0"/>
              </a:rPr>
            </a:br>
            <a:br>
              <a:rPr lang="en-US" b="1" dirty="0"/>
            </a:br>
            <a:endParaRPr lang="en-IE" b="1" dirty="0"/>
          </a:p>
        </p:txBody>
      </p:sp>
      <p:pic>
        <p:nvPicPr>
          <p:cNvPr id="3" name="Picture 2" descr="A white text on a black background&#10;&#10;Description automatically generated">
            <a:extLst>
              <a:ext uri="{FF2B5EF4-FFF2-40B4-BE49-F238E27FC236}">
                <a16:creationId xmlns:a16="http://schemas.microsoft.com/office/drawing/2014/main" id="{CDDAB435-2520-2135-F62E-89CCC7B8906D}"/>
              </a:ext>
            </a:extLst>
          </p:cNvPr>
          <p:cNvPicPr>
            <a:picLocks noChangeAspect="1"/>
          </p:cNvPicPr>
          <p:nvPr/>
        </p:nvPicPr>
        <p:blipFill>
          <a:blip r:embed="rId3"/>
          <a:stretch>
            <a:fillRect/>
          </a:stretch>
        </p:blipFill>
        <p:spPr>
          <a:xfrm>
            <a:off x="1532517" y="1764602"/>
            <a:ext cx="5731510" cy="3313430"/>
          </a:xfrm>
          <a:prstGeom prst="rect">
            <a:avLst/>
          </a:prstGeom>
          <a:ln w="22225">
            <a:solidFill>
              <a:srgbClr val="075E64"/>
            </a:solidFill>
          </a:ln>
        </p:spPr>
      </p:pic>
    </p:spTree>
    <p:extLst>
      <p:ext uri="{BB962C8B-B14F-4D97-AF65-F5344CB8AC3E}">
        <p14:creationId xmlns:p14="http://schemas.microsoft.com/office/powerpoint/2010/main" val="5008443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BFE7D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50" y="-30736"/>
            <a:ext cx="9290649" cy="5174236"/>
          </a:xfrm>
          <a:prstGeom prst="rect">
            <a:avLst/>
          </a:prstGeom>
          <a:effectLst>
            <a:reflection endPos="65000" dist="50800" dir="5400000" sy="-100000" algn="bl" rotWithShape="0"/>
          </a:effectLst>
        </p:spPr>
      </p:pic>
      <p:sp>
        <p:nvSpPr>
          <p:cNvPr id="2" name="Title 1"/>
          <p:cNvSpPr>
            <a:spLocks noGrp="1"/>
          </p:cNvSpPr>
          <p:nvPr>
            <p:ph type="title"/>
          </p:nvPr>
        </p:nvSpPr>
        <p:spPr>
          <a:xfrm>
            <a:off x="551158" y="3053839"/>
            <a:ext cx="7886700" cy="1702578"/>
          </a:xfrm>
          <a:effectLst>
            <a:outerShdw blurRad="50800" dist="50800" dir="5400000" algn="ctr" rotWithShape="0">
              <a:srgbClr val="000000">
                <a:alpha val="91000"/>
              </a:srgbClr>
            </a:outerShdw>
          </a:effectLst>
        </p:spPr>
        <p:txBody>
          <a:bodyPr/>
          <a:lstStyle/>
          <a:p>
            <a:pPr algn="ctr"/>
            <a:r>
              <a:rPr lang="en-US" dirty="0">
                <a:solidFill>
                  <a:schemeClr val="bg1"/>
                </a:solidFill>
              </a:rPr>
              <a:t>“The only skill that will be important in the 21st century is the skill of learning new skills. Everything else will become obsolete over time.” – Peter Drucker</a:t>
            </a:r>
            <a:endParaRPr lang="en-IE" dirty="0">
              <a:solidFill>
                <a:schemeClr val="bg1"/>
              </a:solidFill>
            </a:endParaRPr>
          </a:p>
        </p:txBody>
      </p:sp>
    </p:spTree>
    <p:extLst>
      <p:ext uri="{BB962C8B-B14F-4D97-AF65-F5344CB8AC3E}">
        <p14:creationId xmlns:p14="http://schemas.microsoft.com/office/powerpoint/2010/main" val="27839089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361" y="-139638"/>
            <a:ext cx="10006361" cy="5551696"/>
          </a:xfrm>
          <a:prstGeom prst="rect">
            <a:avLst/>
          </a:prstGeom>
        </p:spPr>
      </p:pic>
    </p:spTree>
    <p:extLst>
      <p:ext uri="{BB962C8B-B14F-4D97-AF65-F5344CB8AC3E}">
        <p14:creationId xmlns:p14="http://schemas.microsoft.com/office/powerpoint/2010/main" val="22621146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8FB662-5C83-A8ED-F769-9D7446980580}"/>
              </a:ext>
            </a:extLst>
          </p:cNvPr>
          <p:cNvSpPr/>
          <p:nvPr/>
        </p:nvSpPr>
        <p:spPr>
          <a:xfrm>
            <a:off x="819300" y="247130"/>
            <a:ext cx="3506598" cy="4293339"/>
          </a:xfrm>
          <a:prstGeom prst="rect">
            <a:avLst/>
          </a:prstGeom>
          <a:solidFill>
            <a:srgbClr val="D8C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852C11-32C7-C9E3-3A53-791C55840707}"/>
              </a:ext>
            </a:extLst>
          </p:cNvPr>
          <p:cNvSpPr/>
          <p:nvPr/>
        </p:nvSpPr>
        <p:spPr>
          <a:xfrm>
            <a:off x="4947769" y="245728"/>
            <a:ext cx="3577886" cy="4301935"/>
          </a:xfrm>
          <a:prstGeom prst="rect">
            <a:avLst/>
          </a:prstGeom>
          <a:solidFill>
            <a:srgbClr val="44BCC2">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5D7AD49-1A29-F38E-666E-9EC586593DC1}"/>
              </a:ext>
            </a:extLst>
          </p:cNvPr>
          <p:cNvSpPr txBox="1"/>
          <p:nvPr/>
        </p:nvSpPr>
        <p:spPr>
          <a:xfrm>
            <a:off x="897620" y="2333642"/>
            <a:ext cx="3349957" cy="923330"/>
          </a:xfrm>
          <a:prstGeom prst="rect">
            <a:avLst/>
          </a:prstGeom>
          <a:noFill/>
        </p:spPr>
        <p:txBody>
          <a:bodyPr wrap="square" lIns="91440" tIns="45720" rIns="91440" bIns="45720" rtlCol="0" anchor="t">
            <a:spAutoFit/>
          </a:bodyPr>
          <a:lstStyle/>
          <a:p>
            <a:r>
              <a:rPr lang="en-IE" b="1" err="1">
                <a:solidFill>
                  <a:srgbClr val="055E63"/>
                </a:solidFill>
                <a:latin typeface="Bord Bia Sans Bold"/>
              </a:rPr>
              <a:t>Mairéad</a:t>
            </a:r>
            <a:r>
              <a:rPr lang="en-IE" b="1">
                <a:solidFill>
                  <a:srgbClr val="055E63"/>
                </a:solidFill>
                <a:latin typeface="Bord Bia Sans Bold"/>
              </a:rPr>
              <a:t> McKeown</a:t>
            </a:r>
            <a:endParaRPr lang="en-US" b="1">
              <a:solidFill>
                <a:srgbClr val="055E63"/>
              </a:solidFill>
              <a:latin typeface="Bord Bia Sans Bold"/>
              <a:cs typeface="Calibri"/>
            </a:endParaRPr>
          </a:p>
          <a:p>
            <a:endParaRPr lang="en-IE" sz="1200" b="1">
              <a:solidFill>
                <a:srgbClr val="075E64"/>
              </a:solidFill>
              <a:latin typeface="Bord Bia Sans Bold" pitchFamily="2" charset="77"/>
            </a:endParaRPr>
          </a:p>
          <a:p>
            <a:r>
              <a:rPr lang="en-IE" sz="1200">
                <a:solidFill>
                  <a:srgbClr val="075E64"/>
                </a:solidFill>
                <a:latin typeface="Bord Bia Sans"/>
                <a:cs typeface="Arial"/>
              </a:rPr>
              <a:t>Manager Knowledge &amp; Critical Capability,</a:t>
            </a:r>
          </a:p>
          <a:p>
            <a:r>
              <a:rPr lang="en-IE" sz="1200">
                <a:solidFill>
                  <a:srgbClr val="075E64"/>
                </a:solidFill>
                <a:latin typeface="Bord Bia Sans"/>
                <a:cs typeface="Arial"/>
              </a:rPr>
              <a:t>Bord Bia – The Irish Food Board</a:t>
            </a:r>
            <a:endParaRPr lang="en-IE" sz="1200" baseline="0">
              <a:solidFill>
                <a:srgbClr val="075E64"/>
              </a:solidFill>
              <a:latin typeface="Bord Bia Sans"/>
              <a:cs typeface="Arial"/>
            </a:endParaRPr>
          </a:p>
        </p:txBody>
      </p:sp>
      <p:sp>
        <p:nvSpPr>
          <p:cNvPr id="3" name="TextBox 2">
            <a:extLst>
              <a:ext uri="{FF2B5EF4-FFF2-40B4-BE49-F238E27FC236}">
                <a16:creationId xmlns:a16="http://schemas.microsoft.com/office/drawing/2014/main" id="{104EE1CF-2335-707B-0879-66689F6CBF7D}"/>
              </a:ext>
            </a:extLst>
          </p:cNvPr>
          <p:cNvSpPr txBox="1"/>
          <p:nvPr/>
        </p:nvSpPr>
        <p:spPr>
          <a:xfrm>
            <a:off x="5061733" y="2281090"/>
            <a:ext cx="3349957" cy="923330"/>
          </a:xfrm>
          <a:prstGeom prst="rect">
            <a:avLst/>
          </a:prstGeom>
          <a:noFill/>
        </p:spPr>
        <p:txBody>
          <a:bodyPr wrap="square" lIns="91440" tIns="45720" rIns="91440" bIns="45720" rtlCol="0" anchor="t">
            <a:spAutoFit/>
          </a:bodyPr>
          <a:lstStyle/>
          <a:p>
            <a:r>
              <a:rPr lang="en-IE" b="1">
                <a:solidFill>
                  <a:srgbClr val="00595E"/>
                </a:solidFill>
                <a:latin typeface="Bord Bia Sans Bold"/>
              </a:rPr>
              <a:t>Lauren Sneyd</a:t>
            </a:r>
            <a:endParaRPr lang="en-US"/>
          </a:p>
          <a:p>
            <a:endParaRPr lang="en-IE" sz="1200">
              <a:solidFill>
                <a:srgbClr val="075E64"/>
              </a:solidFill>
              <a:latin typeface="Bord Bia Sans"/>
              <a:cs typeface="Arial"/>
            </a:endParaRPr>
          </a:p>
          <a:p>
            <a:r>
              <a:rPr lang="en-IE" sz="1200">
                <a:solidFill>
                  <a:srgbClr val="075E64"/>
                </a:solidFill>
                <a:latin typeface="Bord Bia Sans"/>
                <a:cs typeface="Arial"/>
              </a:rPr>
              <a:t>Library Assistant &amp; Information Specialist,</a:t>
            </a:r>
          </a:p>
          <a:p>
            <a:r>
              <a:rPr lang="en-IE" sz="1200">
                <a:solidFill>
                  <a:srgbClr val="075E64"/>
                </a:solidFill>
                <a:latin typeface="Bord Bia Sans"/>
                <a:cs typeface="Arial"/>
              </a:rPr>
              <a:t>Bord Bia – The Irish Food Board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585" y="242924"/>
            <a:ext cx="1646028" cy="203816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9458" y="242924"/>
            <a:ext cx="1687951" cy="203816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579" y="3427539"/>
            <a:ext cx="665622" cy="49745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462" y="3974676"/>
            <a:ext cx="509855" cy="51611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1733" y="3427539"/>
            <a:ext cx="665622" cy="49745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9616" y="4026956"/>
            <a:ext cx="509855" cy="516111"/>
          </a:xfrm>
          <a:prstGeom prst="rect">
            <a:avLst/>
          </a:prstGeom>
        </p:spPr>
      </p:pic>
      <p:sp>
        <p:nvSpPr>
          <p:cNvPr id="9" name="TextBox 8"/>
          <p:cNvSpPr txBox="1"/>
          <p:nvPr/>
        </p:nvSpPr>
        <p:spPr>
          <a:xfrm>
            <a:off x="1749585" y="3563007"/>
            <a:ext cx="2349449" cy="553998"/>
          </a:xfrm>
          <a:prstGeom prst="rect">
            <a:avLst/>
          </a:prstGeom>
          <a:noFill/>
        </p:spPr>
        <p:txBody>
          <a:bodyPr wrap="square" rtlCol="0">
            <a:spAutoFit/>
          </a:bodyPr>
          <a:lstStyle/>
          <a:p>
            <a:r>
              <a:rPr lang="en-IE" sz="1200">
                <a:solidFill>
                  <a:srgbClr val="055E63"/>
                </a:solidFill>
                <a:latin typeface="Bord Bia Sans Bold"/>
              </a:rPr>
              <a:t>Mairéad.McKeown@BordBia.ie</a:t>
            </a:r>
            <a:endParaRPr lang="en-US" sz="1200">
              <a:solidFill>
                <a:srgbClr val="055E63"/>
              </a:solidFill>
              <a:latin typeface="Bord Bia Sans Bold"/>
              <a:cs typeface="Calibri"/>
            </a:endParaRPr>
          </a:p>
          <a:p>
            <a:endParaRPr lang="en-IE"/>
          </a:p>
        </p:txBody>
      </p:sp>
      <p:sp>
        <p:nvSpPr>
          <p:cNvPr id="13" name="TextBox 12"/>
          <p:cNvSpPr txBox="1"/>
          <p:nvPr/>
        </p:nvSpPr>
        <p:spPr>
          <a:xfrm>
            <a:off x="5841318" y="3563007"/>
            <a:ext cx="2349449" cy="553998"/>
          </a:xfrm>
          <a:prstGeom prst="rect">
            <a:avLst/>
          </a:prstGeom>
          <a:noFill/>
        </p:spPr>
        <p:txBody>
          <a:bodyPr wrap="square" rtlCol="0">
            <a:spAutoFit/>
          </a:bodyPr>
          <a:lstStyle/>
          <a:p>
            <a:r>
              <a:rPr lang="en-IE" sz="1200">
                <a:solidFill>
                  <a:srgbClr val="055E63"/>
                </a:solidFill>
                <a:latin typeface="Bord Bia Sans Bold"/>
              </a:rPr>
              <a:t>Lauren.Sneyd@BordBia.ie</a:t>
            </a:r>
            <a:endParaRPr lang="en-US" sz="1200">
              <a:solidFill>
                <a:srgbClr val="055E63"/>
              </a:solidFill>
              <a:latin typeface="Bord Bia Sans Bold"/>
              <a:cs typeface="Calibri"/>
            </a:endParaRPr>
          </a:p>
          <a:p>
            <a:endParaRPr lang="en-IE"/>
          </a:p>
        </p:txBody>
      </p:sp>
      <p:sp>
        <p:nvSpPr>
          <p:cNvPr id="14" name="TextBox 13"/>
          <p:cNvSpPr txBox="1"/>
          <p:nvPr/>
        </p:nvSpPr>
        <p:spPr>
          <a:xfrm>
            <a:off x="5841317" y="4117005"/>
            <a:ext cx="2349449" cy="553998"/>
          </a:xfrm>
          <a:prstGeom prst="rect">
            <a:avLst/>
          </a:prstGeom>
          <a:noFill/>
        </p:spPr>
        <p:txBody>
          <a:bodyPr wrap="square" rtlCol="0">
            <a:spAutoFit/>
          </a:bodyPr>
          <a:lstStyle/>
          <a:p>
            <a:r>
              <a:rPr lang="en-US" sz="1200">
                <a:solidFill>
                  <a:srgbClr val="055E63"/>
                </a:solidFill>
                <a:latin typeface="Bord Bia Sans Bold"/>
                <a:hlinkClick r:id="rId7"/>
              </a:rPr>
              <a:t>LinkedIn</a:t>
            </a:r>
            <a:endParaRPr lang="en-US" sz="1200">
              <a:solidFill>
                <a:srgbClr val="055E63"/>
              </a:solidFill>
              <a:latin typeface="Bord Bia Sans Bold"/>
              <a:cs typeface="Calibri"/>
            </a:endParaRPr>
          </a:p>
          <a:p>
            <a:endParaRPr lang="en-IE"/>
          </a:p>
        </p:txBody>
      </p:sp>
      <p:sp>
        <p:nvSpPr>
          <p:cNvPr id="15" name="TextBox 14"/>
          <p:cNvSpPr txBox="1"/>
          <p:nvPr/>
        </p:nvSpPr>
        <p:spPr>
          <a:xfrm>
            <a:off x="1749585" y="4117005"/>
            <a:ext cx="2349449" cy="553998"/>
          </a:xfrm>
          <a:prstGeom prst="rect">
            <a:avLst/>
          </a:prstGeom>
          <a:noFill/>
        </p:spPr>
        <p:txBody>
          <a:bodyPr wrap="square" rtlCol="0">
            <a:spAutoFit/>
          </a:bodyPr>
          <a:lstStyle/>
          <a:p>
            <a:r>
              <a:rPr lang="en-US" sz="1200">
                <a:solidFill>
                  <a:srgbClr val="055E63"/>
                </a:solidFill>
                <a:latin typeface="Bord Bia Sans Bold"/>
                <a:hlinkClick r:id="rId8"/>
              </a:rPr>
              <a:t>LinkedIn</a:t>
            </a:r>
            <a:endParaRPr lang="en-US" sz="1200">
              <a:solidFill>
                <a:srgbClr val="055E63"/>
              </a:solidFill>
              <a:latin typeface="Bord Bia Sans Bold"/>
              <a:cs typeface="Calibri"/>
            </a:endParaRPr>
          </a:p>
          <a:p>
            <a:endParaRPr lang="en-IE"/>
          </a:p>
        </p:txBody>
      </p:sp>
    </p:spTree>
    <p:extLst>
      <p:ext uri="{BB962C8B-B14F-4D97-AF65-F5344CB8AC3E}">
        <p14:creationId xmlns:p14="http://schemas.microsoft.com/office/powerpoint/2010/main" val="2951569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8FB662-5C83-A8ED-F769-9D7446980580}"/>
              </a:ext>
            </a:extLst>
          </p:cNvPr>
          <p:cNvSpPr/>
          <p:nvPr/>
        </p:nvSpPr>
        <p:spPr>
          <a:xfrm>
            <a:off x="254304" y="438615"/>
            <a:ext cx="3506598" cy="3430337"/>
          </a:xfrm>
          <a:prstGeom prst="rect">
            <a:avLst/>
          </a:prstGeom>
          <a:solidFill>
            <a:srgbClr val="FD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5D7AD49-1A29-F38E-666E-9EC586593DC1}"/>
              </a:ext>
            </a:extLst>
          </p:cNvPr>
          <p:cNvSpPr txBox="1"/>
          <p:nvPr/>
        </p:nvSpPr>
        <p:spPr>
          <a:xfrm>
            <a:off x="365691" y="847493"/>
            <a:ext cx="3283825" cy="2246769"/>
          </a:xfrm>
          <a:prstGeom prst="rect">
            <a:avLst/>
          </a:prstGeom>
          <a:noFill/>
        </p:spPr>
        <p:txBody>
          <a:bodyPr wrap="square" lIns="91440" tIns="45720" rIns="91440" bIns="45720" rtlCol="0" anchor="t">
            <a:spAutoFit/>
          </a:bodyPr>
          <a:lstStyle/>
          <a:p>
            <a:r>
              <a:rPr lang="en-IE" sz="3200" b="1">
                <a:solidFill>
                  <a:srgbClr val="00595E"/>
                </a:solidFill>
                <a:latin typeface="Bord Bia Sans Bold"/>
              </a:rPr>
              <a:t>Chapter 1</a:t>
            </a:r>
            <a:endParaRPr lang="en-IE" sz="3200" b="1">
              <a:solidFill>
                <a:srgbClr val="00595E"/>
              </a:solidFill>
              <a:latin typeface="Bord Bia Sans Bold" pitchFamily="2" charset="77"/>
            </a:endParaRPr>
          </a:p>
          <a:p>
            <a:endParaRPr lang="en-IE" sz="1200" b="1">
              <a:solidFill>
                <a:srgbClr val="075E64"/>
              </a:solidFill>
              <a:latin typeface="Bord Bia Sans Bold" pitchFamily="2" charset="77"/>
            </a:endParaRPr>
          </a:p>
          <a:p>
            <a:endParaRPr lang="en-US" sz="2400" b="1">
              <a:solidFill>
                <a:srgbClr val="055E63"/>
              </a:solidFill>
            </a:endParaRPr>
          </a:p>
          <a:p>
            <a:r>
              <a:rPr lang="en-US" sz="2400" b="1">
                <a:solidFill>
                  <a:srgbClr val="055E63"/>
                </a:solidFill>
              </a:rPr>
              <a:t>We’re proud champions of Ireland’s Farmers and Producers</a:t>
            </a:r>
            <a:r>
              <a:rPr lang="en-US"/>
              <a:t> </a:t>
            </a:r>
            <a:endParaRPr lang="en-IE" sz="1200" baseline="0">
              <a:solidFill>
                <a:srgbClr val="075E64"/>
              </a:solidFill>
              <a:latin typeface="Bord Bia Sans"/>
              <a:cs typeface="Aria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4386" y="438615"/>
            <a:ext cx="4628448" cy="3430337"/>
          </a:xfrm>
          <a:prstGeom prst="rect">
            <a:avLst/>
          </a:prstGeom>
          <a:effectLst/>
        </p:spPr>
      </p:pic>
      <p:pic>
        <p:nvPicPr>
          <p:cNvPr id="10" name="Picture 9" descr="A close-up of water droplets&#10;&#10;Description automatically generated with low confidence">
            <a:extLst>
              <a:ext uri="{FF2B5EF4-FFF2-40B4-BE49-F238E27FC236}">
                <a16:creationId xmlns:a16="http://schemas.microsoft.com/office/drawing/2014/main" id="{F719ACDD-5E4D-E5E3-5C26-5E93CBF5B3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91772">
            <a:off x="599672" y="1379526"/>
            <a:ext cx="1992230" cy="22639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7191" y="2884637"/>
            <a:ext cx="1850453" cy="1180612"/>
          </a:xfrm>
          <a:prstGeom prst="rect">
            <a:avLst/>
          </a:prstGeom>
        </p:spPr>
      </p:pic>
    </p:spTree>
    <p:extLst>
      <p:ext uri="{BB962C8B-B14F-4D97-AF65-F5344CB8AC3E}">
        <p14:creationId xmlns:p14="http://schemas.microsoft.com/office/powerpoint/2010/main" val="12369700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t"/>
          <a:lstStyle/>
          <a:p>
            <a:r>
              <a:rPr lang="en-US">
                <a:latin typeface="Bord Bia Sans Bold"/>
              </a:rPr>
              <a:t>References AI at the Bord Bia Library</a:t>
            </a:r>
            <a:endParaRPr lang="en-IE"/>
          </a:p>
        </p:txBody>
      </p:sp>
      <p:sp>
        <p:nvSpPr>
          <p:cNvPr id="3" name="TextBox 2"/>
          <p:cNvSpPr txBox="1"/>
          <p:nvPr/>
        </p:nvSpPr>
        <p:spPr>
          <a:xfrm>
            <a:off x="0" y="917286"/>
            <a:ext cx="8828416" cy="3323987"/>
          </a:xfrm>
          <a:prstGeom prst="rect">
            <a:avLst/>
          </a:prstGeom>
          <a:noFill/>
        </p:spPr>
        <p:txBody>
          <a:bodyPr wrap="square" rtlCol="0">
            <a:spAutoFit/>
          </a:bodyPr>
          <a:lstStyle/>
          <a:p>
            <a:pPr marL="285750" indent="-285750">
              <a:buFont typeface="Arial" panose="020B0604020202020204" pitchFamily="34" charset="0"/>
              <a:buChar char="•"/>
            </a:pPr>
            <a:r>
              <a:rPr lang="en-US" sz="1200" dirty="0" err="1">
                <a:solidFill>
                  <a:srgbClr val="075E64"/>
                </a:solidFill>
                <a:latin typeface="Bord Bia Sans"/>
              </a:rPr>
              <a:t>Brodnitz</a:t>
            </a:r>
            <a:r>
              <a:rPr lang="en-US" sz="1200" dirty="0">
                <a:solidFill>
                  <a:srgbClr val="075E64"/>
                </a:solidFill>
                <a:latin typeface="Bord Bia Sans"/>
              </a:rPr>
              <a:t>, D. (2024). </a:t>
            </a:r>
            <a:r>
              <a:rPr lang="en-US" sz="1200" i="1" dirty="0">
                <a:solidFill>
                  <a:srgbClr val="075E64"/>
                </a:solidFill>
                <a:latin typeface="Bord Bia Sans"/>
              </a:rPr>
              <a:t>The Most In-Demand Skills for 2024</a:t>
            </a:r>
            <a:r>
              <a:rPr lang="en-US" sz="1200" dirty="0">
                <a:solidFill>
                  <a:srgbClr val="075E64"/>
                </a:solidFill>
                <a:latin typeface="Bord Bia Sans"/>
              </a:rPr>
              <a:t>. [online] linkedin.com. Available at: </a:t>
            </a:r>
            <a:r>
              <a:rPr lang="en-US" sz="1200" dirty="0">
                <a:solidFill>
                  <a:srgbClr val="075E64"/>
                </a:solidFill>
                <a:latin typeface="Bord Bia Sans"/>
                <a:hlinkClick r:id="rId2"/>
              </a:rPr>
              <a:t>https://www.linkedin.com/business/talent/blog/talent-strategy/linkedin-most-in-demand-hard-and-soft-skills?src=bl-po</a:t>
            </a:r>
            <a:r>
              <a:rPr lang="en-US" sz="1200" dirty="0">
                <a:solidFill>
                  <a:srgbClr val="075E64"/>
                </a:solidFill>
                <a:latin typeface="Bord Bia Sans"/>
              </a:rPr>
              <a:t> [Accessed 5 Mar. 2024].</a:t>
            </a:r>
          </a:p>
          <a:p>
            <a:pPr marL="285750" indent="-285750">
              <a:buFont typeface="Arial" panose="020B0604020202020204" pitchFamily="34" charset="0"/>
              <a:buChar char="•"/>
            </a:pPr>
            <a:endParaRPr lang="en-IE" sz="1200" dirty="0">
              <a:solidFill>
                <a:srgbClr val="075E64"/>
              </a:solidFill>
              <a:latin typeface="Bord Bia Sans"/>
            </a:endParaRPr>
          </a:p>
          <a:p>
            <a:pPr marL="285750" indent="-285750">
              <a:buFont typeface="Arial" panose="020B0604020202020204" pitchFamily="34" charset="0"/>
              <a:buChar char="•"/>
            </a:pPr>
            <a:r>
              <a:rPr lang="en-US" sz="1200" dirty="0">
                <a:solidFill>
                  <a:srgbClr val="075E64"/>
                </a:solidFill>
                <a:latin typeface="Bord Bia Sans"/>
              </a:rPr>
              <a:t>IFLA. (2023). </a:t>
            </a:r>
            <a:r>
              <a:rPr lang="en-US" sz="1200" i="1" dirty="0">
                <a:solidFill>
                  <a:srgbClr val="075E64"/>
                </a:solidFill>
                <a:latin typeface="Bord Bia Sans"/>
              </a:rPr>
              <a:t>Developing a library strategic response to Artificial Intelligence</a:t>
            </a:r>
            <a:r>
              <a:rPr lang="en-US" sz="1200" dirty="0">
                <a:solidFill>
                  <a:srgbClr val="075E64"/>
                </a:solidFill>
                <a:latin typeface="Bord Bia Sans"/>
              </a:rPr>
              <a:t>. [online] Available at: </a:t>
            </a:r>
            <a:r>
              <a:rPr lang="en-US" sz="1200" dirty="0">
                <a:solidFill>
                  <a:srgbClr val="075E64"/>
                </a:solidFill>
                <a:latin typeface="Bord Bia Sans"/>
                <a:hlinkClick r:id="rId3"/>
              </a:rPr>
              <a:t>https://www.ifla.org/g/ai/developing-a-library-strategic-response-to-artificial-intelligence/</a:t>
            </a:r>
            <a:r>
              <a:rPr lang="en-US" sz="1200" dirty="0">
                <a:solidFill>
                  <a:srgbClr val="075E64"/>
                </a:solidFill>
                <a:latin typeface="Bord Bia Sans"/>
              </a:rPr>
              <a:t>.</a:t>
            </a:r>
            <a:endParaRPr lang="en-IE" sz="1200" dirty="0">
              <a:solidFill>
                <a:srgbClr val="075E64"/>
              </a:solidFill>
              <a:latin typeface="Bord Bia Sans"/>
            </a:endParaRPr>
          </a:p>
          <a:p>
            <a:pPr marL="285750" indent="-285750">
              <a:buFont typeface="Arial" panose="020B0604020202020204" pitchFamily="34" charset="0"/>
              <a:buChar char="•"/>
            </a:pPr>
            <a:r>
              <a:rPr lang="en-US" sz="1200" dirty="0">
                <a:solidFill>
                  <a:srgbClr val="075E64"/>
                </a:solidFill>
                <a:latin typeface="Bord Bia Sans"/>
              </a:rPr>
              <a:t>Johnson, B. (2023). </a:t>
            </a:r>
            <a:r>
              <a:rPr lang="en-US" sz="1200" i="1" dirty="0">
                <a:solidFill>
                  <a:srgbClr val="075E64"/>
                </a:solidFill>
                <a:latin typeface="Bord Bia Sans"/>
              </a:rPr>
              <a:t>How to Use Generative AI for Real Work</a:t>
            </a:r>
            <a:r>
              <a:rPr lang="en-US" sz="1200" dirty="0">
                <a:solidFill>
                  <a:srgbClr val="075E64"/>
                </a:solidFill>
                <a:latin typeface="Bord Bia Sans"/>
              </a:rPr>
              <a:t>. </a:t>
            </a:r>
            <a:r>
              <a:rPr lang="en-US" sz="1200" dirty="0" err="1">
                <a:solidFill>
                  <a:srgbClr val="075E64"/>
                </a:solidFill>
                <a:latin typeface="Bord Bia Sans"/>
              </a:rPr>
              <a:t>Shutterstock</a:t>
            </a:r>
            <a:r>
              <a:rPr lang="en-US" sz="1200" dirty="0">
                <a:solidFill>
                  <a:srgbClr val="075E64"/>
                </a:solidFill>
                <a:latin typeface="Bord Bia Sans"/>
              </a:rPr>
              <a:t>.</a:t>
            </a:r>
          </a:p>
          <a:p>
            <a:pPr marL="285750" indent="-285750">
              <a:buFont typeface="Arial" panose="020B0604020202020204" pitchFamily="34" charset="0"/>
              <a:buChar char="•"/>
            </a:pPr>
            <a:endParaRPr lang="en-IE" sz="1200" dirty="0">
              <a:solidFill>
                <a:srgbClr val="075E64"/>
              </a:solidFill>
              <a:latin typeface="Bord Bia Sans"/>
            </a:endParaRPr>
          </a:p>
          <a:p>
            <a:pPr marL="285750" indent="-285750">
              <a:buFont typeface="Arial" panose="020B0604020202020204" pitchFamily="34" charset="0"/>
              <a:buChar char="•"/>
            </a:pPr>
            <a:r>
              <a:rPr lang="en-US" sz="1200" dirty="0">
                <a:solidFill>
                  <a:srgbClr val="075E64"/>
                </a:solidFill>
                <a:latin typeface="Bord Bia Sans"/>
              </a:rPr>
              <a:t>Long, D. and </a:t>
            </a:r>
            <a:r>
              <a:rPr lang="en-US" sz="1200" dirty="0" err="1">
                <a:solidFill>
                  <a:srgbClr val="075E64"/>
                </a:solidFill>
                <a:latin typeface="Bord Bia Sans"/>
              </a:rPr>
              <a:t>Magerko</a:t>
            </a:r>
            <a:r>
              <a:rPr lang="en-US" sz="1200" dirty="0">
                <a:solidFill>
                  <a:srgbClr val="075E64"/>
                </a:solidFill>
                <a:latin typeface="Bord Bia Sans"/>
              </a:rPr>
              <a:t>, B. (2020). What is AI Literacy? Competencies and Design Considerations. </a:t>
            </a:r>
            <a:r>
              <a:rPr lang="en-US" sz="1200" i="1" dirty="0">
                <a:solidFill>
                  <a:srgbClr val="075E64"/>
                </a:solidFill>
                <a:latin typeface="Bord Bia Sans"/>
              </a:rPr>
              <a:t>Proceedings of the 2020 CHI Conference on Human Factors in Computing Systems</a:t>
            </a:r>
            <a:r>
              <a:rPr lang="en-US" sz="1200" dirty="0">
                <a:solidFill>
                  <a:srgbClr val="075E64"/>
                </a:solidFill>
                <a:latin typeface="Bord Bia Sans"/>
              </a:rPr>
              <a:t>. </a:t>
            </a:r>
            <a:r>
              <a:rPr lang="en-US" sz="1200" dirty="0" err="1">
                <a:solidFill>
                  <a:srgbClr val="075E64"/>
                </a:solidFill>
                <a:latin typeface="Bord Bia Sans"/>
              </a:rPr>
              <a:t>doi:</a:t>
            </a:r>
            <a:r>
              <a:rPr lang="en-US" sz="1200" dirty="0" err="1">
                <a:solidFill>
                  <a:srgbClr val="075E64"/>
                </a:solidFill>
                <a:latin typeface="Bord Bia Sans"/>
                <a:hlinkClick r:id="rId4"/>
              </a:rPr>
              <a:t>https</a:t>
            </a:r>
            <a:r>
              <a:rPr lang="en-US" sz="1200" dirty="0">
                <a:solidFill>
                  <a:srgbClr val="075E64"/>
                </a:solidFill>
                <a:latin typeface="Bord Bia Sans"/>
                <a:hlinkClick r:id="rId4"/>
              </a:rPr>
              <a:t>://doi.org/10.1145/3313831.3376727</a:t>
            </a:r>
            <a:r>
              <a:rPr lang="en-US" sz="1200" dirty="0">
                <a:solidFill>
                  <a:srgbClr val="075E64"/>
                </a:solidFill>
                <a:latin typeface="Bord Bia Sans"/>
              </a:rPr>
              <a:t>.</a:t>
            </a:r>
            <a:endParaRPr lang="en-IE" sz="1200" dirty="0">
              <a:solidFill>
                <a:srgbClr val="075E64"/>
              </a:solidFill>
              <a:latin typeface="Bord Bia Sans"/>
            </a:endParaRPr>
          </a:p>
          <a:p>
            <a:pPr marL="285750" indent="-285750">
              <a:buFont typeface="Arial" panose="020B0604020202020204" pitchFamily="34" charset="0"/>
              <a:buChar char="•"/>
            </a:pPr>
            <a:r>
              <a:rPr lang="en-US" sz="1200" dirty="0" err="1">
                <a:solidFill>
                  <a:srgbClr val="075E64"/>
                </a:solidFill>
                <a:latin typeface="Bord Bia Sans"/>
              </a:rPr>
              <a:t>McGettigan</a:t>
            </a:r>
            <a:r>
              <a:rPr lang="en-US" sz="1200" dirty="0">
                <a:solidFill>
                  <a:srgbClr val="075E64"/>
                </a:solidFill>
                <a:latin typeface="Bord Bia Sans"/>
              </a:rPr>
              <a:t>, L. (2023). </a:t>
            </a:r>
            <a:r>
              <a:rPr lang="en-US" sz="1200" i="1" dirty="0">
                <a:solidFill>
                  <a:srgbClr val="075E64"/>
                </a:solidFill>
                <a:latin typeface="Bord Bia Sans"/>
              </a:rPr>
              <a:t>AI THE LIBRARY AND DISRUPTION!</a:t>
            </a:r>
            <a:r>
              <a:rPr lang="en-US" sz="1200" dirty="0">
                <a:solidFill>
                  <a:srgbClr val="075E64"/>
                </a:solidFill>
                <a:latin typeface="Bord Bia Sans"/>
              </a:rPr>
              <a:t> [online] </a:t>
            </a:r>
            <a:r>
              <a:rPr lang="en-US" sz="1200" dirty="0" err="1">
                <a:solidFill>
                  <a:srgbClr val="075E64"/>
                </a:solidFill>
                <a:latin typeface="Bord Bia Sans"/>
              </a:rPr>
              <a:t>Solus</a:t>
            </a:r>
            <a:r>
              <a:rPr lang="en-US" sz="1200" dirty="0">
                <a:solidFill>
                  <a:srgbClr val="075E64"/>
                </a:solidFill>
                <a:latin typeface="Bord Bia Sans"/>
              </a:rPr>
              <a:t> UK Ltd. Available at: </a:t>
            </a:r>
            <a:r>
              <a:rPr lang="en-US" sz="1200" dirty="0">
                <a:solidFill>
                  <a:srgbClr val="075E64"/>
                </a:solidFill>
                <a:latin typeface="Bord Bia Sans"/>
                <a:hlinkClick r:id="rId5"/>
              </a:rPr>
              <a:t>https://wp.sol.us/ai-the-library-and-disruption/</a:t>
            </a:r>
            <a:r>
              <a:rPr lang="en-US" sz="1200" dirty="0">
                <a:solidFill>
                  <a:srgbClr val="075E64"/>
                </a:solidFill>
                <a:latin typeface="Bord Bia Sans"/>
              </a:rPr>
              <a:t> [Accessed 5 Mar. 2024].</a:t>
            </a:r>
          </a:p>
          <a:p>
            <a:pPr marL="285750" indent="-285750">
              <a:buFont typeface="Arial" panose="020B0604020202020204" pitchFamily="34" charset="0"/>
              <a:buChar char="•"/>
            </a:pPr>
            <a:endParaRPr lang="en-IE" sz="1200" dirty="0">
              <a:solidFill>
                <a:srgbClr val="075E64"/>
              </a:solidFill>
              <a:latin typeface="Bord Bia Sans"/>
            </a:endParaRPr>
          </a:p>
          <a:p>
            <a:pPr marL="285750" indent="-285750">
              <a:buFont typeface="Arial" panose="020B0604020202020204" pitchFamily="34" charset="0"/>
              <a:buChar char="•"/>
            </a:pPr>
            <a:r>
              <a:rPr lang="en-US" sz="1200" dirty="0" err="1">
                <a:solidFill>
                  <a:srgbClr val="075E64"/>
                </a:solidFill>
                <a:latin typeface="Bord Bia Sans"/>
              </a:rPr>
              <a:t>Seyhan</a:t>
            </a:r>
            <a:r>
              <a:rPr lang="en-US" sz="1200" dirty="0">
                <a:solidFill>
                  <a:srgbClr val="075E64"/>
                </a:solidFill>
                <a:latin typeface="Bord Bia Sans"/>
              </a:rPr>
              <a:t> </a:t>
            </a:r>
            <a:r>
              <a:rPr lang="en-US" sz="1200" dirty="0" err="1">
                <a:solidFill>
                  <a:srgbClr val="075E64"/>
                </a:solidFill>
                <a:latin typeface="Bord Bia Sans"/>
              </a:rPr>
              <a:t>Demirdag</a:t>
            </a:r>
            <a:r>
              <a:rPr lang="en-US" sz="1200" dirty="0">
                <a:solidFill>
                  <a:srgbClr val="075E64"/>
                </a:solidFill>
                <a:latin typeface="Bord Bia Sans"/>
              </a:rPr>
              <a:t>, P. (2023). </a:t>
            </a:r>
            <a:r>
              <a:rPr lang="en-US" sz="1200" i="1" dirty="0">
                <a:solidFill>
                  <a:srgbClr val="075E64"/>
                </a:solidFill>
                <a:latin typeface="Bord Bia Sans"/>
              </a:rPr>
              <a:t>Generative AI is a tool in service of humanity - What Is Generative AI? Video Tutorial </a:t>
            </a:r>
            <a:r>
              <a:rPr lang="en-US" sz="1200" dirty="0">
                <a:solidFill>
                  <a:srgbClr val="075E64"/>
                </a:solidFill>
                <a:latin typeface="Bord Bia Sans"/>
              </a:rPr>
              <a:t>. [online] LinkedIn. Available at: </a:t>
            </a:r>
            <a:r>
              <a:rPr lang="en-US" sz="1200" dirty="0">
                <a:solidFill>
                  <a:srgbClr val="075E64"/>
                </a:solidFill>
                <a:latin typeface="Bord Bia Sans"/>
                <a:hlinkClick r:id="rId6"/>
              </a:rPr>
              <a:t>https://www.linkedin.com/learning/what-is-generative-ai/generative-ai-is-a-tool-in-service-of-humanity?u=78541522</a:t>
            </a:r>
            <a:r>
              <a:rPr lang="en-US" sz="1200" dirty="0">
                <a:solidFill>
                  <a:srgbClr val="075E64"/>
                </a:solidFill>
                <a:latin typeface="Bord Bia Sans"/>
              </a:rPr>
              <a:t> [Accessed 5 Mar. 2024].</a:t>
            </a:r>
            <a:endParaRPr lang="en-IE" sz="1200" dirty="0">
              <a:solidFill>
                <a:srgbClr val="075E64"/>
              </a:solidFill>
              <a:latin typeface="Bord Bia Sans"/>
            </a:endParaRPr>
          </a:p>
          <a:p>
            <a:pPr marL="285750" indent="-285750">
              <a:buFont typeface="Arial" panose="020B0604020202020204" pitchFamily="34" charset="0"/>
              <a:buChar char="•"/>
            </a:pPr>
            <a:endParaRPr lang="en-IE" dirty="0"/>
          </a:p>
        </p:txBody>
      </p:sp>
    </p:spTree>
    <p:extLst>
      <p:ext uri="{BB962C8B-B14F-4D97-AF65-F5344CB8AC3E}">
        <p14:creationId xmlns:p14="http://schemas.microsoft.com/office/powerpoint/2010/main" val="882506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5594-0B5E-3976-6692-090B460832B1}"/>
              </a:ext>
            </a:extLst>
          </p:cNvPr>
          <p:cNvSpPr>
            <a:spLocks noGrp="1"/>
          </p:cNvSpPr>
          <p:nvPr>
            <p:ph type="title"/>
          </p:nvPr>
        </p:nvSpPr>
        <p:spPr>
          <a:xfrm>
            <a:off x="259342" y="265834"/>
            <a:ext cx="7886700" cy="626052"/>
          </a:xfrm>
        </p:spPr>
        <p:txBody>
          <a:bodyPr lIns="91440" tIns="45720" rIns="91440" bIns="45720" anchor="t"/>
          <a:lstStyle/>
          <a:p>
            <a:r>
              <a:rPr lang="en-US" dirty="0">
                <a:latin typeface="Bord Bia Sans Bold"/>
              </a:rPr>
              <a:t>References Top Tips Resources</a:t>
            </a:r>
            <a:endParaRPr lang="en-US" dirty="0"/>
          </a:p>
        </p:txBody>
      </p:sp>
      <p:sp>
        <p:nvSpPr>
          <p:cNvPr id="3" name="TextBox 2"/>
          <p:cNvSpPr txBox="1"/>
          <p:nvPr/>
        </p:nvSpPr>
        <p:spPr>
          <a:xfrm>
            <a:off x="0" y="764886"/>
            <a:ext cx="8940800" cy="3754874"/>
          </a:xfrm>
          <a:prstGeom prst="rect">
            <a:avLst/>
          </a:prstGeom>
          <a:noFill/>
        </p:spPr>
        <p:txBody>
          <a:bodyPr wrap="square" rtlCol="0">
            <a:spAutoFit/>
          </a:bodyPr>
          <a:lstStyle/>
          <a:p>
            <a:pPr marL="171450" indent="-171450">
              <a:buFont typeface="Arial" panose="020B0604020202020204" pitchFamily="34" charset="0"/>
              <a:buChar char="•"/>
            </a:pPr>
            <a:r>
              <a:rPr lang="en-US" sz="1000" dirty="0" err="1">
                <a:solidFill>
                  <a:srgbClr val="075E64"/>
                </a:solidFill>
                <a:latin typeface="Bord Bia Sans"/>
              </a:rPr>
              <a:t>Brodnitz</a:t>
            </a:r>
            <a:r>
              <a:rPr lang="en-US" sz="1000" dirty="0">
                <a:solidFill>
                  <a:srgbClr val="075E64"/>
                </a:solidFill>
                <a:latin typeface="Bord Bia Sans"/>
              </a:rPr>
              <a:t>, D. (2023). </a:t>
            </a:r>
            <a:r>
              <a:rPr lang="en-US" sz="1000" i="1" dirty="0">
                <a:solidFill>
                  <a:srgbClr val="075E64"/>
                </a:solidFill>
                <a:latin typeface="Bord Bia Sans"/>
              </a:rPr>
              <a:t>The Most In-Demand Hard and Soft Skills of 2020</a:t>
            </a:r>
            <a:r>
              <a:rPr lang="en-US" sz="1000" dirty="0">
                <a:solidFill>
                  <a:srgbClr val="075E64"/>
                </a:solidFill>
                <a:latin typeface="Bord Bia Sans"/>
              </a:rPr>
              <a:t>. [online] www.linkedin.com. Available at: </a:t>
            </a:r>
            <a:r>
              <a:rPr lang="en-US" sz="1000" dirty="0">
                <a:solidFill>
                  <a:srgbClr val="075E64"/>
                </a:solidFill>
                <a:latin typeface="Bord Bia Sans"/>
                <a:hlinkClick r:id="rId2"/>
              </a:rPr>
              <a:t>https://www.linkedin.com/business/talent/blog/talent-strategy/linkedin-most-in-demand-hard-and-soft-skills</a:t>
            </a:r>
            <a:r>
              <a:rPr lang="en-US" sz="1000" dirty="0">
                <a:solidFill>
                  <a:srgbClr val="075E64"/>
                </a:solidFill>
                <a:latin typeface="Bord Bia Sans"/>
              </a:rPr>
              <a:t> [Accessed 5 Mar. 2024].</a:t>
            </a:r>
          </a:p>
          <a:p>
            <a:pPr marL="171450" indent="-171450">
              <a:buFont typeface="Arial" panose="020B0604020202020204" pitchFamily="34" charset="0"/>
              <a:buChar char="•"/>
            </a:pPr>
            <a:endParaRPr lang="en-IE" sz="1000" dirty="0">
              <a:solidFill>
                <a:srgbClr val="075E64"/>
              </a:solidFill>
              <a:latin typeface="Bord Bia Sans"/>
            </a:endParaRPr>
          </a:p>
          <a:p>
            <a:pPr marL="171450" indent="-171450">
              <a:buFont typeface="Arial" panose="020B0604020202020204" pitchFamily="34" charset="0"/>
              <a:buChar char="•"/>
            </a:pPr>
            <a:r>
              <a:rPr lang="en-US" sz="1000" dirty="0">
                <a:solidFill>
                  <a:srgbClr val="075E64"/>
                </a:solidFill>
                <a:latin typeface="Bord Bia Sans"/>
              </a:rPr>
              <a:t>cilip.org.uk. (2024). </a:t>
            </a:r>
            <a:r>
              <a:rPr lang="en-US" sz="1000" i="1" dirty="0">
                <a:solidFill>
                  <a:srgbClr val="075E64"/>
                </a:solidFill>
                <a:latin typeface="Bord Bia Sans"/>
              </a:rPr>
              <a:t>Why every librarian needs to be involved in shaping your AI Policy</a:t>
            </a:r>
            <a:r>
              <a:rPr lang="en-US" sz="1000" dirty="0">
                <a:solidFill>
                  <a:srgbClr val="075E64"/>
                </a:solidFill>
                <a:latin typeface="Bord Bia Sans"/>
              </a:rPr>
              <a:t>. [online] Available at: </a:t>
            </a:r>
            <a:r>
              <a:rPr lang="en-US" sz="1000" dirty="0">
                <a:solidFill>
                  <a:srgbClr val="075E64"/>
                </a:solidFill>
                <a:latin typeface="Bord Bia Sans"/>
                <a:hlinkClick r:id="rId3"/>
              </a:rPr>
              <a:t>https://www.cilip.org.uk/news/news.asp?id=663916</a:t>
            </a:r>
            <a:r>
              <a:rPr lang="en-US" sz="1000" dirty="0">
                <a:solidFill>
                  <a:srgbClr val="075E64"/>
                </a:solidFill>
                <a:latin typeface="Bord Bia Sans"/>
              </a:rPr>
              <a:t> [Accessed 5 Mar. 2024].</a:t>
            </a:r>
          </a:p>
          <a:p>
            <a:pPr marL="171450" indent="-171450">
              <a:buFont typeface="Arial" panose="020B0604020202020204" pitchFamily="34" charset="0"/>
              <a:buChar char="•"/>
            </a:pPr>
            <a:endParaRPr lang="en-IE" sz="1000" dirty="0">
              <a:solidFill>
                <a:srgbClr val="075E64"/>
              </a:solidFill>
              <a:latin typeface="Bord Bia Sans"/>
            </a:endParaRPr>
          </a:p>
          <a:p>
            <a:pPr marL="171450" indent="-171450">
              <a:buFont typeface="Arial" panose="020B0604020202020204" pitchFamily="34" charset="0"/>
              <a:buChar char="•"/>
            </a:pPr>
            <a:r>
              <a:rPr lang="en-US" sz="1000" dirty="0" err="1">
                <a:solidFill>
                  <a:srgbClr val="075E64"/>
                </a:solidFill>
                <a:latin typeface="Bord Bia Sans"/>
              </a:rPr>
              <a:t>Hogonext</a:t>
            </a:r>
            <a:r>
              <a:rPr lang="en-US" sz="1000" dirty="0">
                <a:solidFill>
                  <a:srgbClr val="075E64"/>
                </a:solidFill>
                <a:latin typeface="Bord Bia Sans"/>
              </a:rPr>
              <a:t>. (2024). </a:t>
            </a:r>
            <a:r>
              <a:rPr lang="en-US" sz="1000" i="1" dirty="0">
                <a:solidFill>
                  <a:srgbClr val="075E64"/>
                </a:solidFill>
                <a:latin typeface="Bord Bia Sans"/>
              </a:rPr>
              <a:t>10 powerful </a:t>
            </a:r>
            <a:r>
              <a:rPr lang="en-US" sz="1000" i="1" dirty="0" err="1">
                <a:solidFill>
                  <a:srgbClr val="075E64"/>
                </a:solidFill>
                <a:latin typeface="Bord Bia Sans"/>
              </a:rPr>
              <a:t>ChatGPT</a:t>
            </a:r>
            <a:r>
              <a:rPr lang="en-US" sz="1000" i="1" dirty="0">
                <a:solidFill>
                  <a:srgbClr val="075E64"/>
                </a:solidFill>
                <a:latin typeface="Bord Bia Sans"/>
              </a:rPr>
              <a:t> prompts for Library Instruction - </a:t>
            </a:r>
            <a:r>
              <a:rPr lang="en-US" sz="1000" i="1" dirty="0" err="1">
                <a:solidFill>
                  <a:srgbClr val="075E64"/>
                </a:solidFill>
                <a:latin typeface="Bord Bia Sans"/>
              </a:rPr>
              <a:t>HogoNext</a:t>
            </a:r>
            <a:r>
              <a:rPr lang="en-US" sz="1000" dirty="0">
                <a:solidFill>
                  <a:srgbClr val="075E64"/>
                </a:solidFill>
                <a:latin typeface="Bord Bia Sans"/>
              </a:rPr>
              <a:t>. [online] Available at: </a:t>
            </a:r>
            <a:r>
              <a:rPr lang="en-US" sz="1000" dirty="0">
                <a:solidFill>
                  <a:srgbClr val="075E64"/>
                </a:solidFill>
                <a:latin typeface="Bord Bia Sans"/>
                <a:hlinkClick r:id="rId4"/>
              </a:rPr>
              <a:t>https://hogonext.com/10-powerful-chatgpt-prompts-for-library-instruction/</a:t>
            </a:r>
            <a:r>
              <a:rPr lang="en-US" sz="1000" dirty="0">
                <a:solidFill>
                  <a:srgbClr val="075E64"/>
                </a:solidFill>
                <a:latin typeface="Bord Bia Sans"/>
              </a:rPr>
              <a:t> [Accessed 5 Mar. 2024].</a:t>
            </a:r>
          </a:p>
          <a:p>
            <a:pPr marL="171450" indent="-171450">
              <a:buFont typeface="Arial" panose="020B0604020202020204" pitchFamily="34" charset="0"/>
              <a:buChar char="•"/>
            </a:pPr>
            <a:endParaRPr lang="en-IE" sz="1000" dirty="0">
              <a:solidFill>
                <a:srgbClr val="075E64"/>
              </a:solidFill>
              <a:latin typeface="Bord Bia Sans"/>
            </a:endParaRPr>
          </a:p>
          <a:p>
            <a:pPr marL="171450" indent="-171450">
              <a:buFont typeface="Arial" panose="020B0604020202020204" pitchFamily="34" charset="0"/>
              <a:buChar char="•"/>
            </a:pPr>
            <a:r>
              <a:rPr lang="en-US" sz="1000" dirty="0">
                <a:solidFill>
                  <a:srgbClr val="075E64"/>
                </a:solidFill>
                <a:latin typeface="Bord Bia Sans"/>
              </a:rPr>
              <a:t>IFLA. (</a:t>
            </a:r>
            <a:r>
              <a:rPr lang="en-US" sz="1000" dirty="0" err="1">
                <a:solidFill>
                  <a:srgbClr val="075E64"/>
                </a:solidFill>
                <a:latin typeface="Bord Bia Sans"/>
              </a:rPr>
              <a:t>n.d.</a:t>
            </a:r>
            <a:r>
              <a:rPr lang="en-US" sz="1000" dirty="0">
                <a:solidFill>
                  <a:srgbClr val="075E64"/>
                </a:solidFill>
                <a:latin typeface="Bord Bia Sans"/>
              </a:rPr>
              <a:t>). </a:t>
            </a:r>
            <a:r>
              <a:rPr lang="en-US" sz="1000" i="1" dirty="0">
                <a:solidFill>
                  <a:srgbClr val="075E64"/>
                </a:solidFill>
                <a:latin typeface="Bord Bia Sans"/>
              </a:rPr>
              <a:t>Developing a library strategic response to Artificial Intelligence</a:t>
            </a:r>
            <a:r>
              <a:rPr lang="en-US" sz="1000" dirty="0">
                <a:solidFill>
                  <a:srgbClr val="075E64"/>
                </a:solidFill>
                <a:latin typeface="Bord Bia Sans"/>
              </a:rPr>
              <a:t>. [online] Available at: </a:t>
            </a:r>
            <a:r>
              <a:rPr lang="en-US" sz="1000" dirty="0">
                <a:solidFill>
                  <a:srgbClr val="075E64"/>
                </a:solidFill>
                <a:latin typeface="Bord Bia Sans"/>
                <a:hlinkClick r:id="rId5"/>
              </a:rPr>
              <a:t>https://www.ifla.org/g/ai/developing-a-library-strategic-response-to-artificial-intelligence/</a:t>
            </a:r>
            <a:r>
              <a:rPr lang="en-US" sz="1000" dirty="0">
                <a:solidFill>
                  <a:srgbClr val="075E64"/>
                </a:solidFill>
                <a:latin typeface="Bord Bia Sans"/>
              </a:rPr>
              <a:t> [Accessed 5 Mar. 2024].</a:t>
            </a:r>
          </a:p>
          <a:p>
            <a:pPr marL="171450" indent="-171450">
              <a:buFont typeface="Arial" panose="020B0604020202020204" pitchFamily="34" charset="0"/>
              <a:buChar char="•"/>
            </a:pPr>
            <a:endParaRPr lang="en-IE" sz="1000" dirty="0">
              <a:solidFill>
                <a:srgbClr val="075E64"/>
              </a:solidFill>
              <a:latin typeface="Bord Bia Sans"/>
            </a:endParaRPr>
          </a:p>
          <a:p>
            <a:pPr marL="171450" indent="-171450">
              <a:buFont typeface="Arial" panose="020B0604020202020204" pitchFamily="34" charset="0"/>
              <a:buChar char="•"/>
            </a:pPr>
            <a:r>
              <a:rPr lang="en-US" sz="1000" dirty="0">
                <a:solidFill>
                  <a:srgbClr val="075E64"/>
                </a:solidFill>
                <a:latin typeface="Bord Bia Sans"/>
              </a:rPr>
              <a:t>Woods, R. (2024). </a:t>
            </a:r>
            <a:r>
              <a:rPr lang="en-US" sz="1000" i="1" dirty="0">
                <a:solidFill>
                  <a:srgbClr val="075E64"/>
                </a:solidFill>
                <a:latin typeface="Bord Bia Sans"/>
              </a:rPr>
              <a:t>Nano Tips for Using </a:t>
            </a:r>
            <a:r>
              <a:rPr lang="en-US" sz="1000" i="1" dirty="0" err="1">
                <a:solidFill>
                  <a:srgbClr val="075E64"/>
                </a:solidFill>
                <a:latin typeface="Bord Bia Sans"/>
              </a:rPr>
              <a:t>ChatGPT</a:t>
            </a:r>
            <a:r>
              <a:rPr lang="en-US" sz="1000" i="1" dirty="0">
                <a:solidFill>
                  <a:srgbClr val="075E64"/>
                </a:solidFill>
                <a:latin typeface="Bord Bia Sans"/>
              </a:rPr>
              <a:t> for Business with Rachel Woods </a:t>
            </a:r>
            <a:r>
              <a:rPr lang="en-US" sz="1000" dirty="0">
                <a:solidFill>
                  <a:srgbClr val="075E64"/>
                </a:solidFill>
                <a:latin typeface="Bord Bia Sans"/>
              </a:rPr>
              <a:t>. [online] Linkedin.com. Available at: </a:t>
            </a:r>
            <a:r>
              <a:rPr lang="en-US" sz="1000" dirty="0">
                <a:solidFill>
                  <a:srgbClr val="075E64"/>
                </a:solidFill>
                <a:latin typeface="Bord Bia Sans"/>
                <a:hlinkClick r:id="rId6"/>
              </a:rPr>
              <a:t>https://www.linkedin.com/learninglogin/share?account=78541522&amp;forceAccount=false&amp;redirect=https%3A%2F%2Fwww.linkedin.com%2Flearning%2Fnano-tips-for-using-chatgpt-for-business-with-rachel-woods%3Ftrk%3Dshare_ent_url%26shareId%3Dwk0JEl44RL6FwYj%252BpwEguQ%253D%253D</a:t>
            </a:r>
            <a:r>
              <a:rPr lang="en-US" sz="1000" dirty="0">
                <a:solidFill>
                  <a:srgbClr val="075E64"/>
                </a:solidFill>
                <a:latin typeface="Bord Bia Sans"/>
              </a:rPr>
              <a:t> [Accessed 5 Mar. 2024].</a:t>
            </a:r>
          </a:p>
          <a:p>
            <a:pPr marL="171450" indent="-171450">
              <a:buFont typeface="Arial" panose="020B0604020202020204" pitchFamily="34" charset="0"/>
              <a:buChar char="•"/>
            </a:pPr>
            <a:endParaRPr lang="en-IE" sz="1000" dirty="0">
              <a:solidFill>
                <a:srgbClr val="075E64"/>
              </a:solidFill>
              <a:latin typeface="Bord Bia Sans"/>
            </a:endParaRPr>
          </a:p>
          <a:p>
            <a:pPr marL="171450" indent="-171450">
              <a:buFont typeface="Arial" panose="020B0604020202020204" pitchFamily="34" charset="0"/>
              <a:buChar char="•"/>
            </a:pPr>
            <a:r>
              <a:rPr lang="en-US" sz="1000" dirty="0">
                <a:solidFill>
                  <a:srgbClr val="075E64"/>
                </a:solidFill>
                <a:latin typeface="Bord Bia Sans"/>
              </a:rPr>
              <a:t>www.linkedin.com. (2024). </a:t>
            </a:r>
            <a:r>
              <a:rPr lang="en-US" sz="1000" i="1" dirty="0">
                <a:solidFill>
                  <a:srgbClr val="075E64"/>
                </a:solidFill>
                <a:latin typeface="Bord Bia Sans"/>
              </a:rPr>
              <a:t>Conquer AI in 2024 With 5 Free Courses</a:t>
            </a:r>
            <a:r>
              <a:rPr lang="en-US" sz="1000" dirty="0">
                <a:solidFill>
                  <a:srgbClr val="075E64"/>
                </a:solidFill>
                <a:latin typeface="Bord Bia Sans"/>
              </a:rPr>
              <a:t>. [online] Available at: </a:t>
            </a:r>
            <a:r>
              <a:rPr lang="en-US" sz="1000" dirty="0">
                <a:solidFill>
                  <a:srgbClr val="075E64"/>
                </a:solidFill>
                <a:latin typeface="Bord Bia Sans"/>
                <a:hlinkClick r:id="rId7"/>
              </a:rPr>
              <a:t>https://www.linkedin.com/pulse/conquer-ai-2024-5-free-courses-apolloitservices-quswc/</a:t>
            </a:r>
            <a:r>
              <a:rPr lang="en-US" sz="1000" dirty="0">
                <a:solidFill>
                  <a:srgbClr val="075E64"/>
                </a:solidFill>
                <a:latin typeface="Bord Bia Sans"/>
              </a:rPr>
              <a:t> [Accessed 5 Mar. 2024].</a:t>
            </a:r>
          </a:p>
          <a:p>
            <a:pPr marL="171450" indent="-171450">
              <a:buFont typeface="Arial" panose="020B0604020202020204" pitchFamily="34" charset="0"/>
              <a:buChar char="•"/>
            </a:pPr>
            <a:endParaRPr lang="en-IE" sz="1000" dirty="0">
              <a:solidFill>
                <a:srgbClr val="075E64"/>
              </a:solidFill>
              <a:latin typeface="Bord Bia Sans"/>
            </a:endParaRPr>
          </a:p>
          <a:p>
            <a:pPr marL="171450" indent="-171450">
              <a:buFont typeface="Arial" panose="020B0604020202020204" pitchFamily="34" charset="0"/>
              <a:buChar char="•"/>
            </a:pPr>
            <a:r>
              <a:rPr lang="en-US" sz="1000" dirty="0">
                <a:solidFill>
                  <a:srgbClr val="075E64"/>
                </a:solidFill>
                <a:latin typeface="Bord Bia Sans"/>
              </a:rPr>
              <a:t>www.mckinsey.com. (2022). </a:t>
            </a:r>
            <a:r>
              <a:rPr lang="en-US" sz="1000" i="1" dirty="0">
                <a:solidFill>
                  <a:srgbClr val="075E64"/>
                </a:solidFill>
                <a:latin typeface="Bord Bia Sans"/>
              </a:rPr>
              <a:t>How to communicate better</a:t>
            </a:r>
            <a:r>
              <a:rPr lang="en-US" sz="1000" dirty="0">
                <a:solidFill>
                  <a:srgbClr val="075E64"/>
                </a:solidFill>
                <a:latin typeface="Bord Bia Sans"/>
              </a:rPr>
              <a:t>. [online] Available at: </a:t>
            </a:r>
            <a:r>
              <a:rPr lang="en-US" sz="1000" dirty="0">
                <a:solidFill>
                  <a:srgbClr val="075E64"/>
                </a:solidFill>
                <a:latin typeface="Bord Bia Sans"/>
                <a:hlinkClick r:id="rId8"/>
              </a:rPr>
              <a:t>https://www.mckinsey.com/featured-insights/mckinsey-guide-to-managing-yourself/how-to-communicate-better</a:t>
            </a:r>
            <a:r>
              <a:rPr lang="en-US" sz="1000" dirty="0">
                <a:solidFill>
                  <a:srgbClr val="075E64"/>
                </a:solidFill>
                <a:latin typeface="Bord Bia Sans"/>
              </a:rPr>
              <a:t> [Accessed 5 Mar. 2024].</a:t>
            </a:r>
          </a:p>
          <a:p>
            <a:pPr marL="171450" indent="-171450">
              <a:buFont typeface="Arial" panose="020B0604020202020204" pitchFamily="34" charset="0"/>
              <a:buChar char="•"/>
            </a:pPr>
            <a:endParaRPr lang="en-IE" sz="1000" dirty="0">
              <a:solidFill>
                <a:srgbClr val="075E64"/>
              </a:solidFill>
              <a:latin typeface="Bord Bia Sans"/>
            </a:endParaRPr>
          </a:p>
          <a:p>
            <a:pPr marL="285750" indent="-285750">
              <a:buFont typeface="Arial" panose="020B0604020202020204" pitchFamily="34" charset="0"/>
              <a:buChar char="•"/>
            </a:pPr>
            <a:endParaRPr lang="en-IE" dirty="0"/>
          </a:p>
        </p:txBody>
      </p:sp>
    </p:spTree>
    <p:extLst>
      <p:ext uri="{BB962C8B-B14F-4D97-AF65-F5344CB8AC3E}">
        <p14:creationId xmlns:p14="http://schemas.microsoft.com/office/powerpoint/2010/main" val="3457825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C1D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3F534F-D4AB-548F-D1B6-DFA537680766}"/>
              </a:ext>
            </a:extLst>
          </p:cNvPr>
          <p:cNvSpPr txBox="1"/>
          <p:nvPr/>
        </p:nvSpPr>
        <p:spPr>
          <a:xfrm>
            <a:off x="716957" y="1016843"/>
            <a:ext cx="4278398" cy="1938992"/>
          </a:xfrm>
          <a:prstGeom prst="rect">
            <a:avLst/>
          </a:prstGeom>
          <a:noFill/>
        </p:spPr>
        <p:txBody>
          <a:bodyPr wrap="square" lIns="91440" tIns="45720" rIns="91440" bIns="45720" rtlCol="0" anchor="t">
            <a:spAutoFit/>
          </a:bodyPr>
          <a:lstStyle/>
          <a:p>
            <a:r>
              <a:rPr lang="en-US" sz="2000" dirty="0">
                <a:solidFill>
                  <a:srgbClr val="055E63"/>
                </a:solidFill>
                <a:latin typeface="Bord Bia Sans"/>
              </a:rPr>
              <a:t>Known for our knowledge, we’re the trusted thread that connects our colleagues and producers to ideas and insights that help them get closer to consumers and customers across the globe</a:t>
            </a:r>
            <a:r>
              <a:rPr lang="en-US" sz="2000" b="1" dirty="0">
                <a:solidFill>
                  <a:srgbClr val="055E63"/>
                </a:solidFill>
                <a:latin typeface="Bord Bia Sans"/>
              </a:rPr>
              <a:t>.</a:t>
            </a:r>
            <a:r>
              <a:rPr lang="en-US" sz="2000" b="1" dirty="0">
                <a:solidFill>
                  <a:srgbClr val="055E63"/>
                </a:solidFill>
                <a:latin typeface="Bord Bia Sans Bold"/>
              </a:rPr>
              <a:t> </a:t>
            </a:r>
            <a:endParaRPr lang="en-IE" sz="2000" b="1" dirty="0">
              <a:solidFill>
                <a:srgbClr val="055E63"/>
              </a:solidFill>
              <a:latin typeface="Bord Bia Sans Bold"/>
            </a:endParaRPr>
          </a:p>
        </p:txBody>
      </p:sp>
      <p:pic>
        <p:nvPicPr>
          <p:cNvPr id="19" name="Picture 18" descr="A close-up of water droplets&#10;&#10;Description automatically generated with low confidence">
            <a:extLst>
              <a:ext uri="{FF2B5EF4-FFF2-40B4-BE49-F238E27FC236}">
                <a16:creationId xmlns:a16="http://schemas.microsoft.com/office/drawing/2014/main" id="{F719ACDD-5E4D-E5E3-5C26-5E93CBF5B3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91772">
            <a:off x="2459339" y="1298123"/>
            <a:ext cx="1561136" cy="17740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7263" y="908869"/>
            <a:ext cx="2264669" cy="2154940"/>
          </a:xfrm>
          <a:prstGeom prst="rect">
            <a:avLst/>
          </a:prstGeom>
        </p:spPr>
      </p:pic>
    </p:spTree>
    <p:extLst>
      <p:ext uri="{BB962C8B-B14F-4D97-AF65-F5344CB8AC3E}">
        <p14:creationId xmlns:p14="http://schemas.microsoft.com/office/powerpoint/2010/main" val="1209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6C3B884-EFA7-41FD-4A2D-F3BCEA0AAD91}"/>
              </a:ext>
            </a:extLst>
          </p:cNvPr>
          <p:cNvSpPr txBox="1">
            <a:spLocks/>
          </p:cNvSpPr>
          <p:nvPr/>
        </p:nvSpPr>
        <p:spPr>
          <a:xfrm>
            <a:off x="198372" y="1615704"/>
            <a:ext cx="4237404" cy="191632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rgbClr val="075E64"/>
                </a:solidFill>
                <a:latin typeface="Bord Bia Sans"/>
              </a:rPr>
              <a:t>Our expertise has empowered and enabled our industry to navigate the ever-changing business landscape with clarity and confidence.</a:t>
            </a:r>
            <a:r>
              <a:rPr lang="en-US" sz="2200" dirty="0"/>
              <a:t> </a:t>
            </a:r>
            <a:endParaRPr lang="en-IE" sz="2200" dirty="0">
              <a:solidFill>
                <a:srgbClr val="075E64"/>
              </a:solidFill>
              <a:latin typeface="Bord Bia Sans" pitchFamily="2" charset="77"/>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956" y="1298508"/>
            <a:ext cx="1566675" cy="2371349"/>
          </a:xfrm>
          <a:prstGeom prst="rect">
            <a:avLst/>
          </a:prstGeom>
        </p:spPr>
      </p:pic>
      <p:pic>
        <p:nvPicPr>
          <p:cNvPr id="6" name="Picture 5" descr="A close-up of water droplets&#10;&#10;Description automatically generated with low confidence">
            <a:extLst>
              <a:ext uri="{FF2B5EF4-FFF2-40B4-BE49-F238E27FC236}">
                <a16:creationId xmlns:a16="http://schemas.microsoft.com/office/drawing/2014/main" id="{54D8D253-7EB1-FF6A-04C2-91AE15192A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36197">
            <a:off x="815446" y="1878388"/>
            <a:ext cx="1334187" cy="116199"/>
          </a:xfrm>
          <a:prstGeom prst="rect">
            <a:avLst/>
          </a:prstGeom>
        </p:spPr>
      </p:pic>
    </p:spTree>
    <p:extLst>
      <p:ext uri="{BB962C8B-B14F-4D97-AF65-F5344CB8AC3E}">
        <p14:creationId xmlns:p14="http://schemas.microsoft.com/office/powerpoint/2010/main" val="146546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CD536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5E49-34A4-C28A-BA3A-AD3710AFF8D8}"/>
              </a:ext>
            </a:extLst>
          </p:cNvPr>
          <p:cNvSpPr>
            <a:spLocks noGrp="1"/>
          </p:cNvSpPr>
          <p:nvPr>
            <p:ph type="title"/>
          </p:nvPr>
        </p:nvSpPr>
        <p:spPr>
          <a:xfrm>
            <a:off x="598441" y="117624"/>
            <a:ext cx="7886700" cy="626052"/>
          </a:xfrm>
        </p:spPr>
        <p:txBody>
          <a:bodyPr/>
          <a:lstStyle/>
          <a:p>
            <a:pPr algn="ctr"/>
            <a:r>
              <a:rPr lang="en-US" sz="2000" b="0" dirty="0">
                <a:solidFill>
                  <a:schemeClr val="bg1"/>
                </a:solidFill>
              </a:rPr>
              <a:t>We’ve curated a world-class collection and set the standard for impactful library engagements and instruction.</a:t>
            </a:r>
            <a:r>
              <a:rPr lang="en-US" b="0" dirty="0"/>
              <a:t> </a:t>
            </a:r>
            <a:endParaRPr lang="en-US" dirty="0"/>
          </a:p>
        </p:txBody>
      </p:sp>
      <p:sp>
        <p:nvSpPr>
          <p:cNvPr id="5" name="Oval 4">
            <a:extLst>
              <a:ext uri="{FF2B5EF4-FFF2-40B4-BE49-F238E27FC236}">
                <a16:creationId xmlns:a16="http://schemas.microsoft.com/office/drawing/2014/main" id="{6F2095C7-E2FE-7DE0-EC01-C9D311B262A8}"/>
              </a:ext>
            </a:extLst>
          </p:cNvPr>
          <p:cNvSpPr/>
          <p:nvPr/>
        </p:nvSpPr>
        <p:spPr>
          <a:xfrm>
            <a:off x="3487737" y="1864179"/>
            <a:ext cx="2108108" cy="2108108"/>
          </a:xfrm>
          <a:prstGeom prst="ellipse">
            <a:avLst/>
          </a:prstGeom>
          <a:solidFill>
            <a:srgbClr val="D8C1D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BCC2"/>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DD7DCF05-8E39-5E67-D82F-CAC531E1684D}"/>
              </a:ext>
            </a:extLst>
          </p:cNvPr>
          <p:cNvSpPr/>
          <p:nvPr/>
        </p:nvSpPr>
        <p:spPr>
          <a:xfrm>
            <a:off x="1141712" y="1097547"/>
            <a:ext cx="2108108" cy="2108108"/>
          </a:xfrm>
          <a:prstGeom prst="ellipse">
            <a:avLst/>
          </a:prstGeom>
          <a:solidFill>
            <a:srgbClr val="85C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4BCC2"/>
              </a:solidFill>
            </a:endParaRPr>
          </a:p>
        </p:txBody>
      </p:sp>
      <p:sp>
        <p:nvSpPr>
          <p:cNvPr id="11" name="Oval 10">
            <a:extLst>
              <a:ext uri="{FF2B5EF4-FFF2-40B4-BE49-F238E27FC236}">
                <a16:creationId xmlns:a16="http://schemas.microsoft.com/office/drawing/2014/main" id="{BB776248-AD3F-55FE-39AA-3DE2BCA66DBD}"/>
              </a:ext>
            </a:extLst>
          </p:cNvPr>
          <p:cNvSpPr/>
          <p:nvPr/>
        </p:nvSpPr>
        <p:spPr>
          <a:xfrm>
            <a:off x="5901329" y="1052047"/>
            <a:ext cx="2108108" cy="2108108"/>
          </a:xfrm>
          <a:prstGeom prst="ellipse">
            <a:avLst/>
          </a:prstGeom>
          <a:solidFill>
            <a:srgbClr val="EBC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4BCC2"/>
              </a:solidFill>
            </a:endParaRPr>
          </a:p>
        </p:txBody>
      </p:sp>
      <p:pic>
        <p:nvPicPr>
          <p:cNvPr id="12" name="Picture 11" descr="A picture containing hula hoop, hydrozoan&#10;&#10;Description automatically generated">
            <a:extLst>
              <a:ext uri="{FF2B5EF4-FFF2-40B4-BE49-F238E27FC236}">
                <a16:creationId xmlns:a16="http://schemas.microsoft.com/office/drawing/2014/main" id="{153423A0-AC2F-5DDE-F4B5-B7832276CB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631" y="2525058"/>
            <a:ext cx="2241102" cy="921575"/>
          </a:xfrm>
          <a:prstGeom prst="rect">
            <a:avLst/>
          </a:prstGeom>
        </p:spPr>
      </p:pic>
      <p:pic>
        <p:nvPicPr>
          <p:cNvPr id="13" name="Picture 12" descr="A picture containing hula hoop, hydrozoan&#10;&#10;Description automatically generated">
            <a:extLst>
              <a:ext uri="{FF2B5EF4-FFF2-40B4-BE49-F238E27FC236}">
                <a16:creationId xmlns:a16="http://schemas.microsoft.com/office/drawing/2014/main" id="{30B9A591-80E8-F94F-D173-D97AED5A5B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1379241" flipH="1">
            <a:off x="3373362" y="1642189"/>
            <a:ext cx="2252967" cy="916917"/>
          </a:xfrm>
          <a:prstGeom prst="rect">
            <a:avLst/>
          </a:prstGeom>
        </p:spPr>
      </p:pic>
      <p:pic>
        <p:nvPicPr>
          <p:cNvPr id="14" name="Picture 13" descr="A picture containing hula hoop, hydrozoan&#10;&#10;Description automatically generated">
            <a:extLst>
              <a:ext uri="{FF2B5EF4-FFF2-40B4-BE49-F238E27FC236}">
                <a16:creationId xmlns:a16="http://schemas.microsoft.com/office/drawing/2014/main" id="{17253AE0-F1A9-95A3-7F75-789250BE29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287815">
            <a:off x="5940440" y="2484235"/>
            <a:ext cx="2241102" cy="921575"/>
          </a:xfrm>
          <a:prstGeom prst="rect">
            <a:avLst/>
          </a:prstGeom>
        </p:spPr>
      </p:pic>
      <p:pic>
        <p:nvPicPr>
          <p:cNvPr id="15" name="Picture 14">
            <a:extLst>
              <a:ext uri="{FF2B5EF4-FFF2-40B4-BE49-F238E27FC236}">
                <a16:creationId xmlns:a16="http://schemas.microsoft.com/office/drawing/2014/main" id="{A77C81AF-435E-AAAF-1090-9707FA9A03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75593">
            <a:off x="3966074" y="3122606"/>
            <a:ext cx="1360315" cy="15458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5964">
            <a:off x="6457950" y="1362143"/>
            <a:ext cx="1096703" cy="144115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9695" y="2144282"/>
            <a:ext cx="1455091" cy="1501862"/>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31712">
            <a:off x="1382968" y="1519321"/>
            <a:ext cx="1523235" cy="1161343"/>
          </a:xfrm>
          <a:prstGeom prst="rect">
            <a:avLst/>
          </a:prstGeom>
        </p:spPr>
      </p:pic>
    </p:spTree>
    <p:extLst>
      <p:ext uri="{BB962C8B-B14F-4D97-AF65-F5344CB8AC3E}">
        <p14:creationId xmlns:p14="http://schemas.microsoft.com/office/powerpoint/2010/main" val="1083314138"/>
      </p:ext>
    </p:extLst>
  </p:cSld>
  <p:clrMapOvr>
    <a:masterClrMapping/>
  </p:clrMapOvr>
</p:sld>
</file>

<file path=ppt/theme/theme1.xml><?xml version="1.0" encoding="utf-8"?>
<a:theme xmlns:a="http://schemas.openxmlformats.org/drawingml/2006/main" name="Cover Slide Typ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ontent Slide Blue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Content Slide Blue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ontent Slide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Blank Slide Yellow">
  <a:themeElements>
    <a:clrScheme name="Empathy Colour Palette">
      <a:dk1>
        <a:srgbClr val="191919"/>
      </a:dk1>
      <a:lt1>
        <a:sysClr val="window" lastClr="FFFFFF"/>
      </a:lt1>
      <a:dk2>
        <a:srgbClr val="191919"/>
      </a:dk2>
      <a:lt2>
        <a:srgbClr val="FFFFFF"/>
      </a:lt2>
      <a:accent1>
        <a:srgbClr val="9FCA29"/>
      </a:accent1>
      <a:accent2>
        <a:srgbClr val="7D55FF"/>
      </a:accent2>
      <a:accent3>
        <a:srgbClr val="F70022"/>
      </a:accent3>
      <a:accent4>
        <a:srgbClr val="EE6B14"/>
      </a:accent4>
      <a:accent5>
        <a:srgbClr val="1B9EE6"/>
      </a:accent5>
      <a:accent6>
        <a:srgbClr val="D1006D"/>
      </a:accent6>
      <a:hlink>
        <a:srgbClr val="9FCA29"/>
      </a:hlink>
      <a:folHlink>
        <a:srgbClr val="FCBE0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206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_Blank Slide Yellow">
  <a:themeElements>
    <a:clrScheme name="Empathy Colour Palette">
      <a:dk1>
        <a:srgbClr val="191919"/>
      </a:dk1>
      <a:lt1>
        <a:sysClr val="window" lastClr="FFFFFF"/>
      </a:lt1>
      <a:dk2>
        <a:srgbClr val="191919"/>
      </a:dk2>
      <a:lt2>
        <a:srgbClr val="FFFFFF"/>
      </a:lt2>
      <a:accent1>
        <a:srgbClr val="9FCA29"/>
      </a:accent1>
      <a:accent2>
        <a:srgbClr val="7D55FF"/>
      </a:accent2>
      <a:accent3>
        <a:srgbClr val="F70022"/>
      </a:accent3>
      <a:accent4>
        <a:srgbClr val="EE6B14"/>
      </a:accent4>
      <a:accent5>
        <a:srgbClr val="1B9EE6"/>
      </a:accent5>
      <a:accent6>
        <a:srgbClr val="D1006D"/>
      </a:accent6>
      <a:hlink>
        <a:srgbClr val="9FCA29"/>
      </a:hlink>
      <a:folHlink>
        <a:srgbClr val="FCBE0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206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_Blank Slide Yellow">
  <a:themeElements>
    <a:clrScheme name="Empathy Colour Palette">
      <a:dk1>
        <a:srgbClr val="191919"/>
      </a:dk1>
      <a:lt1>
        <a:sysClr val="window" lastClr="FFFFFF"/>
      </a:lt1>
      <a:dk2>
        <a:srgbClr val="191919"/>
      </a:dk2>
      <a:lt2>
        <a:srgbClr val="FFFFFF"/>
      </a:lt2>
      <a:accent1>
        <a:srgbClr val="9FCA29"/>
      </a:accent1>
      <a:accent2>
        <a:srgbClr val="7D55FF"/>
      </a:accent2>
      <a:accent3>
        <a:srgbClr val="F70022"/>
      </a:accent3>
      <a:accent4>
        <a:srgbClr val="EE6B14"/>
      </a:accent4>
      <a:accent5>
        <a:srgbClr val="1B9EE6"/>
      </a:accent5>
      <a:accent6>
        <a:srgbClr val="D1006D"/>
      </a:accent6>
      <a:hlink>
        <a:srgbClr val="9FCA29"/>
      </a:hlink>
      <a:folHlink>
        <a:srgbClr val="FCBE0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206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Blank Slide">
  <a:themeElements>
    <a:clrScheme name="Bord Bia Land Green">
      <a:dk1>
        <a:srgbClr val="000000"/>
      </a:dk1>
      <a:lt1>
        <a:srgbClr val="FFFFFF"/>
      </a:lt1>
      <a:dk2>
        <a:srgbClr val="00595F"/>
      </a:dk2>
      <a:lt2>
        <a:srgbClr val="00997E"/>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Slide Typ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Slide Type 1">
  <a:themeElements>
    <a:clrScheme name="Bord Bia Land Green">
      <a:dk1>
        <a:srgbClr val="000000"/>
      </a:dk1>
      <a:lt1>
        <a:srgbClr val="FFFFFF"/>
      </a:lt1>
      <a:dk2>
        <a:srgbClr val="00595F"/>
      </a:dk2>
      <a:lt2>
        <a:srgbClr val="00997E"/>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ection Slides">
  <a:themeElements>
    <a:clrScheme name="Bord Bia Land Green">
      <a:dk1>
        <a:srgbClr val="000000"/>
      </a:dk1>
      <a:lt1>
        <a:srgbClr val="FFFFFF"/>
      </a:lt1>
      <a:dk2>
        <a:srgbClr val="00595F"/>
      </a:dk2>
      <a:lt2>
        <a:srgbClr val="00997E"/>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Slide Blue">
  <a:themeElements>
    <a:clrScheme name="Bord Bia Land Green">
      <a:dk1>
        <a:srgbClr val="000000"/>
      </a:dk1>
      <a:lt1>
        <a:srgbClr val="FFFFFF"/>
      </a:lt1>
      <a:dk2>
        <a:srgbClr val="00595F"/>
      </a:dk2>
      <a:lt2>
        <a:srgbClr val="00997E"/>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plit Screen Slide 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Slide Crea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ent Slide Cream Typ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tent Slide Blue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00205D50E8D649868D4DFA9C3454D2" ma:contentTypeVersion="2" ma:contentTypeDescription="Create a new document." ma:contentTypeScope="" ma:versionID="4a18b25e1cc50840910be5df1227593c">
  <xsd:schema xmlns:xsd="http://www.w3.org/2001/XMLSchema" xmlns:xs="http://www.w3.org/2001/XMLSchema" xmlns:p="http://schemas.microsoft.com/office/2006/metadata/properties" xmlns:ns2="4bf35bef-bf65-46f6-9e2c-db7da823ded3" xmlns:ns3="bf19dc53-8fde-4262-88a9-39635cc3b371" targetNamespace="http://schemas.microsoft.com/office/2006/metadata/properties" ma:root="true" ma:fieldsID="94bf4ff97b82fab595127c2f62117506" ns2:_="" ns3:_="">
    <xsd:import namespace="4bf35bef-bf65-46f6-9e2c-db7da823ded3"/>
    <xsd:import namespace="bf19dc53-8fde-4262-88a9-39635cc3b371"/>
    <xsd:element name="properties">
      <xsd:complexType>
        <xsd:sequence>
          <xsd:element name="documentManagement">
            <xsd:complexType>
              <xsd:all>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f35bef-bf65-46f6-9e2c-db7da823ded3" elementFormDefault="qualified">
    <xsd:import namespace="http://schemas.microsoft.com/office/2006/documentManagement/types"/>
    <xsd:import namespace="http://schemas.microsoft.com/office/infopath/2007/PartnerControls"/>
    <xsd:element name="lcf76f155ced4ddcb4097134ff3c332f" ma:index="8" nillable="true" ma:displayName="Image Tags_0" ma:hidden="true" ma:internalName="lcf76f155ced4ddcb4097134ff3c332f">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19dc53-8fde-4262-88a9-39635cc3b371"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f682316d-fea6-4173-8d31-287e7c1b45ca}" ma:internalName="TaxCatchAll" ma:showField="CatchAllData" ma:web="bf19dc53-8fde-4262-88a9-39635cc3b3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f19dc53-8fde-4262-88a9-39635cc3b371" xsi:nil="true"/>
    <lcf76f155ced4ddcb4097134ff3c332f xmlns="4bf35bef-bf65-46f6-9e2c-db7da823ded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C2E613-4812-412E-AD24-F96634D919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f35bef-bf65-46f6-9e2c-db7da823ded3"/>
    <ds:schemaRef ds:uri="bf19dc53-8fde-4262-88a9-39635cc3b3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D53C2F-1411-4257-9198-67B5D30B3E7F}">
  <ds:schemaRefs>
    <ds:schemaRef ds:uri="http://schemas.microsoft.com/office/2006/documentManagement/types"/>
    <ds:schemaRef ds:uri="http://schemas.microsoft.com/office/2006/metadata/properties"/>
    <ds:schemaRef ds:uri="http://purl.org/dc/dcmitype/"/>
    <ds:schemaRef ds:uri="bf19dc53-8fde-4262-88a9-39635cc3b371"/>
    <ds:schemaRef ds:uri="http://schemas.openxmlformats.org/package/2006/metadata/core-properties"/>
    <ds:schemaRef ds:uri="http://purl.org/dc/elements/1.1/"/>
    <ds:schemaRef ds:uri="http://schemas.microsoft.com/office/infopath/2007/PartnerControls"/>
    <ds:schemaRef ds:uri="4bf35bef-bf65-46f6-9e2c-db7da823ded3"/>
    <ds:schemaRef ds:uri="http://www.w3.org/XML/1998/namespace"/>
    <ds:schemaRef ds:uri="http://purl.org/dc/terms/"/>
  </ds:schemaRefs>
</ds:datastoreItem>
</file>

<file path=customXml/itemProps3.xml><?xml version="1.0" encoding="utf-8"?>
<ds:datastoreItem xmlns:ds="http://schemas.openxmlformats.org/officeDocument/2006/customXml" ds:itemID="{A2C88E51-0687-45B7-B846-8F494F5E0C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818</TotalTime>
  <Words>4804</Words>
  <Application>Microsoft Office PowerPoint</Application>
  <PresentationFormat>On-screen Show (16:9)</PresentationFormat>
  <Paragraphs>292</Paragraphs>
  <Slides>61</Slides>
  <Notes>56</Notes>
  <HiddenSlides>0</HiddenSlides>
  <MMClips>0</MMClips>
  <ScaleCrop>false</ScaleCrop>
  <HeadingPairs>
    <vt:vector size="6" baseType="variant">
      <vt:variant>
        <vt:lpstr>Fonts Used</vt:lpstr>
      </vt:variant>
      <vt:variant>
        <vt:i4>7</vt:i4>
      </vt:variant>
      <vt:variant>
        <vt:lpstr>Theme</vt:lpstr>
      </vt:variant>
      <vt:variant>
        <vt:i4>16</vt:i4>
      </vt:variant>
      <vt:variant>
        <vt:lpstr>Slide Titles</vt:lpstr>
      </vt:variant>
      <vt:variant>
        <vt:i4>61</vt:i4>
      </vt:variant>
    </vt:vector>
  </HeadingPairs>
  <TitlesOfParts>
    <vt:vector size="84" baseType="lpstr">
      <vt:lpstr>Arial</vt:lpstr>
      <vt:lpstr>Asap</vt:lpstr>
      <vt:lpstr>Bord Bia Sans</vt:lpstr>
      <vt:lpstr>Bord Bia Sans Bold</vt:lpstr>
      <vt:lpstr>Calibri</vt:lpstr>
      <vt:lpstr>Century Gothic</vt:lpstr>
      <vt:lpstr>Segoe UI</vt:lpstr>
      <vt:lpstr>Cover Slide Type 1</vt:lpstr>
      <vt:lpstr>Cover Slide Type 2</vt:lpstr>
      <vt:lpstr>Section Slide Type 1</vt:lpstr>
      <vt:lpstr>1_Section Slides</vt:lpstr>
      <vt:lpstr>Content Slide Blue</vt:lpstr>
      <vt:lpstr>Split Screen Slide Green</vt:lpstr>
      <vt:lpstr>Content Slide Cream</vt:lpstr>
      <vt:lpstr>Content Slide Cream Type 2</vt:lpstr>
      <vt:lpstr>Content Slide Blue </vt:lpstr>
      <vt:lpstr>2_Content Slide Blue </vt:lpstr>
      <vt:lpstr>1_Content Slide Blue </vt:lpstr>
      <vt:lpstr>Content Slide White</vt:lpstr>
      <vt:lpstr>Blank Slide Yellow</vt:lpstr>
      <vt:lpstr>1_Blank Slide Yellow</vt:lpstr>
      <vt:lpstr>2_Blank Slide Yellow</vt:lpstr>
      <vt:lpstr>Blank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We’ve curated a world-class collection and set the standard for impactful library engagements and instruction. </vt:lpstr>
      <vt:lpstr>PowerPoint Presentation</vt:lpstr>
      <vt:lpstr>Chapter 2</vt:lpstr>
      <vt:lpstr>PowerPoint Presentation</vt:lpstr>
      <vt:lpstr>PowerPoint Presentation</vt:lpstr>
      <vt:lpstr>PowerPoint Presentation</vt:lpstr>
      <vt:lpstr>PowerPoint Presentation</vt:lpstr>
      <vt:lpstr>Chapter 3</vt:lpstr>
      <vt:lpstr>PowerPoint Presentation</vt:lpstr>
      <vt:lpstr>PowerPoint Presentation</vt:lpstr>
      <vt:lpstr>PowerPoint Presentation</vt:lpstr>
      <vt:lpstr>PowerPoint Presentation</vt:lpstr>
      <vt:lpstr>Chapter 4</vt:lpstr>
      <vt:lpstr>PowerPoint Presentation</vt:lpstr>
      <vt:lpstr>PowerPoint Presentation</vt:lpstr>
      <vt:lpstr>PowerPoint Presentation</vt:lpstr>
      <vt:lpstr>PowerPoint Presentation</vt:lpstr>
      <vt:lpstr>Chapter 5</vt:lpstr>
      <vt:lpstr>PowerPoint Presentation</vt:lpstr>
      <vt:lpstr>PowerPoint Presentation</vt:lpstr>
      <vt:lpstr>PowerPoint Presentation</vt:lpstr>
      <vt:lpstr>PowerPoint Presentation</vt:lpstr>
      <vt:lpstr>Chapter 6</vt:lpstr>
      <vt:lpstr>PowerPoint Presentation</vt:lpstr>
      <vt:lpstr>PowerPoint Presentation</vt:lpstr>
      <vt:lpstr>PowerPoint Presentation</vt:lpstr>
      <vt:lpstr>PowerPoint Presentation</vt:lpstr>
      <vt:lpstr>PowerPoint Presentation</vt:lpstr>
      <vt:lpstr>Thought Starter: How can you develop the most in demand skill (communication)  in today’s jobs market? (LinkedIn, 2024) (McKinsey, 2022) </vt:lpstr>
      <vt:lpstr>PowerPoint Presentation</vt:lpstr>
      <vt:lpstr>Thought Starter: How can you stay ahead of the curve, enhance efficiency, build trust and unlock new opportunities with AI in 2024? (Apollo, 2024) </vt:lpstr>
      <vt:lpstr>PowerPoint Presentation</vt:lpstr>
      <vt:lpstr>Thought Starter: How can you harness ChatGPT and Other Generative Tools to Enhance your Teaching and Learning practice? (Scott et al, 2023)   </vt:lpstr>
      <vt:lpstr>PowerPoint Presentation</vt:lpstr>
      <vt:lpstr>Thought Starter: How can you get involved in shaping future AI policy in your organisation? (CILIP, 2024) </vt:lpstr>
      <vt:lpstr>PowerPoint Presentation</vt:lpstr>
      <vt:lpstr>Thought Starter: How can you explore AI impacts on library operations? (IFLA, 2024)   </vt:lpstr>
      <vt:lpstr>PowerPoint Presentation</vt:lpstr>
      <vt:lpstr>Thought Starter: How can you create new content that has a positive impact on your users? (Bord Bia, 2024)  </vt:lpstr>
      <vt:lpstr>PowerPoint Presentation</vt:lpstr>
      <vt:lpstr>Thought Starter: How can you ensure your AI efforts align with your organisation's vision? </vt:lpstr>
      <vt:lpstr>PowerPoint Presentation</vt:lpstr>
      <vt:lpstr>Thought Starter: How can you ensure your values manifest in your AI activities and help fulfil your organisation’s purpose? </vt:lpstr>
      <vt:lpstr>PowerPoint Presentation</vt:lpstr>
      <vt:lpstr>Thought Starter: How can you develop AI use cases and instructions that empower and enable your organisation to execute strategy? (Bord Bia, 2022)</vt:lpstr>
      <vt:lpstr>PowerPoint Presentation</vt:lpstr>
      <vt:lpstr>   Thought Starter:  How can you communicate and collaborate with AI to generate effective prompts that help deliver the marketing outputs you need faster? 5 tips for creating effective prompts: (Woods, R, 2023)   1.Create context: Tell the AI what you want it to act as/roleplay: E.g. I want you to act as a Library marketer 2. Be specific and give the AI a more concrete task at hand: E.g. You will be responsible for writing engaging and informative social media captions for our library collections on our xxxx LinkedIn page. You will write in our brand tone of voice which is approachable, confident, encouraging and straightforward.  3. Give clear instructions for what you expect in return: E.g. My first request is I need a caption for our collection of authoritative reports on AI in the food industry 4. Give examples of content the AI should take inspiration from: e.g. Read a Linkedin post from the xxxxx Library which promotes their collections and use that as inspiration for your output. 5. Be simple and concise with your language as possible; And if you find your post is too wordy, you can ask the AI to re-write your prompt to be more concise: e.g. Rewrite the following to be more precise (include your prompt here)   </vt:lpstr>
      <vt:lpstr>Thought Starter:  How can you communicate and collaborate with AI to generate effective prompts that help deliver the instructional outputs you need faster? (Hogonext, 2024)    </vt:lpstr>
      <vt:lpstr>“The only skill that will be important in the 21st century is the skill of learning new skills. Everything else will become obsolete over time.” – Peter Drucker</vt:lpstr>
      <vt:lpstr>PowerPoint Presentation</vt:lpstr>
      <vt:lpstr>PowerPoint Presentation</vt:lpstr>
      <vt:lpstr>References AI at the Bord Bia Library</vt:lpstr>
      <vt:lpstr>References Top Tips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Zuilmah Wallis</dc:creator>
  <cp:lastModifiedBy>Mairead McKeown</cp:lastModifiedBy>
  <cp:revision>71</cp:revision>
  <cp:lastPrinted>2020-01-15T12:10:53Z</cp:lastPrinted>
  <dcterms:created xsi:type="dcterms:W3CDTF">2017-02-27T16:33:57Z</dcterms:created>
  <dcterms:modified xsi:type="dcterms:W3CDTF">2024-03-07T12:46:34Z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0x0101005300205D50E8D649868D4DFA9C3454D2</vt:lpwstr>
  </property>
  <property fmtid="{D5CDD505-2E9C-101B-9397-08002B2CF9AE}" pid="3" name="MediaServiceImageTags">
    <vt:lpwstr/>
  </property>
</Properties>
</file>