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DM Sans" pitchFamily="2" charset="0"/>
      <p:regular r:id="rId15"/>
    </p:embeddedFont>
    <p:embeddedFont>
      <p:font typeface="DM Sans Bold" panose="020B0604020202020204" charset="0"/>
      <p:regular r:id="rId16"/>
    </p:embeddedFont>
    <p:embeddedFont>
      <p:font typeface="DM Sans Bold Italics" panose="020B0604020202020204" charset="0"/>
      <p:regular r:id="rId17"/>
    </p:embeddedFont>
    <p:embeddedFont>
      <p:font typeface="Kollektif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hyperlink" Target="https://umich.instructure.com/courses/590659" TargetMode="External"/><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txBody>
          <a:bodyPr/>
          <a:lstStyle/>
          <a:p>
            <a:endParaRPr lang="en-GB"/>
          </a:p>
        </p:txBody>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8" name="TextBox 8"/>
          <p:cNvSpPr txBox="1"/>
          <p:nvPr/>
        </p:nvSpPr>
        <p:spPr>
          <a:xfrm>
            <a:off x="3863654" y="1356970"/>
            <a:ext cx="11315247" cy="3948444"/>
          </a:xfrm>
          <a:prstGeom prst="rect">
            <a:avLst/>
          </a:prstGeom>
        </p:spPr>
        <p:txBody>
          <a:bodyPr lIns="0" tIns="0" rIns="0" bIns="0" rtlCol="0" anchor="t">
            <a:spAutoFit/>
          </a:bodyPr>
          <a:lstStyle/>
          <a:p>
            <a:pPr algn="ctr">
              <a:lnSpc>
                <a:spcPts val="7700"/>
              </a:lnSpc>
            </a:pPr>
            <a:r>
              <a:rPr lang="en-US" sz="7700">
                <a:solidFill>
                  <a:srgbClr val="227C9D"/>
                </a:solidFill>
                <a:latin typeface="Kollektif Bold"/>
              </a:rPr>
              <a:t>FIRST YEAR OF THE HSLG LITERATURE SEARCH PEER REVIEW BUDDY SCHEME</a:t>
            </a:r>
          </a:p>
        </p:txBody>
      </p:sp>
      <p:sp>
        <p:nvSpPr>
          <p:cNvPr id="9" name="TextBox 9"/>
          <p:cNvSpPr txBox="1"/>
          <p:nvPr/>
        </p:nvSpPr>
        <p:spPr>
          <a:xfrm>
            <a:off x="3585555" y="5563372"/>
            <a:ext cx="11550938" cy="1137926"/>
          </a:xfrm>
          <a:prstGeom prst="rect">
            <a:avLst/>
          </a:prstGeom>
        </p:spPr>
        <p:txBody>
          <a:bodyPr lIns="0" tIns="0" rIns="0" bIns="0" rtlCol="0" anchor="t">
            <a:spAutoFit/>
          </a:bodyPr>
          <a:lstStyle/>
          <a:p>
            <a:pPr algn="ctr">
              <a:lnSpc>
                <a:spcPts val="5280"/>
              </a:lnSpc>
            </a:pPr>
            <a:r>
              <a:rPr lang="en-US" sz="4800">
                <a:solidFill>
                  <a:srgbClr val="545454"/>
                </a:solidFill>
                <a:latin typeface="DM Sans Bold"/>
              </a:rPr>
              <a:t>Breeda Herlihy</a:t>
            </a:r>
          </a:p>
          <a:p>
            <a:pPr algn="ctr">
              <a:lnSpc>
                <a:spcPts val="3740"/>
              </a:lnSpc>
            </a:pPr>
            <a:r>
              <a:rPr lang="en-US" sz="3400">
                <a:solidFill>
                  <a:srgbClr val="545454"/>
                </a:solidFill>
                <a:latin typeface="DM Sans Bold"/>
              </a:rPr>
              <a:t>Mercy University Hospital Library</a:t>
            </a:r>
          </a:p>
        </p:txBody>
      </p:sp>
      <p:sp>
        <p:nvSpPr>
          <p:cNvPr id="10" name="Freeform 10"/>
          <p:cNvSpPr/>
          <p:nvPr/>
        </p:nvSpPr>
        <p:spPr>
          <a:xfrm rot="-10800000">
            <a:off x="9525" y="63583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1083809" y="63869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0" y="7470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rot="-10800000">
            <a:off x="0"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rot="-5400000">
            <a:off x="1083809" y="8554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rot="-10800000">
            <a:off x="1083809" y="962372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rot="-10800000">
            <a:off x="3321750"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a:off x="3321750" y="74993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rot="5400000">
            <a:off x="4405559" y="8583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p:cNvSpPr/>
          <p:nvPr/>
        </p:nvSpPr>
        <p:spPr>
          <a:xfrm>
            <a:off x="2237941"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0" name="Freeform 20"/>
          <p:cNvSpPr/>
          <p:nvPr/>
        </p:nvSpPr>
        <p:spPr>
          <a:xfrm>
            <a:off x="3321750" y="966693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1" name="Freeform 21"/>
          <p:cNvSpPr/>
          <p:nvPr/>
        </p:nvSpPr>
        <p:spPr>
          <a:xfrm rot="5400000">
            <a:off x="0" y="96383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2" name="Freeform 22"/>
          <p:cNvSpPr/>
          <p:nvPr/>
        </p:nvSpPr>
        <p:spPr>
          <a:xfrm rot="-5400000">
            <a:off x="15470622"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3" name="Freeform 23"/>
          <p:cNvSpPr/>
          <p:nvPr/>
        </p:nvSpPr>
        <p:spPr>
          <a:xfrm rot="-5400000">
            <a:off x="16554431" y="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Freeform 24"/>
          <p:cNvSpPr/>
          <p:nvPr/>
        </p:nvSpPr>
        <p:spPr>
          <a:xfrm flipH="1" flipV="1">
            <a:off x="17638239" y="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Freeform 25"/>
          <p:cNvSpPr/>
          <p:nvPr/>
        </p:nvSpPr>
        <p:spPr>
          <a:xfrm rot="-5400000">
            <a:off x="14386813"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6" name="Freeform 26"/>
          <p:cNvSpPr/>
          <p:nvPr/>
        </p:nvSpPr>
        <p:spPr>
          <a:xfrm rot="-5400000">
            <a:off x="15470622"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7" name="Freeform 27"/>
          <p:cNvSpPr/>
          <p:nvPr/>
        </p:nvSpPr>
        <p:spPr>
          <a:xfrm>
            <a:off x="16554431" y="2167618"/>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8" name="Freeform 28"/>
          <p:cNvSpPr/>
          <p:nvPr/>
        </p:nvSpPr>
        <p:spPr>
          <a:xfrm rot="5400000">
            <a:off x="17638239"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9" name="Freeform 29"/>
          <p:cNvSpPr/>
          <p:nvPr/>
        </p:nvSpPr>
        <p:spPr>
          <a:xfrm rot="5400000" flipH="1" flipV="1">
            <a:off x="17746096" y="2029513"/>
            <a:ext cx="1083809" cy="108380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0" name="Freeform 30"/>
          <p:cNvSpPr/>
          <p:nvPr/>
        </p:nvSpPr>
        <p:spPr>
          <a:xfrm flipH="1" flipV="1">
            <a:off x="15470622" y="4433486"/>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1" name="Freeform 31"/>
          <p:cNvSpPr/>
          <p:nvPr/>
        </p:nvSpPr>
        <p:spPr>
          <a:xfrm rot="5400000" flipH="1" flipV="1">
            <a:off x="16554431" y="4433486"/>
            <a:ext cx="1083809" cy="108380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2" name="Group 32"/>
          <p:cNvGrpSpPr/>
          <p:nvPr/>
        </p:nvGrpSpPr>
        <p:grpSpPr>
          <a:xfrm rot="2700000">
            <a:off x="-1376391" y="-3093321"/>
            <a:ext cx="7415398" cy="3565095"/>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34" name="TextBox 3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5" name="AutoShape 35"/>
          <p:cNvSpPr/>
          <p:nvPr/>
        </p:nvSpPr>
        <p:spPr>
          <a:xfrm>
            <a:off x="-1839005" y="-2273771"/>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36" name="AutoShape 36"/>
          <p:cNvSpPr/>
          <p:nvPr/>
        </p:nvSpPr>
        <p:spPr>
          <a:xfrm>
            <a:off x="-2052951" y="-1961095"/>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37" name="AutoShape 37"/>
          <p:cNvSpPr/>
          <p:nvPr/>
        </p:nvSpPr>
        <p:spPr>
          <a:xfrm>
            <a:off x="-2232553" y="-1602625"/>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38" name="AutoShape 38"/>
          <p:cNvSpPr/>
          <p:nvPr/>
        </p:nvSpPr>
        <p:spPr>
          <a:xfrm>
            <a:off x="-2359208" y="-1216357"/>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39" name="AutoShape 39"/>
          <p:cNvSpPr/>
          <p:nvPr/>
        </p:nvSpPr>
        <p:spPr>
          <a:xfrm>
            <a:off x="-2503062" y="-776680"/>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40" name="AutoShape 40"/>
          <p:cNvSpPr/>
          <p:nvPr/>
        </p:nvSpPr>
        <p:spPr>
          <a:xfrm>
            <a:off x="-2623881" y="-332957"/>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41" name="AutoShape 41"/>
          <p:cNvSpPr/>
          <p:nvPr/>
        </p:nvSpPr>
        <p:spPr>
          <a:xfrm>
            <a:off x="-2598114" y="228677"/>
            <a:ext cx="3377485" cy="3360058"/>
          </a:xfrm>
          <a:prstGeom prst="line">
            <a:avLst/>
          </a:prstGeom>
          <a:ln w="28575" cap="flat">
            <a:solidFill>
              <a:srgbClr val="8CA9AD"/>
            </a:solidFill>
            <a:prstDash val="solid"/>
            <a:headEnd type="none" w="sm" len="sm"/>
            <a:tailEnd type="none" w="sm" len="sm"/>
          </a:ln>
        </p:spPr>
        <p:txBody>
          <a:bodyPr/>
          <a:lstStyle/>
          <a:p>
            <a:endParaRPr lang="en-GB"/>
          </a:p>
        </p:txBody>
      </p:sp>
      <p:sp>
        <p:nvSpPr>
          <p:cNvPr id="42" name="AutoShape 42"/>
          <p:cNvSpPr/>
          <p:nvPr/>
        </p:nvSpPr>
        <p:spPr>
          <a:xfrm>
            <a:off x="-2509797" y="905760"/>
            <a:ext cx="2628598" cy="2671969"/>
          </a:xfrm>
          <a:prstGeom prst="line">
            <a:avLst/>
          </a:prstGeom>
          <a:ln w="28575" cap="flat">
            <a:solidFill>
              <a:srgbClr val="8CA9AD"/>
            </a:solidFill>
            <a:prstDash val="solid"/>
            <a:headEnd type="none" w="sm" len="sm"/>
            <a:tailEnd type="none" w="sm" len="sm"/>
          </a:ln>
        </p:spPr>
        <p:txBody>
          <a:bodyPr/>
          <a:lstStyle/>
          <a:p>
            <a:endParaRPr lang="en-GB"/>
          </a:p>
        </p:txBody>
      </p:sp>
      <p:sp>
        <p:nvSpPr>
          <p:cNvPr id="43" name="Freeform 43"/>
          <p:cNvSpPr/>
          <p:nvPr/>
        </p:nvSpPr>
        <p:spPr>
          <a:xfrm>
            <a:off x="6581909" y="6787023"/>
            <a:ext cx="6034328" cy="3592200"/>
          </a:xfrm>
          <a:custGeom>
            <a:avLst/>
            <a:gdLst/>
            <a:ahLst/>
            <a:cxnLst/>
            <a:rect l="l" t="t" r="r" b="b"/>
            <a:pathLst>
              <a:path w="6034328" h="3592200">
                <a:moveTo>
                  <a:pt x="0" y="0"/>
                </a:moveTo>
                <a:lnTo>
                  <a:pt x="6034328" y="0"/>
                </a:lnTo>
                <a:lnTo>
                  <a:pt x="6034328" y="3592200"/>
                </a:lnTo>
                <a:lnTo>
                  <a:pt x="0" y="3592200"/>
                </a:lnTo>
                <a:lnTo>
                  <a:pt x="0" y="0"/>
                </a:lnTo>
                <a:close/>
              </a:path>
            </a:pathLst>
          </a:custGeom>
          <a:blipFill>
            <a:blip r:embed="rId10"/>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txBody>
          <a:bodyPr/>
          <a:lstStyle/>
          <a:p>
            <a:endParaRPr lang="en-GB"/>
          </a:p>
        </p:txBody>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txBody>
          <a:bodyPr/>
          <a:lstStyle/>
          <a:p>
            <a:endParaRPr lang="en-GB"/>
          </a:p>
        </p:txBody>
      </p:sp>
      <p:grpSp>
        <p:nvGrpSpPr>
          <p:cNvPr id="8" name="Group 8"/>
          <p:cNvGrpSpPr/>
          <p:nvPr/>
        </p:nvGrpSpPr>
        <p:grpSpPr>
          <a:xfrm>
            <a:off x="3501750" y="1976194"/>
            <a:ext cx="5642250" cy="1972481"/>
            <a:chOff x="0" y="0"/>
            <a:chExt cx="1486025" cy="519501"/>
          </a:xfrm>
        </p:grpSpPr>
        <p:sp>
          <p:nvSpPr>
            <p:cNvPr id="9" name="Freeform 9"/>
            <p:cNvSpPr/>
            <p:nvPr/>
          </p:nvSpPr>
          <p:spPr>
            <a:xfrm>
              <a:off x="0" y="0"/>
              <a:ext cx="1486025" cy="519501"/>
            </a:xfrm>
            <a:custGeom>
              <a:avLst/>
              <a:gdLst/>
              <a:ahLst/>
              <a:cxnLst/>
              <a:rect l="l" t="t" r="r" b="b"/>
              <a:pathLst>
                <a:path w="1486025" h="519501">
                  <a:moveTo>
                    <a:pt x="68607" y="0"/>
                  </a:moveTo>
                  <a:lnTo>
                    <a:pt x="1417418" y="0"/>
                  </a:lnTo>
                  <a:cubicBezTo>
                    <a:pt x="1455308" y="0"/>
                    <a:pt x="1486025" y="30716"/>
                    <a:pt x="1486025" y="68607"/>
                  </a:cubicBezTo>
                  <a:lnTo>
                    <a:pt x="1486025" y="450895"/>
                  </a:lnTo>
                  <a:cubicBezTo>
                    <a:pt x="1486025" y="488785"/>
                    <a:pt x="1455308" y="519501"/>
                    <a:pt x="1417418" y="519501"/>
                  </a:cubicBezTo>
                  <a:lnTo>
                    <a:pt x="68607" y="519501"/>
                  </a:lnTo>
                  <a:cubicBezTo>
                    <a:pt x="30716" y="519501"/>
                    <a:pt x="0" y="488785"/>
                    <a:pt x="0" y="450895"/>
                  </a:cubicBezTo>
                  <a:lnTo>
                    <a:pt x="0" y="68607"/>
                  </a:lnTo>
                  <a:cubicBezTo>
                    <a:pt x="0" y="30716"/>
                    <a:pt x="30716" y="0"/>
                    <a:pt x="68607" y="0"/>
                  </a:cubicBezTo>
                  <a:close/>
                </a:path>
              </a:pathLst>
            </a:custGeom>
            <a:solidFill>
              <a:srgbClr val="FFCB77"/>
            </a:solidFill>
          </p:spPr>
          <p:txBody>
            <a:bodyPr/>
            <a:lstStyle/>
            <a:p>
              <a:endParaRPr lang="en-GB"/>
            </a:p>
          </p:txBody>
        </p:sp>
        <p:sp>
          <p:nvSpPr>
            <p:cNvPr id="10" name="TextBox 10"/>
            <p:cNvSpPr txBox="1"/>
            <p:nvPr/>
          </p:nvSpPr>
          <p:spPr>
            <a:xfrm>
              <a:off x="0" y="-57150"/>
              <a:ext cx="1486025" cy="57665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2137434" y="-3783523"/>
            <a:ext cx="7415398" cy="3565095"/>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2600048" y="-2963974"/>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15" name="AutoShape 15"/>
          <p:cNvSpPr/>
          <p:nvPr/>
        </p:nvSpPr>
        <p:spPr>
          <a:xfrm>
            <a:off x="-2813995" y="-2651297"/>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16" name="AutoShape 16"/>
          <p:cNvSpPr/>
          <p:nvPr/>
        </p:nvSpPr>
        <p:spPr>
          <a:xfrm>
            <a:off x="-2993596" y="-2292827"/>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17" name="AutoShape 17"/>
          <p:cNvSpPr/>
          <p:nvPr/>
        </p:nvSpPr>
        <p:spPr>
          <a:xfrm>
            <a:off x="-3120251" y="-1906560"/>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18" name="AutoShape 18"/>
          <p:cNvSpPr/>
          <p:nvPr/>
        </p:nvSpPr>
        <p:spPr>
          <a:xfrm>
            <a:off x="-3264105" y="-1466883"/>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19" name="AutoShape 19"/>
          <p:cNvSpPr/>
          <p:nvPr/>
        </p:nvSpPr>
        <p:spPr>
          <a:xfrm>
            <a:off x="-3384925" y="-1023159"/>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a:off x="-3359157" y="-461526"/>
            <a:ext cx="3377485" cy="3360058"/>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Freeform 21"/>
          <p:cNvSpPr/>
          <p:nvPr/>
        </p:nvSpPr>
        <p:spPr>
          <a:xfrm>
            <a:off x="1083569" y="4191103"/>
            <a:ext cx="10079937" cy="5669964"/>
          </a:xfrm>
          <a:custGeom>
            <a:avLst/>
            <a:gdLst/>
            <a:ahLst/>
            <a:cxnLst/>
            <a:rect l="l" t="t" r="r" b="b"/>
            <a:pathLst>
              <a:path w="10079937" h="5669964">
                <a:moveTo>
                  <a:pt x="0" y="0"/>
                </a:moveTo>
                <a:lnTo>
                  <a:pt x="10079937" y="0"/>
                </a:lnTo>
                <a:lnTo>
                  <a:pt x="10079937" y="5669965"/>
                </a:lnTo>
                <a:lnTo>
                  <a:pt x="0" y="56699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2" name="Group 22"/>
          <p:cNvGrpSpPr/>
          <p:nvPr/>
        </p:nvGrpSpPr>
        <p:grpSpPr>
          <a:xfrm>
            <a:off x="10763250" y="2050992"/>
            <a:ext cx="5127101" cy="1836929"/>
            <a:chOff x="0" y="0"/>
            <a:chExt cx="1350348" cy="483800"/>
          </a:xfrm>
        </p:grpSpPr>
        <p:sp>
          <p:nvSpPr>
            <p:cNvPr id="23" name="Freeform 23"/>
            <p:cNvSpPr/>
            <p:nvPr/>
          </p:nvSpPr>
          <p:spPr>
            <a:xfrm>
              <a:off x="0" y="0"/>
              <a:ext cx="1350348" cy="483800"/>
            </a:xfrm>
            <a:custGeom>
              <a:avLst/>
              <a:gdLst/>
              <a:ahLst/>
              <a:cxnLst/>
              <a:rect l="l" t="t" r="r" b="b"/>
              <a:pathLst>
                <a:path w="1350348" h="483800">
                  <a:moveTo>
                    <a:pt x="75500" y="0"/>
                  </a:moveTo>
                  <a:lnTo>
                    <a:pt x="1274848" y="0"/>
                  </a:lnTo>
                  <a:cubicBezTo>
                    <a:pt x="1316545" y="0"/>
                    <a:pt x="1350348" y="33802"/>
                    <a:pt x="1350348" y="75500"/>
                  </a:cubicBezTo>
                  <a:lnTo>
                    <a:pt x="1350348" y="408300"/>
                  </a:lnTo>
                  <a:cubicBezTo>
                    <a:pt x="1350348" y="428324"/>
                    <a:pt x="1342393" y="447528"/>
                    <a:pt x="1328234" y="461687"/>
                  </a:cubicBezTo>
                  <a:cubicBezTo>
                    <a:pt x="1314075" y="475846"/>
                    <a:pt x="1294871" y="483800"/>
                    <a:pt x="1274848" y="483800"/>
                  </a:cubicBezTo>
                  <a:lnTo>
                    <a:pt x="75500" y="483800"/>
                  </a:lnTo>
                  <a:cubicBezTo>
                    <a:pt x="33802" y="483800"/>
                    <a:pt x="0" y="449998"/>
                    <a:pt x="0" y="408300"/>
                  </a:cubicBezTo>
                  <a:lnTo>
                    <a:pt x="0" y="75500"/>
                  </a:lnTo>
                  <a:cubicBezTo>
                    <a:pt x="0" y="33802"/>
                    <a:pt x="33802" y="0"/>
                    <a:pt x="75500" y="0"/>
                  </a:cubicBezTo>
                  <a:close/>
                </a:path>
              </a:pathLst>
            </a:custGeom>
            <a:solidFill>
              <a:srgbClr val="FE6D73"/>
            </a:solidFill>
          </p:spPr>
          <p:txBody>
            <a:bodyPr/>
            <a:lstStyle/>
            <a:p>
              <a:endParaRPr lang="en-GB"/>
            </a:p>
          </p:txBody>
        </p:sp>
        <p:sp>
          <p:nvSpPr>
            <p:cNvPr id="24" name="TextBox 24"/>
            <p:cNvSpPr txBox="1"/>
            <p:nvPr/>
          </p:nvSpPr>
          <p:spPr>
            <a:xfrm>
              <a:off x="0" y="-57150"/>
              <a:ext cx="1350348" cy="54095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2062836" y="4203461"/>
            <a:ext cx="5843522" cy="2277081"/>
            <a:chOff x="0" y="0"/>
            <a:chExt cx="1539035" cy="599725"/>
          </a:xfrm>
        </p:grpSpPr>
        <p:sp>
          <p:nvSpPr>
            <p:cNvPr id="26" name="Freeform 26"/>
            <p:cNvSpPr/>
            <p:nvPr/>
          </p:nvSpPr>
          <p:spPr>
            <a:xfrm>
              <a:off x="0" y="0"/>
              <a:ext cx="1539035" cy="599725"/>
            </a:xfrm>
            <a:custGeom>
              <a:avLst/>
              <a:gdLst/>
              <a:ahLst/>
              <a:cxnLst/>
              <a:rect l="l" t="t" r="r" b="b"/>
              <a:pathLst>
                <a:path w="1539035" h="599725">
                  <a:moveTo>
                    <a:pt x="66244" y="0"/>
                  </a:moveTo>
                  <a:lnTo>
                    <a:pt x="1472791" y="0"/>
                  </a:lnTo>
                  <a:cubicBezTo>
                    <a:pt x="1509376" y="0"/>
                    <a:pt x="1539035" y="29658"/>
                    <a:pt x="1539035" y="66244"/>
                  </a:cubicBezTo>
                  <a:lnTo>
                    <a:pt x="1539035" y="533481"/>
                  </a:lnTo>
                  <a:cubicBezTo>
                    <a:pt x="1539035" y="551050"/>
                    <a:pt x="1532055" y="567900"/>
                    <a:pt x="1519632" y="580323"/>
                  </a:cubicBezTo>
                  <a:cubicBezTo>
                    <a:pt x="1507209" y="592746"/>
                    <a:pt x="1490360" y="599725"/>
                    <a:pt x="1472791" y="599725"/>
                  </a:cubicBezTo>
                  <a:lnTo>
                    <a:pt x="66244" y="599725"/>
                  </a:lnTo>
                  <a:cubicBezTo>
                    <a:pt x="29658" y="599725"/>
                    <a:pt x="0" y="570067"/>
                    <a:pt x="0" y="533481"/>
                  </a:cubicBezTo>
                  <a:lnTo>
                    <a:pt x="0" y="66244"/>
                  </a:lnTo>
                  <a:cubicBezTo>
                    <a:pt x="0" y="48675"/>
                    <a:pt x="6979" y="31825"/>
                    <a:pt x="19402" y="19402"/>
                  </a:cubicBezTo>
                  <a:cubicBezTo>
                    <a:pt x="31825" y="6979"/>
                    <a:pt x="48675" y="0"/>
                    <a:pt x="66244" y="0"/>
                  </a:cubicBezTo>
                  <a:close/>
                </a:path>
              </a:pathLst>
            </a:custGeom>
            <a:solidFill>
              <a:srgbClr val="48CFAE"/>
            </a:solidFill>
          </p:spPr>
          <p:txBody>
            <a:bodyPr/>
            <a:lstStyle/>
            <a:p>
              <a:endParaRPr lang="en-GB"/>
            </a:p>
          </p:txBody>
        </p:sp>
        <p:sp>
          <p:nvSpPr>
            <p:cNvPr id="27" name="TextBox 27"/>
            <p:cNvSpPr txBox="1"/>
            <p:nvPr/>
          </p:nvSpPr>
          <p:spPr>
            <a:xfrm>
              <a:off x="0" y="-57150"/>
              <a:ext cx="1539035" cy="656875"/>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12062836" y="7285455"/>
            <a:ext cx="5127101" cy="2529624"/>
            <a:chOff x="0" y="0"/>
            <a:chExt cx="1350348" cy="666238"/>
          </a:xfrm>
        </p:grpSpPr>
        <p:sp>
          <p:nvSpPr>
            <p:cNvPr id="29" name="Freeform 29"/>
            <p:cNvSpPr/>
            <p:nvPr/>
          </p:nvSpPr>
          <p:spPr>
            <a:xfrm>
              <a:off x="0" y="0"/>
              <a:ext cx="1350348" cy="666238"/>
            </a:xfrm>
            <a:custGeom>
              <a:avLst/>
              <a:gdLst/>
              <a:ahLst/>
              <a:cxnLst/>
              <a:rect l="l" t="t" r="r" b="b"/>
              <a:pathLst>
                <a:path w="1350348" h="666238">
                  <a:moveTo>
                    <a:pt x="75500" y="0"/>
                  </a:moveTo>
                  <a:lnTo>
                    <a:pt x="1274848" y="0"/>
                  </a:lnTo>
                  <a:cubicBezTo>
                    <a:pt x="1316545" y="0"/>
                    <a:pt x="1350348" y="33802"/>
                    <a:pt x="1350348" y="75500"/>
                  </a:cubicBezTo>
                  <a:lnTo>
                    <a:pt x="1350348" y="590738"/>
                  </a:lnTo>
                  <a:cubicBezTo>
                    <a:pt x="1350348" y="610762"/>
                    <a:pt x="1342393" y="629966"/>
                    <a:pt x="1328234" y="644125"/>
                  </a:cubicBezTo>
                  <a:cubicBezTo>
                    <a:pt x="1314075" y="658284"/>
                    <a:pt x="1294871" y="666238"/>
                    <a:pt x="1274848" y="666238"/>
                  </a:cubicBezTo>
                  <a:lnTo>
                    <a:pt x="75500" y="666238"/>
                  </a:lnTo>
                  <a:cubicBezTo>
                    <a:pt x="33802" y="666238"/>
                    <a:pt x="0" y="632436"/>
                    <a:pt x="0" y="590738"/>
                  </a:cubicBezTo>
                  <a:lnTo>
                    <a:pt x="0" y="75500"/>
                  </a:lnTo>
                  <a:cubicBezTo>
                    <a:pt x="0" y="33802"/>
                    <a:pt x="33802" y="0"/>
                    <a:pt x="75500" y="0"/>
                  </a:cubicBezTo>
                  <a:close/>
                </a:path>
              </a:pathLst>
            </a:custGeom>
            <a:solidFill>
              <a:srgbClr val="227C9D"/>
            </a:solidFill>
          </p:spPr>
          <p:txBody>
            <a:bodyPr/>
            <a:lstStyle/>
            <a:p>
              <a:endParaRPr lang="en-GB"/>
            </a:p>
          </p:txBody>
        </p:sp>
        <p:sp>
          <p:nvSpPr>
            <p:cNvPr id="30" name="TextBox 30"/>
            <p:cNvSpPr txBox="1"/>
            <p:nvPr/>
          </p:nvSpPr>
          <p:spPr>
            <a:xfrm>
              <a:off x="0" y="-57150"/>
              <a:ext cx="1350348" cy="723388"/>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31"/>
          <p:cNvSpPr/>
          <p:nvPr/>
        </p:nvSpPr>
        <p:spPr>
          <a:xfrm>
            <a:off x="15303522" y="1351615"/>
            <a:ext cx="780759" cy="1398754"/>
          </a:xfrm>
          <a:custGeom>
            <a:avLst/>
            <a:gdLst/>
            <a:ahLst/>
            <a:cxnLst/>
            <a:rect l="l" t="t" r="r" b="b"/>
            <a:pathLst>
              <a:path w="780759" h="1398754">
                <a:moveTo>
                  <a:pt x="0" y="0"/>
                </a:moveTo>
                <a:lnTo>
                  <a:pt x="780758" y="0"/>
                </a:lnTo>
                <a:lnTo>
                  <a:pt x="780758"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2" name="TextBox 32"/>
          <p:cNvSpPr txBox="1"/>
          <p:nvPr/>
        </p:nvSpPr>
        <p:spPr>
          <a:xfrm>
            <a:off x="1330151" y="4907852"/>
            <a:ext cx="9080996" cy="2520202"/>
          </a:xfrm>
          <a:prstGeom prst="rect">
            <a:avLst/>
          </a:prstGeom>
        </p:spPr>
        <p:txBody>
          <a:bodyPr lIns="0" tIns="0" rIns="0" bIns="0" rtlCol="0" anchor="t">
            <a:spAutoFit/>
          </a:bodyPr>
          <a:lstStyle/>
          <a:p>
            <a:pPr algn="ctr">
              <a:lnSpc>
                <a:spcPts val="3999"/>
              </a:lnSpc>
            </a:pPr>
            <a:r>
              <a:rPr lang="en-US" sz="3332">
                <a:solidFill>
                  <a:srgbClr val="FFFFFF"/>
                </a:solidFill>
                <a:latin typeface="DM Sans Bold Italics"/>
              </a:rPr>
              <a:t>Perhaps some form of professional moderation, as my colleague said 'it was a bit like the blind leading the blind'. We felt we needed an expert to tell us what we got right or wrong.</a:t>
            </a:r>
          </a:p>
        </p:txBody>
      </p:sp>
      <p:sp>
        <p:nvSpPr>
          <p:cNvPr id="33" name="TextBox 33"/>
          <p:cNvSpPr txBox="1"/>
          <p:nvPr/>
        </p:nvSpPr>
        <p:spPr>
          <a:xfrm>
            <a:off x="4374839" y="375666"/>
            <a:ext cx="13274840" cy="1401318"/>
          </a:xfrm>
          <a:prstGeom prst="rect">
            <a:avLst/>
          </a:prstGeom>
        </p:spPr>
        <p:txBody>
          <a:bodyPr lIns="0" tIns="0" rIns="0" bIns="0" rtlCol="0" anchor="t">
            <a:spAutoFit/>
          </a:bodyPr>
          <a:lstStyle/>
          <a:p>
            <a:pPr>
              <a:lnSpc>
                <a:spcPts val="5346"/>
              </a:lnSpc>
            </a:pPr>
            <a:r>
              <a:rPr lang="en-US" sz="5400">
                <a:solidFill>
                  <a:srgbClr val="227C9D"/>
                </a:solidFill>
                <a:latin typeface="Kollektif Bold"/>
              </a:rPr>
              <a:t>WHAT COULD WE DO TO IMPROVE THE SCHEME?</a:t>
            </a:r>
          </a:p>
        </p:txBody>
      </p:sp>
      <p:sp>
        <p:nvSpPr>
          <p:cNvPr id="34" name="TextBox 34"/>
          <p:cNvSpPr txBox="1"/>
          <p:nvPr/>
        </p:nvSpPr>
        <p:spPr>
          <a:xfrm>
            <a:off x="3832091" y="2725897"/>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EXPERT GUIDANCE</a:t>
            </a:r>
          </a:p>
        </p:txBody>
      </p:sp>
      <p:sp>
        <p:nvSpPr>
          <p:cNvPr id="35" name="TextBox 35"/>
          <p:cNvSpPr txBox="1"/>
          <p:nvPr/>
        </p:nvSpPr>
        <p:spPr>
          <a:xfrm>
            <a:off x="11587650" y="2661994"/>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REPEAT</a:t>
            </a:r>
          </a:p>
        </p:txBody>
      </p:sp>
      <p:sp>
        <p:nvSpPr>
          <p:cNvPr id="36" name="TextBox 36"/>
          <p:cNvSpPr txBox="1"/>
          <p:nvPr/>
        </p:nvSpPr>
        <p:spPr>
          <a:xfrm>
            <a:off x="12481151" y="4748049"/>
            <a:ext cx="5311909" cy="1044575"/>
          </a:xfrm>
          <a:prstGeom prst="rect">
            <a:avLst/>
          </a:prstGeom>
        </p:spPr>
        <p:txBody>
          <a:bodyPr lIns="0" tIns="0" rIns="0" bIns="0" rtlCol="0" anchor="t">
            <a:spAutoFit/>
          </a:bodyPr>
          <a:lstStyle/>
          <a:p>
            <a:pPr>
              <a:lnSpc>
                <a:spcPts val="4000"/>
              </a:lnSpc>
            </a:pPr>
            <a:r>
              <a:rPr lang="en-US" sz="4000">
                <a:solidFill>
                  <a:srgbClr val="FFFFFF"/>
                </a:solidFill>
                <a:latin typeface="Kollektif Bold"/>
              </a:rPr>
              <a:t>SUPPORT DOCUMENTATION</a:t>
            </a:r>
          </a:p>
        </p:txBody>
      </p:sp>
      <p:sp>
        <p:nvSpPr>
          <p:cNvPr id="37" name="TextBox 37"/>
          <p:cNvSpPr txBox="1"/>
          <p:nvPr/>
        </p:nvSpPr>
        <p:spPr>
          <a:xfrm>
            <a:off x="12647567" y="7808904"/>
            <a:ext cx="5311909" cy="154940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SHARED </a:t>
            </a:r>
          </a:p>
          <a:p>
            <a:pPr>
              <a:lnSpc>
                <a:spcPts val="4000"/>
              </a:lnSpc>
            </a:pPr>
            <a:r>
              <a:rPr lang="en-US" sz="4000">
                <a:solidFill>
                  <a:srgbClr val="FFFFFF"/>
                </a:solidFill>
                <a:latin typeface="Kollektif Bold"/>
              </a:rPr>
              <a:t>RESEARCH</a:t>
            </a:r>
          </a:p>
          <a:p>
            <a:pPr>
              <a:lnSpc>
                <a:spcPts val="4000"/>
              </a:lnSpc>
            </a:pPr>
            <a:r>
              <a:rPr lang="en-US" sz="4000">
                <a:solidFill>
                  <a:srgbClr val="FFFFFF"/>
                </a:solidFill>
                <a:latin typeface="Kollektif Bold"/>
              </a:rPr>
              <a:t>QUESTION</a:t>
            </a:r>
          </a:p>
        </p:txBody>
      </p:sp>
      <p:sp>
        <p:nvSpPr>
          <p:cNvPr id="38" name="Freeform 38"/>
          <p:cNvSpPr/>
          <p:nvPr/>
        </p:nvSpPr>
        <p:spPr>
          <a:xfrm>
            <a:off x="17259300" y="3437570"/>
            <a:ext cx="780759" cy="1398754"/>
          </a:xfrm>
          <a:custGeom>
            <a:avLst/>
            <a:gdLst/>
            <a:ahLst/>
            <a:cxnLst/>
            <a:rect l="l" t="t" r="r" b="b"/>
            <a:pathLst>
              <a:path w="780759" h="1398754">
                <a:moveTo>
                  <a:pt x="0" y="0"/>
                </a:moveTo>
                <a:lnTo>
                  <a:pt x="780759" y="0"/>
                </a:lnTo>
                <a:lnTo>
                  <a:pt x="780759" y="1398753"/>
                </a:lnTo>
                <a:lnTo>
                  <a:pt x="0" y="13987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9" name="Freeform 39"/>
          <p:cNvSpPr/>
          <p:nvPr/>
        </p:nvSpPr>
        <p:spPr>
          <a:xfrm>
            <a:off x="8558991" y="1385202"/>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Freeform 40"/>
          <p:cNvSpPr/>
          <p:nvPr/>
        </p:nvSpPr>
        <p:spPr>
          <a:xfrm>
            <a:off x="16409178" y="6586078"/>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txBody>
          <a:bodyPr/>
          <a:lstStyle/>
          <a:p>
            <a:endParaRPr lang="en-GB"/>
          </a:p>
        </p:txBody>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txBody>
          <a:bodyPr/>
          <a:lstStyle/>
          <a:p>
            <a:endParaRPr lang="en-GB"/>
          </a:p>
        </p:txBody>
      </p:sp>
      <p:grpSp>
        <p:nvGrpSpPr>
          <p:cNvPr id="8" name="Group 8"/>
          <p:cNvGrpSpPr/>
          <p:nvPr/>
        </p:nvGrpSpPr>
        <p:grpSpPr>
          <a:xfrm>
            <a:off x="3428641" y="2505794"/>
            <a:ext cx="5642250" cy="1972481"/>
            <a:chOff x="0" y="0"/>
            <a:chExt cx="1486025" cy="519501"/>
          </a:xfrm>
        </p:grpSpPr>
        <p:sp>
          <p:nvSpPr>
            <p:cNvPr id="9" name="Freeform 9"/>
            <p:cNvSpPr/>
            <p:nvPr/>
          </p:nvSpPr>
          <p:spPr>
            <a:xfrm>
              <a:off x="0" y="0"/>
              <a:ext cx="1486025" cy="519501"/>
            </a:xfrm>
            <a:custGeom>
              <a:avLst/>
              <a:gdLst/>
              <a:ahLst/>
              <a:cxnLst/>
              <a:rect l="l" t="t" r="r" b="b"/>
              <a:pathLst>
                <a:path w="1486025" h="519501">
                  <a:moveTo>
                    <a:pt x="68607" y="0"/>
                  </a:moveTo>
                  <a:lnTo>
                    <a:pt x="1417418" y="0"/>
                  </a:lnTo>
                  <a:cubicBezTo>
                    <a:pt x="1455308" y="0"/>
                    <a:pt x="1486025" y="30716"/>
                    <a:pt x="1486025" y="68607"/>
                  </a:cubicBezTo>
                  <a:lnTo>
                    <a:pt x="1486025" y="450895"/>
                  </a:lnTo>
                  <a:cubicBezTo>
                    <a:pt x="1486025" y="488785"/>
                    <a:pt x="1455308" y="519501"/>
                    <a:pt x="1417418" y="519501"/>
                  </a:cubicBezTo>
                  <a:lnTo>
                    <a:pt x="68607" y="519501"/>
                  </a:lnTo>
                  <a:cubicBezTo>
                    <a:pt x="30716" y="519501"/>
                    <a:pt x="0" y="488785"/>
                    <a:pt x="0" y="450895"/>
                  </a:cubicBezTo>
                  <a:lnTo>
                    <a:pt x="0" y="68607"/>
                  </a:lnTo>
                  <a:cubicBezTo>
                    <a:pt x="0" y="30716"/>
                    <a:pt x="30716" y="0"/>
                    <a:pt x="68607" y="0"/>
                  </a:cubicBezTo>
                  <a:close/>
                </a:path>
              </a:pathLst>
            </a:custGeom>
            <a:solidFill>
              <a:srgbClr val="FFCB77"/>
            </a:solidFill>
          </p:spPr>
          <p:txBody>
            <a:bodyPr/>
            <a:lstStyle/>
            <a:p>
              <a:endParaRPr lang="en-GB"/>
            </a:p>
          </p:txBody>
        </p:sp>
        <p:sp>
          <p:nvSpPr>
            <p:cNvPr id="10" name="TextBox 10"/>
            <p:cNvSpPr txBox="1"/>
            <p:nvPr/>
          </p:nvSpPr>
          <p:spPr>
            <a:xfrm>
              <a:off x="0" y="-57150"/>
              <a:ext cx="1486025" cy="57665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3286654" y="-3671314"/>
            <a:ext cx="7415398" cy="3565095"/>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3749268" y="-2851765"/>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15" name="AutoShape 15"/>
          <p:cNvSpPr/>
          <p:nvPr/>
        </p:nvSpPr>
        <p:spPr>
          <a:xfrm>
            <a:off x="-3963214" y="-2539088"/>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16" name="AutoShape 16"/>
          <p:cNvSpPr/>
          <p:nvPr/>
        </p:nvSpPr>
        <p:spPr>
          <a:xfrm>
            <a:off x="-4142816" y="-2180618"/>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17" name="AutoShape 17"/>
          <p:cNvSpPr/>
          <p:nvPr/>
        </p:nvSpPr>
        <p:spPr>
          <a:xfrm>
            <a:off x="-4269471" y="-1794350"/>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18" name="Freeform 18"/>
          <p:cNvSpPr/>
          <p:nvPr/>
        </p:nvSpPr>
        <p:spPr>
          <a:xfrm>
            <a:off x="1083569" y="4729725"/>
            <a:ext cx="9122387" cy="5131342"/>
          </a:xfrm>
          <a:custGeom>
            <a:avLst/>
            <a:gdLst/>
            <a:ahLst/>
            <a:cxnLst/>
            <a:rect l="l" t="t" r="r" b="b"/>
            <a:pathLst>
              <a:path w="9122387" h="5131342">
                <a:moveTo>
                  <a:pt x="0" y="0"/>
                </a:moveTo>
                <a:lnTo>
                  <a:pt x="9122387" y="0"/>
                </a:lnTo>
                <a:lnTo>
                  <a:pt x="9122387" y="5131343"/>
                </a:lnTo>
                <a:lnTo>
                  <a:pt x="0" y="51313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9" name="Group 19"/>
          <p:cNvGrpSpPr/>
          <p:nvPr/>
        </p:nvGrpSpPr>
        <p:grpSpPr>
          <a:xfrm>
            <a:off x="10690141" y="2580592"/>
            <a:ext cx="5127101" cy="1836929"/>
            <a:chOff x="0" y="0"/>
            <a:chExt cx="1350348" cy="483800"/>
          </a:xfrm>
        </p:grpSpPr>
        <p:sp>
          <p:nvSpPr>
            <p:cNvPr id="20" name="Freeform 20"/>
            <p:cNvSpPr/>
            <p:nvPr/>
          </p:nvSpPr>
          <p:spPr>
            <a:xfrm>
              <a:off x="0" y="0"/>
              <a:ext cx="1350348" cy="483800"/>
            </a:xfrm>
            <a:custGeom>
              <a:avLst/>
              <a:gdLst/>
              <a:ahLst/>
              <a:cxnLst/>
              <a:rect l="l" t="t" r="r" b="b"/>
              <a:pathLst>
                <a:path w="1350348" h="483800">
                  <a:moveTo>
                    <a:pt x="75500" y="0"/>
                  </a:moveTo>
                  <a:lnTo>
                    <a:pt x="1274848" y="0"/>
                  </a:lnTo>
                  <a:cubicBezTo>
                    <a:pt x="1316545" y="0"/>
                    <a:pt x="1350348" y="33802"/>
                    <a:pt x="1350348" y="75500"/>
                  </a:cubicBezTo>
                  <a:lnTo>
                    <a:pt x="1350348" y="408300"/>
                  </a:lnTo>
                  <a:cubicBezTo>
                    <a:pt x="1350348" y="428324"/>
                    <a:pt x="1342393" y="447528"/>
                    <a:pt x="1328234" y="461687"/>
                  </a:cubicBezTo>
                  <a:cubicBezTo>
                    <a:pt x="1314075" y="475846"/>
                    <a:pt x="1294871" y="483800"/>
                    <a:pt x="1274848" y="483800"/>
                  </a:cubicBezTo>
                  <a:lnTo>
                    <a:pt x="75500" y="483800"/>
                  </a:lnTo>
                  <a:cubicBezTo>
                    <a:pt x="33802" y="483800"/>
                    <a:pt x="0" y="449998"/>
                    <a:pt x="0" y="408300"/>
                  </a:cubicBezTo>
                  <a:lnTo>
                    <a:pt x="0" y="75500"/>
                  </a:lnTo>
                  <a:cubicBezTo>
                    <a:pt x="0" y="33802"/>
                    <a:pt x="33802" y="0"/>
                    <a:pt x="75500" y="0"/>
                  </a:cubicBezTo>
                  <a:close/>
                </a:path>
              </a:pathLst>
            </a:custGeom>
            <a:solidFill>
              <a:srgbClr val="FE6D73"/>
            </a:solidFill>
          </p:spPr>
          <p:txBody>
            <a:bodyPr/>
            <a:lstStyle/>
            <a:p>
              <a:endParaRPr lang="en-GB"/>
            </a:p>
          </p:txBody>
        </p:sp>
        <p:sp>
          <p:nvSpPr>
            <p:cNvPr id="21" name="TextBox 21"/>
            <p:cNvSpPr txBox="1"/>
            <p:nvPr/>
          </p:nvSpPr>
          <p:spPr>
            <a:xfrm>
              <a:off x="0" y="-57150"/>
              <a:ext cx="1350348" cy="54095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a:off x="11814079" y="4660235"/>
            <a:ext cx="5843522" cy="2277081"/>
            <a:chOff x="0" y="0"/>
            <a:chExt cx="1539035" cy="599725"/>
          </a:xfrm>
        </p:grpSpPr>
        <p:sp>
          <p:nvSpPr>
            <p:cNvPr id="23" name="Freeform 23"/>
            <p:cNvSpPr/>
            <p:nvPr/>
          </p:nvSpPr>
          <p:spPr>
            <a:xfrm>
              <a:off x="0" y="0"/>
              <a:ext cx="1539035" cy="599725"/>
            </a:xfrm>
            <a:custGeom>
              <a:avLst/>
              <a:gdLst/>
              <a:ahLst/>
              <a:cxnLst/>
              <a:rect l="l" t="t" r="r" b="b"/>
              <a:pathLst>
                <a:path w="1539035" h="599725">
                  <a:moveTo>
                    <a:pt x="66244" y="0"/>
                  </a:moveTo>
                  <a:lnTo>
                    <a:pt x="1472791" y="0"/>
                  </a:lnTo>
                  <a:cubicBezTo>
                    <a:pt x="1509376" y="0"/>
                    <a:pt x="1539035" y="29658"/>
                    <a:pt x="1539035" y="66244"/>
                  </a:cubicBezTo>
                  <a:lnTo>
                    <a:pt x="1539035" y="533481"/>
                  </a:lnTo>
                  <a:cubicBezTo>
                    <a:pt x="1539035" y="551050"/>
                    <a:pt x="1532055" y="567900"/>
                    <a:pt x="1519632" y="580323"/>
                  </a:cubicBezTo>
                  <a:cubicBezTo>
                    <a:pt x="1507209" y="592746"/>
                    <a:pt x="1490360" y="599725"/>
                    <a:pt x="1472791" y="599725"/>
                  </a:cubicBezTo>
                  <a:lnTo>
                    <a:pt x="66244" y="599725"/>
                  </a:lnTo>
                  <a:cubicBezTo>
                    <a:pt x="29658" y="599725"/>
                    <a:pt x="0" y="570067"/>
                    <a:pt x="0" y="533481"/>
                  </a:cubicBezTo>
                  <a:lnTo>
                    <a:pt x="0" y="66244"/>
                  </a:lnTo>
                  <a:cubicBezTo>
                    <a:pt x="0" y="48675"/>
                    <a:pt x="6979" y="31825"/>
                    <a:pt x="19402" y="19402"/>
                  </a:cubicBezTo>
                  <a:cubicBezTo>
                    <a:pt x="31825" y="6979"/>
                    <a:pt x="48675" y="0"/>
                    <a:pt x="66244" y="0"/>
                  </a:cubicBezTo>
                  <a:close/>
                </a:path>
              </a:pathLst>
            </a:custGeom>
            <a:solidFill>
              <a:srgbClr val="48CFAE"/>
            </a:solidFill>
          </p:spPr>
          <p:txBody>
            <a:bodyPr/>
            <a:lstStyle/>
            <a:p>
              <a:endParaRPr lang="en-GB"/>
            </a:p>
          </p:txBody>
        </p:sp>
        <p:sp>
          <p:nvSpPr>
            <p:cNvPr id="24" name="TextBox 24"/>
            <p:cNvSpPr txBox="1"/>
            <p:nvPr/>
          </p:nvSpPr>
          <p:spPr>
            <a:xfrm>
              <a:off x="0" y="-57150"/>
              <a:ext cx="1539035" cy="656875"/>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0340053" y="7747090"/>
            <a:ext cx="5517480" cy="2312740"/>
            <a:chOff x="0" y="0"/>
            <a:chExt cx="1453164" cy="609117"/>
          </a:xfrm>
        </p:grpSpPr>
        <p:sp>
          <p:nvSpPr>
            <p:cNvPr id="26" name="Freeform 26"/>
            <p:cNvSpPr/>
            <p:nvPr/>
          </p:nvSpPr>
          <p:spPr>
            <a:xfrm>
              <a:off x="0" y="0"/>
              <a:ext cx="1453164" cy="609117"/>
            </a:xfrm>
            <a:custGeom>
              <a:avLst/>
              <a:gdLst/>
              <a:ahLst/>
              <a:cxnLst/>
              <a:rect l="l" t="t" r="r" b="b"/>
              <a:pathLst>
                <a:path w="1453164" h="609117">
                  <a:moveTo>
                    <a:pt x="70158" y="0"/>
                  </a:moveTo>
                  <a:lnTo>
                    <a:pt x="1383005" y="0"/>
                  </a:lnTo>
                  <a:cubicBezTo>
                    <a:pt x="1421753" y="0"/>
                    <a:pt x="1453164" y="31411"/>
                    <a:pt x="1453164" y="70158"/>
                  </a:cubicBezTo>
                  <a:lnTo>
                    <a:pt x="1453164" y="538959"/>
                  </a:lnTo>
                  <a:cubicBezTo>
                    <a:pt x="1453164" y="557566"/>
                    <a:pt x="1445772" y="575411"/>
                    <a:pt x="1432615" y="588568"/>
                  </a:cubicBezTo>
                  <a:cubicBezTo>
                    <a:pt x="1419458" y="601725"/>
                    <a:pt x="1401613" y="609117"/>
                    <a:pt x="1383005" y="609117"/>
                  </a:cubicBezTo>
                  <a:lnTo>
                    <a:pt x="70158" y="609117"/>
                  </a:lnTo>
                  <a:cubicBezTo>
                    <a:pt x="51551" y="609117"/>
                    <a:pt x="33706" y="601725"/>
                    <a:pt x="20549" y="588568"/>
                  </a:cubicBezTo>
                  <a:cubicBezTo>
                    <a:pt x="7392" y="575411"/>
                    <a:pt x="0" y="557566"/>
                    <a:pt x="0" y="538959"/>
                  </a:cubicBezTo>
                  <a:lnTo>
                    <a:pt x="0" y="70158"/>
                  </a:lnTo>
                  <a:cubicBezTo>
                    <a:pt x="0" y="51551"/>
                    <a:pt x="7392" y="33706"/>
                    <a:pt x="20549" y="20549"/>
                  </a:cubicBezTo>
                  <a:cubicBezTo>
                    <a:pt x="33706" y="7392"/>
                    <a:pt x="51551" y="0"/>
                    <a:pt x="70158" y="0"/>
                  </a:cubicBezTo>
                  <a:close/>
                </a:path>
              </a:pathLst>
            </a:custGeom>
            <a:solidFill>
              <a:srgbClr val="227C9D"/>
            </a:solidFill>
          </p:spPr>
          <p:txBody>
            <a:bodyPr/>
            <a:lstStyle/>
            <a:p>
              <a:endParaRPr lang="en-GB"/>
            </a:p>
          </p:txBody>
        </p:sp>
        <p:sp>
          <p:nvSpPr>
            <p:cNvPr id="27" name="TextBox 27"/>
            <p:cNvSpPr txBox="1"/>
            <p:nvPr/>
          </p:nvSpPr>
          <p:spPr>
            <a:xfrm>
              <a:off x="0" y="-57150"/>
              <a:ext cx="1453164" cy="666267"/>
            </a:xfrm>
            <a:prstGeom prst="rect">
              <a:avLst/>
            </a:prstGeom>
          </p:spPr>
          <p:txBody>
            <a:bodyPr lIns="50800" tIns="50800" rIns="50800" bIns="50800" rtlCol="0" anchor="ctr"/>
            <a:lstStyle/>
            <a:p>
              <a:pPr algn="ctr">
                <a:lnSpc>
                  <a:spcPts val="2659"/>
                </a:lnSpc>
                <a:spcBef>
                  <a:spcPct val="0"/>
                </a:spcBef>
              </a:pPr>
              <a:endParaRPr/>
            </a:p>
          </p:txBody>
        </p:sp>
      </p:grpSp>
      <p:sp>
        <p:nvSpPr>
          <p:cNvPr id="28" name="Freeform 28"/>
          <p:cNvSpPr/>
          <p:nvPr/>
        </p:nvSpPr>
        <p:spPr>
          <a:xfrm>
            <a:off x="15230413" y="1881215"/>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9" name="TextBox 29"/>
          <p:cNvSpPr txBox="1"/>
          <p:nvPr/>
        </p:nvSpPr>
        <p:spPr>
          <a:xfrm>
            <a:off x="1626408" y="5330740"/>
            <a:ext cx="8036709" cy="2520202"/>
          </a:xfrm>
          <a:prstGeom prst="rect">
            <a:avLst/>
          </a:prstGeom>
        </p:spPr>
        <p:txBody>
          <a:bodyPr lIns="0" tIns="0" rIns="0" bIns="0" rtlCol="0" anchor="t">
            <a:spAutoFit/>
          </a:bodyPr>
          <a:lstStyle/>
          <a:p>
            <a:pPr algn="ctr">
              <a:lnSpc>
                <a:spcPts val="3999"/>
              </a:lnSpc>
            </a:pPr>
            <a:r>
              <a:rPr lang="en-US" sz="3332">
                <a:solidFill>
                  <a:srgbClr val="FFFFFF"/>
                </a:solidFill>
                <a:latin typeface="DM Sans Bold Italics"/>
              </a:rPr>
              <a:t>It has given me more awareness that there is no perfect search, the value of similar citation searching and to maybe ask for peer support in the future</a:t>
            </a:r>
          </a:p>
        </p:txBody>
      </p:sp>
      <p:sp>
        <p:nvSpPr>
          <p:cNvPr id="30" name="TextBox 30"/>
          <p:cNvSpPr txBox="1"/>
          <p:nvPr/>
        </p:nvSpPr>
        <p:spPr>
          <a:xfrm>
            <a:off x="1435949" y="592106"/>
            <a:ext cx="16707732" cy="1401318"/>
          </a:xfrm>
          <a:prstGeom prst="rect">
            <a:avLst/>
          </a:prstGeom>
        </p:spPr>
        <p:txBody>
          <a:bodyPr lIns="0" tIns="0" rIns="0" bIns="0" rtlCol="0" anchor="t">
            <a:spAutoFit/>
          </a:bodyPr>
          <a:lstStyle/>
          <a:p>
            <a:pPr>
              <a:lnSpc>
                <a:spcPts val="5346"/>
              </a:lnSpc>
            </a:pPr>
            <a:r>
              <a:rPr lang="en-US" sz="5400">
                <a:solidFill>
                  <a:srgbClr val="227C9D"/>
                </a:solidFill>
                <a:latin typeface="Kollektif Bold"/>
              </a:rPr>
              <a:t>WHAT, IF ANYTHING, WILL YOU DO DIFFERENTLY AS A RESULT OF THE PEER REVIEW MEETING?</a:t>
            </a:r>
          </a:p>
        </p:txBody>
      </p:sp>
      <p:sp>
        <p:nvSpPr>
          <p:cNvPr id="31" name="TextBox 31"/>
          <p:cNvSpPr txBox="1"/>
          <p:nvPr/>
        </p:nvSpPr>
        <p:spPr>
          <a:xfrm>
            <a:off x="3954732" y="3064640"/>
            <a:ext cx="5311909" cy="1044575"/>
          </a:xfrm>
          <a:prstGeom prst="rect">
            <a:avLst/>
          </a:prstGeom>
        </p:spPr>
        <p:txBody>
          <a:bodyPr lIns="0" tIns="0" rIns="0" bIns="0" rtlCol="0" anchor="t">
            <a:spAutoFit/>
          </a:bodyPr>
          <a:lstStyle/>
          <a:p>
            <a:pPr>
              <a:lnSpc>
                <a:spcPts val="4000"/>
              </a:lnSpc>
            </a:pPr>
            <a:r>
              <a:rPr lang="en-US" sz="4000">
                <a:solidFill>
                  <a:srgbClr val="FFFFFF"/>
                </a:solidFill>
                <a:latin typeface="Kollektif Bold"/>
              </a:rPr>
              <a:t>BROADEN </a:t>
            </a:r>
          </a:p>
          <a:p>
            <a:pPr>
              <a:lnSpc>
                <a:spcPts val="4000"/>
              </a:lnSpc>
            </a:pPr>
            <a:r>
              <a:rPr lang="en-US" sz="4000">
                <a:solidFill>
                  <a:srgbClr val="FFFFFF"/>
                </a:solidFill>
                <a:latin typeface="Kollektif Bold"/>
              </a:rPr>
              <a:t>SEARCHES</a:t>
            </a:r>
          </a:p>
        </p:txBody>
      </p:sp>
      <p:sp>
        <p:nvSpPr>
          <p:cNvPr id="32" name="TextBox 32"/>
          <p:cNvSpPr txBox="1"/>
          <p:nvPr/>
        </p:nvSpPr>
        <p:spPr>
          <a:xfrm>
            <a:off x="12438587" y="5057413"/>
            <a:ext cx="5311909" cy="154940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INVESTIGATE DATABASE FEATURES</a:t>
            </a:r>
          </a:p>
        </p:txBody>
      </p:sp>
      <p:sp>
        <p:nvSpPr>
          <p:cNvPr id="33" name="TextBox 33"/>
          <p:cNvSpPr txBox="1"/>
          <p:nvPr/>
        </p:nvSpPr>
        <p:spPr>
          <a:xfrm>
            <a:off x="11212351" y="3010106"/>
            <a:ext cx="5311909" cy="1044575"/>
          </a:xfrm>
          <a:prstGeom prst="rect">
            <a:avLst/>
          </a:prstGeom>
        </p:spPr>
        <p:txBody>
          <a:bodyPr lIns="0" tIns="0" rIns="0" bIns="0" rtlCol="0" anchor="t">
            <a:spAutoFit/>
          </a:bodyPr>
          <a:lstStyle/>
          <a:p>
            <a:pPr>
              <a:lnSpc>
                <a:spcPts val="4000"/>
              </a:lnSpc>
            </a:pPr>
            <a:r>
              <a:rPr lang="en-US" sz="4000">
                <a:solidFill>
                  <a:srgbClr val="FFFFFF"/>
                </a:solidFill>
                <a:latin typeface="Kollektif Bold"/>
              </a:rPr>
              <a:t>PEER REVIEW</a:t>
            </a:r>
          </a:p>
          <a:p>
            <a:pPr>
              <a:lnSpc>
                <a:spcPts val="4000"/>
              </a:lnSpc>
            </a:pPr>
            <a:r>
              <a:rPr lang="en-US" sz="4000">
                <a:solidFill>
                  <a:srgbClr val="FFFFFF"/>
                </a:solidFill>
                <a:latin typeface="Kollektif Bold"/>
              </a:rPr>
              <a:t>MY SEARCHES</a:t>
            </a:r>
          </a:p>
        </p:txBody>
      </p:sp>
      <p:sp>
        <p:nvSpPr>
          <p:cNvPr id="34" name="TextBox 34"/>
          <p:cNvSpPr txBox="1"/>
          <p:nvPr/>
        </p:nvSpPr>
        <p:spPr>
          <a:xfrm>
            <a:off x="10855421" y="8255392"/>
            <a:ext cx="5311909" cy="1044575"/>
          </a:xfrm>
          <a:prstGeom prst="rect">
            <a:avLst/>
          </a:prstGeom>
        </p:spPr>
        <p:txBody>
          <a:bodyPr lIns="0" tIns="0" rIns="0" bIns="0" rtlCol="0" anchor="t">
            <a:spAutoFit/>
          </a:bodyPr>
          <a:lstStyle/>
          <a:p>
            <a:pPr>
              <a:lnSpc>
                <a:spcPts val="4000"/>
              </a:lnSpc>
            </a:pPr>
            <a:r>
              <a:rPr lang="en-US" sz="4000">
                <a:solidFill>
                  <a:srgbClr val="FFFFFF"/>
                </a:solidFill>
                <a:latin typeface="Kollektif Bold"/>
              </a:rPr>
              <a:t>MODIFY MY </a:t>
            </a:r>
          </a:p>
          <a:p>
            <a:pPr>
              <a:lnSpc>
                <a:spcPts val="4000"/>
              </a:lnSpc>
            </a:pPr>
            <a:r>
              <a:rPr lang="en-US" sz="4000">
                <a:solidFill>
                  <a:srgbClr val="FFFFFF"/>
                </a:solidFill>
                <a:latin typeface="Kollektif Bold"/>
              </a:rPr>
              <a:t>SEARCH PROCESS</a:t>
            </a:r>
          </a:p>
        </p:txBody>
      </p:sp>
      <p:sp>
        <p:nvSpPr>
          <p:cNvPr id="35" name="Freeform 35"/>
          <p:cNvSpPr/>
          <p:nvPr/>
        </p:nvSpPr>
        <p:spPr>
          <a:xfrm>
            <a:off x="17010543" y="3894344"/>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6" name="Freeform 36"/>
          <p:cNvSpPr/>
          <p:nvPr/>
        </p:nvSpPr>
        <p:spPr>
          <a:xfrm>
            <a:off x="8485882" y="1914802"/>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7" name="Freeform 37"/>
          <p:cNvSpPr/>
          <p:nvPr/>
        </p:nvSpPr>
        <p:spPr>
          <a:xfrm>
            <a:off x="14617032" y="7032566"/>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8105" y="1693817"/>
            <a:ext cx="5480392" cy="739902"/>
          </a:xfrm>
          <a:prstGeom prst="rect">
            <a:avLst/>
          </a:prstGeom>
        </p:spPr>
        <p:txBody>
          <a:bodyPr lIns="0" tIns="0" rIns="0" bIns="0" rtlCol="0" anchor="t">
            <a:spAutoFit/>
          </a:bodyPr>
          <a:lstStyle/>
          <a:p>
            <a:pPr>
              <a:lnSpc>
                <a:spcPts val="5544"/>
              </a:lnSpc>
            </a:pPr>
            <a:r>
              <a:rPr lang="en-US" sz="5600">
                <a:solidFill>
                  <a:srgbClr val="FE6D73"/>
                </a:solidFill>
                <a:latin typeface="Kollektif Bold"/>
              </a:rPr>
              <a:t>NEXT STEPS</a:t>
            </a:r>
          </a:p>
        </p:txBody>
      </p:sp>
      <p:sp>
        <p:nvSpPr>
          <p:cNvPr id="3" name="Freeform 3"/>
          <p:cNvSpPr/>
          <p:nvPr/>
        </p:nvSpPr>
        <p:spPr>
          <a:xfrm rot="-10800000">
            <a:off x="9525" y="59136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083809" y="59422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0" y="70260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0800000">
            <a:off x="0"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5400000">
            <a:off x="1083809"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rot="-10800000">
            <a:off x="1083809"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rot="-10800000">
            <a:off x="3321750"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3321750" y="703557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rot="5400000">
            <a:off x="4405559"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2237941"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332175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rot="5400000">
            <a:off x="0"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5"/>
          <p:cNvSpPr txBox="1"/>
          <p:nvPr/>
        </p:nvSpPr>
        <p:spPr>
          <a:xfrm>
            <a:off x="6615800" y="1589042"/>
            <a:ext cx="10440757" cy="3500669"/>
          </a:xfrm>
          <a:prstGeom prst="rect">
            <a:avLst/>
          </a:prstGeom>
        </p:spPr>
        <p:txBody>
          <a:bodyPr lIns="0" tIns="0" rIns="0" bIns="0" rtlCol="0" anchor="t">
            <a:spAutoFit/>
          </a:bodyPr>
          <a:lstStyle/>
          <a:p>
            <a:pPr marL="832663" lvl="1" indent="-416332">
              <a:lnSpc>
                <a:spcPts val="4628"/>
              </a:lnSpc>
              <a:buFont typeface="Arial"/>
              <a:buChar char="•"/>
            </a:pPr>
            <a:r>
              <a:rPr lang="en-US" sz="3856">
                <a:solidFill>
                  <a:srgbClr val="545454"/>
                </a:solidFill>
                <a:latin typeface="DM Sans"/>
              </a:rPr>
              <a:t>Round 3</a:t>
            </a:r>
          </a:p>
          <a:p>
            <a:pPr>
              <a:lnSpc>
                <a:spcPts val="4628"/>
              </a:lnSpc>
            </a:pPr>
            <a:endParaRPr lang="en-US" sz="3856">
              <a:solidFill>
                <a:srgbClr val="545454"/>
              </a:solidFill>
              <a:latin typeface="DM Sans"/>
            </a:endParaRPr>
          </a:p>
          <a:p>
            <a:pPr marL="832663" lvl="1" indent="-416332">
              <a:lnSpc>
                <a:spcPts val="4628"/>
              </a:lnSpc>
              <a:buFont typeface="Arial"/>
              <a:buChar char="•"/>
            </a:pPr>
            <a:r>
              <a:rPr lang="en-US" sz="3856">
                <a:solidFill>
                  <a:srgbClr val="545454"/>
                </a:solidFill>
                <a:latin typeface="DM Sans"/>
              </a:rPr>
              <a:t>Further training opportunities to be co-ordinated by HSLG</a:t>
            </a:r>
          </a:p>
          <a:p>
            <a:pPr>
              <a:lnSpc>
                <a:spcPts val="4628"/>
              </a:lnSpc>
            </a:pPr>
            <a:endParaRPr lang="en-US" sz="3856">
              <a:solidFill>
                <a:srgbClr val="545454"/>
              </a:solidFill>
              <a:latin typeface="DM Sans"/>
            </a:endParaRPr>
          </a:p>
          <a:p>
            <a:pPr marL="832663" lvl="1" indent="-416332">
              <a:lnSpc>
                <a:spcPts val="4628"/>
              </a:lnSpc>
              <a:buFont typeface="Arial"/>
              <a:buChar char="•"/>
            </a:pPr>
            <a:r>
              <a:rPr lang="en-US" sz="3856">
                <a:solidFill>
                  <a:srgbClr val="545454"/>
                </a:solidFill>
                <a:latin typeface="DM Sans"/>
              </a:rPr>
              <a:t>Additional resources on HSLG website</a:t>
            </a:r>
          </a:p>
        </p:txBody>
      </p:sp>
      <p:grpSp>
        <p:nvGrpSpPr>
          <p:cNvPr id="16" name="Group 16"/>
          <p:cNvGrpSpPr/>
          <p:nvPr/>
        </p:nvGrpSpPr>
        <p:grpSpPr>
          <a:xfrm>
            <a:off x="13123603" y="5475036"/>
            <a:ext cx="8847511" cy="8855676"/>
            <a:chOff x="0" y="0"/>
            <a:chExt cx="11796681" cy="11807568"/>
          </a:xfrm>
        </p:grpSpPr>
        <p:grpSp>
          <p:nvGrpSpPr>
            <p:cNvPr id="17" name="Group 17"/>
            <p:cNvGrpSpPr/>
            <p:nvPr/>
          </p:nvGrpSpPr>
          <p:grpSpPr>
            <a:xfrm rot="2700000">
              <a:off x="1676828" y="2799524"/>
              <a:ext cx="9887197" cy="4753460"/>
              <a:chOff x="0" y="0"/>
              <a:chExt cx="660400" cy="317500"/>
            </a:xfrm>
          </p:grpSpPr>
          <p:sp>
            <p:nvSpPr>
              <p:cNvPr id="18" name="Freeform 18"/>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9" name="TextBox 19"/>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0" name="AutoShape 20"/>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GB"/>
            </a:p>
          </p:txBody>
        </p:sp>
        <p:sp>
          <p:nvSpPr>
            <p:cNvPr id="21" name="AutoShape 21"/>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GB"/>
            </a:p>
          </p:txBody>
        </p:sp>
        <p:sp>
          <p:nvSpPr>
            <p:cNvPr id="22" name="AutoShape 22"/>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GB"/>
            </a:p>
          </p:txBody>
        </p:sp>
        <p:sp>
          <p:nvSpPr>
            <p:cNvPr id="23" name="AutoShape 23"/>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GB"/>
            </a:p>
          </p:txBody>
        </p:sp>
        <p:sp>
          <p:nvSpPr>
            <p:cNvPr id="24" name="AutoShape 24"/>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GB"/>
            </a:p>
          </p:txBody>
        </p:sp>
        <p:sp>
          <p:nvSpPr>
            <p:cNvPr id="25" name="AutoShape 25"/>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GB"/>
            </a:p>
          </p:txBody>
        </p:sp>
        <p:sp>
          <p:nvSpPr>
            <p:cNvPr id="26" name="AutoShape 26"/>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GB"/>
            </a:p>
          </p:txBody>
        </p:sp>
        <p:sp>
          <p:nvSpPr>
            <p:cNvPr id="27" name="AutoShape 27"/>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GB"/>
            </a:p>
          </p:txBody>
        </p:sp>
        <p:sp>
          <p:nvSpPr>
            <p:cNvPr id="28" name="AutoShape 28"/>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GB"/>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3915" y="4189410"/>
            <a:ext cx="10620170" cy="1657984"/>
          </a:xfrm>
          <a:prstGeom prst="rect">
            <a:avLst/>
          </a:prstGeom>
        </p:spPr>
        <p:txBody>
          <a:bodyPr lIns="0" tIns="0" rIns="0" bIns="0" rtlCol="0" anchor="t">
            <a:spAutoFit/>
          </a:bodyPr>
          <a:lstStyle/>
          <a:p>
            <a:pPr algn="ctr">
              <a:lnSpc>
                <a:spcPts val="12399"/>
              </a:lnSpc>
            </a:pPr>
            <a:r>
              <a:rPr lang="en-US" sz="12399">
                <a:solidFill>
                  <a:srgbClr val="227C9D"/>
                </a:solidFill>
                <a:latin typeface="Kollektif Bold"/>
              </a:rPr>
              <a:t>THANK YOU</a:t>
            </a:r>
          </a:p>
        </p:txBody>
      </p:sp>
      <p:sp>
        <p:nvSpPr>
          <p:cNvPr id="3" name="Freeform 3"/>
          <p:cNvSpPr/>
          <p:nvPr/>
        </p:nvSpPr>
        <p:spPr>
          <a:xfrm>
            <a:off x="17204191"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7204191"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rot="5400000" flipH="1" flipV="1">
            <a:off x="17204191"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16120382" y="-551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rot="5400000">
            <a:off x="15036573" y="10287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rot="-10800000">
            <a:off x="16120382" y="21125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rot="-10800000" flipH="1" flipV="1">
            <a:off x="15036573" y="21125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rot="5400000" flipH="1" flipV="1">
            <a:off x="12770705" y="-551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Freeform 11"/>
          <p:cNvSpPr/>
          <p:nvPr/>
        </p:nvSpPr>
        <p:spPr>
          <a:xfrm rot="-10800000" flipH="1" flipV="1">
            <a:off x="12770705" y="102870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Freeform 12"/>
          <p:cNvSpPr/>
          <p:nvPr/>
        </p:nvSpPr>
        <p:spPr>
          <a:xfrm rot="-10800000">
            <a:off x="9525" y="704415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1083809" y="707273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Freeform 15"/>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6" name="Freeform 16"/>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17"/>
          <p:cNvSpPr/>
          <p:nvPr/>
        </p:nvSpPr>
        <p:spPr>
          <a:xfrm rot="-10800000">
            <a:off x="3321750"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a:off x="3321750" y="818511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rot="5400000">
            <a:off x="4405559" y="92689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0" name="Group 20"/>
          <p:cNvGrpSpPr/>
          <p:nvPr/>
        </p:nvGrpSpPr>
        <p:grpSpPr>
          <a:xfrm>
            <a:off x="13123603" y="5475036"/>
            <a:ext cx="8847511" cy="8855676"/>
            <a:chOff x="0" y="0"/>
            <a:chExt cx="11796681" cy="11807568"/>
          </a:xfrm>
        </p:grpSpPr>
        <p:grpSp>
          <p:nvGrpSpPr>
            <p:cNvPr id="21" name="Group 21"/>
            <p:cNvGrpSpPr/>
            <p:nvPr/>
          </p:nvGrpSpPr>
          <p:grpSpPr>
            <a:xfrm rot="2700000">
              <a:off x="1676828" y="2799524"/>
              <a:ext cx="9887197" cy="4753460"/>
              <a:chOff x="0" y="0"/>
              <a:chExt cx="660400" cy="317500"/>
            </a:xfrm>
          </p:grpSpPr>
          <p:sp>
            <p:nvSpPr>
              <p:cNvPr id="22" name="Freeform 2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23" name="TextBox 2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4" name="AutoShape 24"/>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GB"/>
            </a:p>
          </p:txBody>
        </p:sp>
        <p:sp>
          <p:nvSpPr>
            <p:cNvPr id="25" name="AutoShape 25"/>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GB"/>
            </a:p>
          </p:txBody>
        </p:sp>
        <p:sp>
          <p:nvSpPr>
            <p:cNvPr id="26" name="AutoShape 26"/>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GB"/>
            </a:p>
          </p:txBody>
        </p:sp>
        <p:sp>
          <p:nvSpPr>
            <p:cNvPr id="27" name="AutoShape 27"/>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GB"/>
            </a:p>
          </p:txBody>
        </p:sp>
        <p:sp>
          <p:nvSpPr>
            <p:cNvPr id="28" name="AutoShape 28"/>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GB"/>
            </a:p>
          </p:txBody>
        </p:sp>
        <p:sp>
          <p:nvSpPr>
            <p:cNvPr id="29" name="AutoShape 29"/>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GB"/>
            </a:p>
          </p:txBody>
        </p:sp>
        <p:sp>
          <p:nvSpPr>
            <p:cNvPr id="30" name="AutoShape 30"/>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GB"/>
            </a:p>
          </p:txBody>
        </p:sp>
        <p:sp>
          <p:nvSpPr>
            <p:cNvPr id="31" name="AutoShape 31"/>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GB"/>
            </a:p>
          </p:txBody>
        </p:sp>
        <p:sp>
          <p:nvSpPr>
            <p:cNvPr id="32" name="AutoShape 32"/>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GB"/>
            </a:p>
          </p:txBody>
        </p:sp>
      </p:grpSp>
      <p:grpSp>
        <p:nvGrpSpPr>
          <p:cNvPr id="33" name="Group 33"/>
          <p:cNvGrpSpPr/>
          <p:nvPr/>
        </p:nvGrpSpPr>
        <p:grpSpPr>
          <a:xfrm>
            <a:off x="-2634012" y="-5192964"/>
            <a:ext cx="8847511" cy="8855676"/>
            <a:chOff x="0" y="0"/>
            <a:chExt cx="11796681" cy="11807568"/>
          </a:xfrm>
        </p:grpSpPr>
        <p:grpSp>
          <p:nvGrpSpPr>
            <p:cNvPr id="34" name="Group 34"/>
            <p:cNvGrpSpPr/>
            <p:nvPr/>
          </p:nvGrpSpPr>
          <p:grpSpPr>
            <a:xfrm rot="2700000">
              <a:off x="1676828" y="2799524"/>
              <a:ext cx="9887197" cy="4753460"/>
              <a:chOff x="0" y="0"/>
              <a:chExt cx="660400" cy="317500"/>
            </a:xfrm>
          </p:grpSpPr>
          <p:sp>
            <p:nvSpPr>
              <p:cNvPr id="35" name="Freeform 35"/>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36" name="TextBox 36"/>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7" name="AutoShape 37"/>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GB"/>
            </a:p>
          </p:txBody>
        </p:sp>
        <p:sp>
          <p:nvSpPr>
            <p:cNvPr id="38" name="AutoShape 38"/>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GB"/>
            </a:p>
          </p:txBody>
        </p:sp>
        <p:sp>
          <p:nvSpPr>
            <p:cNvPr id="39" name="AutoShape 39"/>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GB"/>
            </a:p>
          </p:txBody>
        </p:sp>
        <p:sp>
          <p:nvSpPr>
            <p:cNvPr id="40" name="AutoShape 40"/>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GB"/>
            </a:p>
          </p:txBody>
        </p:sp>
        <p:sp>
          <p:nvSpPr>
            <p:cNvPr id="41" name="AutoShape 41"/>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GB"/>
            </a:p>
          </p:txBody>
        </p:sp>
        <p:sp>
          <p:nvSpPr>
            <p:cNvPr id="42" name="AutoShape 42"/>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GB"/>
            </a:p>
          </p:txBody>
        </p:sp>
        <p:sp>
          <p:nvSpPr>
            <p:cNvPr id="43" name="AutoShape 43"/>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GB"/>
            </a:p>
          </p:txBody>
        </p:sp>
        <p:sp>
          <p:nvSpPr>
            <p:cNvPr id="44" name="AutoShape 44"/>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GB"/>
            </a:p>
          </p:txBody>
        </p:sp>
        <p:sp>
          <p:nvSpPr>
            <p:cNvPr id="45" name="AutoShape 45"/>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GB"/>
            </a:p>
          </p:txBody>
        </p:sp>
      </p:grpSp>
      <p:sp>
        <p:nvSpPr>
          <p:cNvPr id="46" name="Freeform 46"/>
          <p:cNvSpPr/>
          <p:nvPr/>
        </p:nvSpPr>
        <p:spPr>
          <a:xfrm>
            <a:off x="6289321" y="6694800"/>
            <a:ext cx="6034328" cy="3592200"/>
          </a:xfrm>
          <a:custGeom>
            <a:avLst/>
            <a:gdLst/>
            <a:ahLst/>
            <a:cxnLst/>
            <a:rect l="l" t="t" r="r" b="b"/>
            <a:pathLst>
              <a:path w="6034328" h="3592200">
                <a:moveTo>
                  <a:pt x="0" y="0"/>
                </a:moveTo>
                <a:lnTo>
                  <a:pt x="6034328" y="0"/>
                </a:lnTo>
                <a:lnTo>
                  <a:pt x="6034328" y="3592200"/>
                </a:lnTo>
                <a:lnTo>
                  <a:pt x="0" y="3592200"/>
                </a:lnTo>
                <a:lnTo>
                  <a:pt x="0" y="0"/>
                </a:lnTo>
                <a:close/>
              </a:path>
            </a:pathLst>
          </a:custGeom>
          <a:blipFill>
            <a:blip r:embed="rId10"/>
            <a:stretch>
              <a:fillRect/>
            </a:stretch>
          </a:blipFill>
        </p:spPr>
        <p:txBody>
          <a:bodyPr/>
          <a:lstStyle/>
          <a:p>
            <a:endParaRPr lang="en-GB"/>
          </a:p>
        </p:txBody>
      </p:sp>
      <p:sp>
        <p:nvSpPr>
          <p:cNvPr id="47" name="TextBox 47"/>
          <p:cNvSpPr txBox="1"/>
          <p:nvPr/>
        </p:nvSpPr>
        <p:spPr>
          <a:xfrm>
            <a:off x="4947463" y="6013439"/>
            <a:ext cx="7514164" cy="681361"/>
          </a:xfrm>
          <a:prstGeom prst="rect">
            <a:avLst/>
          </a:prstGeom>
        </p:spPr>
        <p:txBody>
          <a:bodyPr lIns="0" tIns="0" rIns="0" bIns="0" rtlCol="0" anchor="t">
            <a:spAutoFit/>
          </a:bodyPr>
          <a:lstStyle/>
          <a:p>
            <a:pPr algn="ctr">
              <a:lnSpc>
                <a:spcPts val="5390"/>
              </a:lnSpc>
            </a:pPr>
            <a:r>
              <a:rPr lang="en-US" sz="4900">
                <a:solidFill>
                  <a:srgbClr val="545454"/>
                </a:solidFill>
                <a:latin typeface="DM Sans"/>
              </a:rPr>
              <a:t>www.hslg.ie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5363" y="1397026"/>
            <a:ext cx="5480392" cy="739902"/>
          </a:xfrm>
          <a:prstGeom prst="rect">
            <a:avLst/>
          </a:prstGeom>
        </p:spPr>
        <p:txBody>
          <a:bodyPr lIns="0" tIns="0" rIns="0" bIns="0" rtlCol="0" anchor="t">
            <a:spAutoFit/>
          </a:bodyPr>
          <a:lstStyle/>
          <a:p>
            <a:pPr>
              <a:lnSpc>
                <a:spcPts val="5544"/>
              </a:lnSpc>
            </a:pPr>
            <a:r>
              <a:rPr lang="en-US" sz="5600">
                <a:solidFill>
                  <a:srgbClr val="FE6D73"/>
                </a:solidFill>
                <a:latin typeface="Kollektif Bold"/>
              </a:rPr>
              <a:t>OVERVIEW</a:t>
            </a:r>
          </a:p>
        </p:txBody>
      </p:sp>
      <p:sp>
        <p:nvSpPr>
          <p:cNvPr id="3" name="Freeform 3"/>
          <p:cNvSpPr/>
          <p:nvPr/>
        </p:nvSpPr>
        <p:spPr>
          <a:xfrm rot="-10800000">
            <a:off x="9525" y="59136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1083809" y="59422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0" y="70260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10800000">
            <a:off x="0"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5400000">
            <a:off x="1083809"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rot="-10800000">
            <a:off x="1083809"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rot="-10800000">
            <a:off x="3321750"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3321750" y="703557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rot="5400000">
            <a:off x="4405559" y="81193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p:cNvSpPr/>
          <p:nvPr/>
        </p:nvSpPr>
        <p:spPr>
          <a:xfrm>
            <a:off x="2237941"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332175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rot="5400000">
            <a:off x="0"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TextBox 15"/>
          <p:cNvSpPr txBox="1"/>
          <p:nvPr/>
        </p:nvSpPr>
        <p:spPr>
          <a:xfrm>
            <a:off x="6317585" y="1301776"/>
            <a:ext cx="10941715" cy="7692973"/>
          </a:xfrm>
          <a:prstGeom prst="rect">
            <a:avLst/>
          </a:prstGeom>
        </p:spPr>
        <p:txBody>
          <a:bodyPr lIns="0" tIns="0" rIns="0" bIns="0" rtlCol="0" anchor="t">
            <a:spAutoFit/>
          </a:bodyPr>
          <a:lstStyle/>
          <a:p>
            <a:pPr marL="842661" lvl="1" indent="-421331">
              <a:lnSpc>
                <a:spcPts val="4683"/>
              </a:lnSpc>
              <a:buFont typeface="Arial"/>
              <a:buChar char="•"/>
            </a:pPr>
            <a:r>
              <a:rPr lang="en-US" sz="3903">
                <a:solidFill>
                  <a:srgbClr val="545454"/>
                </a:solidFill>
                <a:latin typeface="DM Sans"/>
              </a:rPr>
              <a:t>Additional training and support for systematic reviews consistently requested by HSLG members</a:t>
            </a:r>
          </a:p>
          <a:p>
            <a:pPr>
              <a:lnSpc>
                <a:spcPts val="4683"/>
              </a:lnSpc>
            </a:pPr>
            <a:endParaRPr lang="en-US" sz="3903">
              <a:solidFill>
                <a:srgbClr val="545454"/>
              </a:solidFill>
              <a:latin typeface="DM Sans"/>
            </a:endParaRPr>
          </a:p>
          <a:p>
            <a:pPr marL="842661" lvl="1" indent="-421331">
              <a:lnSpc>
                <a:spcPts val="4683"/>
              </a:lnSpc>
              <a:buFont typeface="Arial"/>
              <a:buChar char="•"/>
            </a:pPr>
            <a:r>
              <a:rPr lang="en-US" sz="3903">
                <a:solidFill>
                  <a:srgbClr val="545454"/>
                </a:solidFill>
                <a:latin typeface="DM Sans"/>
              </a:rPr>
              <a:t>Many HSLG members are solo-librarians without peers to call on for shared expertise</a:t>
            </a:r>
          </a:p>
          <a:p>
            <a:pPr>
              <a:lnSpc>
                <a:spcPts val="4683"/>
              </a:lnSpc>
            </a:pPr>
            <a:endParaRPr lang="en-US" sz="3903">
              <a:solidFill>
                <a:srgbClr val="545454"/>
              </a:solidFill>
              <a:latin typeface="DM Sans"/>
            </a:endParaRPr>
          </a:p>
          <a:p>
            <a:pPr marL="842661" lvl="1" indent="-421331">
              <a:lnSpc>
                <a:spcPts val="4683"/>
              </a:lnSpc>
              <a:buFont typeface="Arial"/>
              <a:buChar char="•"/>
            </a:pPr>
            <a:r>
              <a:rPr lang="en-US" sz="3903">
                <a:solidFill>
                  <a:srgbClr val="545454"/>
                </a:solidFill>
                <a:latin typeface="DM Sans"/>
              </a:rPr>
              <a:t>Networking opportunities can be limited by constraints of solo-librarianship</a:t>
            </a:r>
          </a:p>
          <a:p>
            <a:pPr>
              <a:lnSpc>
                <a:spcPts val="4683"/>
              </a:lnSpc>
            </a:pPr>
            <a:endParaRPr lang="en-US" sz="3903">
              <a:solidFill>
                <a:srgbClr val="545454"/>
              </a:solidFill>
              <a:latin typeface="DM Sans"/>
            </a:endParaRPr>
          </a:p>
          <a:p>
            <a:pPr marL="842661" lvl="1" indent="-421331">
              <a:lnSpc>
                <a:spcPts val="4683"/>
              </a:lnSpc>
              <a:buFont typeface="Arial"/>
              <a:buChar char="•"/>
            </a:pPr>
            <a:r>
              <a:rPr lang="en-US" sz="3903">
                <a:solidFill>
                  <a:srgbClr val="545454"/>
                </a:solidFill>
                <a:latin typeface="DM Sans"/>
              </a:rPr>
              <a:t>Increased demand for support with systematic reviews from students </a:t>
            </a:r>
          </a:p>
        </p:txBody>
      </p:sp>
      <p:grpSp>
        <p:nvGrpSpPr>
          <p:cNvPr id="16" name="Group 16"/>
          <p:cNvGrpSpPr/>
          <p:nvPr/>
        </p:nvGrpSpPr>
        <p:grpSpPr>
          <a:xfrm>
            <a:off x="13864245" y="6484144"/>
            <a:ext cx="8847511" cy="8855676"/>
            <a:chOff x="0" y="0"/>
            <a:chExt cx="11796681" cy="11807568"/>
          </a:xfrm>
        </p:grpSpPr>
        <p:grpSp>
          <p:nvGrpSpPr>
            <p:cNvPr id="17" name="Group 17"/>
            <p:cNvGrpSpPr/>
            <p:nvPr/>
          </p:nvGrpSpPr>
          <p:grpSpPr>
            <a:xfrm rot="2700000">
              <a:off x="1676828" y="2799524"/>
              <a:ext cx="9887197" cy="4753460"/>
              <a:chOff x="0" y="0"/>
              <a:chExt cx="660400" cy="317500"/>
            </a:xfrm>
          </p:grpSpPr>
          <p:sp>
            <p:nvSpPr>
              <p:cNvPr id="18" name="Freeform 18"/>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9" name="TextBox 19"/>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0" name="AutoShape 20"/>
            <p:cNvSpPr/>
            <p:nvPr/>
          </p:nvSpPr>
          <p:spPr>
            <a:xfrm>
              <a:off x="1060010" y="3892256"/>
              <a:ext cx="6913622" cy="6843603"/>
            </a:xfrm>
            <a:prstGeom prst="line">
              <a:avLst/>
            </a:prstGeom>
            <a:ln w="38100" cap="flat">
              <a:solidFill>
                <a:srgbClr val="8CA9AD"/>
              </a:solidFill>
              <a:prstDash val="solid"/>
              <a:headEnd type="none" w="sm" len="sm"/>
              <a:tailEnd type="none" w="sm" len="sm"/>
            </a:ln>
          </p:spPr>
          <p:txBody>
            <a:bodyPr/>
            <a:lstStyle/>
            <a:p>
              <a:endParaRPr lang="en-GB"/>
            </a:p>
          </p:txBody>
        </p:sp>
        <p:sp>
          <p:nvSpPr>
            <p:cNvPr id="21" name="AutoShape 21"/>
            <p:cNvSpPr/>
            <p:nvPr/>
          </p:nvSpPr>
          <p:spPr>
            <a:xfrm>
              <a:off x="774748" y="4309159"/>
              <a:ext cx="6718471" cy="6718471"/>
            </a:xfrm>
            <a:prstGeom prst="line">
              <a:avLst/>
            </a:prstGeom>
            <a:ln w="38100" cap="flat">
              <a:solidFill>
                <a:srgbClr val="8CA9AD"/>
              </a:solidFill>
              <a:prstDash val="solid"/>
              <a:headEnd type="none" w="sm" len="sm"/>
              <a:tailEnd type="none" w="sm" len="sm"/>
            </a:ln>
          </p:spPr>
          <p:txBody>
            <a:bodyPr/>
            <a:lstStyle/>
            <a:p>
              <a:endParaRPr lang="en-GB"/>
            </a:p>
          </p:txBody>
        </p:sp>
        <p:sp>
          <p:nvSpPr>
            <p:cNvPr id="22" name="AutoShape 22"/>
            <p:cNvSpPr/>
            <p:nvPr/>
          </p:nvSpPr>
          <p:spPr>
            <a:xfrm>
              <a:off x="535279" y="4787119"/>
              <a:ext cx="6489522" cy="6489522"/>
            </a:xfrm>
            <a:prstGeom prst="line">
              <a:avLst/>
            </a:prstGeom>
            <a:ln w="38100" cap="flat">
              <a:solidFill>
                <a:srgbClr val="8CA9AD"/>
              </a:solidFill>
              <a:prstDash val="solid"/>
              <a:headEnd type="none" w="sm" len="sm"/>
              <a:tailEnd type="none" w="sm" len="sm"/>
            </a:ln>
          </p:spPr>
          <p:txBody>
            <a:bodyPr/>
            <a:lstStyle/>
            <a:p>
              <a:endParaRPr lang="en-GB"/>
            </a:p>
          </p:txBody>
        </p:sp>
        <p:sp>
          <p:nvSpPr>
            <p:cNvPr id="23" name="AutoShape 23"/>
            <p:cNvSpPr/>
            <p:nvPr/>
          </p:nvSpPr>
          <p:spPr>
            <a:xfrm>
              <a:off x="366406" y="5302142"/>
              <a:ext cx="6254021" cy="6254021"/>
            </a:xfrm>
            <a:prstGeom prst="line">
              <a:avLst/>
            </a:prstGeom>
            <a:ln w="38100" cap="flat">
              <a:solidFill>
                <a:srgbClr val="8CA9AD"/>
              </a:solidFill>
              <a:prstDash val="solid"/>
              <a:headEnd type="none" w="sm" len="sm"/>
              <a:tailEnd type="none" w="sm" len="sm"/>
            </a:ln>
          </p:spPr>
          <p:txBody>
            <a:bodyPr/>
            <a:lstStyle/>
            <a:p>
              <a:endParaRPr lang="en-GB"/>
            </a:p>
          </p:txBody>
        </p:sp>
        <p:sp>
          <p:nvSpPr>
            <p:cNvPr id="24" name="AutoShape 24"/>
            <p:cNvSpPr/>
            <p:nvPr/>
          </p:nvSpPr>
          <p:spPr>
            <a:xfrm>
              <a:off x="174601" y="5888378"/>
              <a:ext cx="5796899" cy="5796899"/>
            </a:xfrm>
            <a:prstGeom prst="line">
              <a:avLst/>
            </a:prstGeom>
            <a:ln w="38100" cap="flat">
              <a:solidFill>
                <a:srgbClr val="8CA9AD"/>
              </a:solidFill>
              <a:prstDash val="solid"/>
              <a:headEnd type="none" w="sm" len="sm"/>
              <a:tailEnd type="none" w="sm" len="sm"/>
            </a:ln>
          </p:spPr>
          <p:txBody>
            <a:bodyPr/>
            <a:lstStyle/>
            <a:p>
              <a:endParaRPr lang="en-GB"/>
            </a:p>
          </p:txBody>
        </p:sp>
        <p:sp>
          <p:nvSpPr>
            <p:cNvPr id="25" name="AutoShape 25"/>
            <p:cNvSpPr/>
            <p:nvPr/>
          </p:nvSpPr>
          <p:spPr>
            <a:xfrm>
              <a:off x="13508" y="6480010"/>
              <a:ext cx="5284799" cy="5314125"/>
            </a:xfrm>
            <a:prstGeom prst="line">
              <a:avLst/>
            </a:prstGeom>
            <a:ln w="38100" cap="flat">
              <a:solidFill>
                <a:srgbClr val="8CA9AD"/>
              </a:solidFill>
              <a:prstDash val="solid"/>
              <a:headEnd type="none" w="sm" len="sm"/>
              <a:tailEnd type="none" w="sm" len="sm"/>
            </a:ln>
          </p:spPr>
          <p:txBody>
            <a:bodyPr/>
            <a:lstStyle/>
            <a:p>
              <a:endParaRPr lang="en-GB"/>
            </a:p>
          </p:txBody>
        </p:sp>
        <p:sp>
          <p:nvSpPr>
            <p:cNvPr id="26" name="AutoShape 26"/>
            <p:cNvSpPr/>
            <p:nvPr/>
          </p:nvSpPr>
          <p:spPr>
            <a:xfrm>
              <a:off x="47865" y="7228854"/>
              <a:ext cx="4503313" cy="4480077"/>
            </a:xfrm>
            <a:prstGeom prst="line">
              <a:avLst/>
            </a:prstGeom>
            <a:ln w="38100" cap="flat">
              <a:solidFill>
                <a:srgbClr val="8CA9AD"/>
              </a:solidFill>
              <a:prstDash val="solid"/>
              <a:headEnd type="none" w="sm" len="sm"/>
              <a:tailEnd type="none" w="sm" len="sm"/>
            </a:ln>
          </p:spPr>
          <p:txBody>
            <a:bodyPr/>
            <a:lstStyle/>
            <a:p>
              <a:endParaRPr lang="en-GB"/>
            </a:p>
          </p:txBody>
        </p:sp>
        <p:sp>
          <p:nvSpPr>
            <p:cNvPr id="27" name="AutoShape 27"/>
            <p:cNvSpPr/>
            <p:nvPr/>
          </p:nvSpPr>
          <p:spPr>
            <a:xfrm>
              <a:off x="165620" y="8131631"/>
              <a:ext cx="3504797" cy="3562626"/>
            </a:xfrm>
            <a:prstGeom prst="line">
              <a:avLst/>
            </a:prstGeom>
            <a:ln w="38100" cap="flat">
              <a:solidFill>
                <a:srgbClr val="8CA9AD"/>
              </a:solidFill>
              <a:prstDash val="solid"/>
              <a:headEnd type="none" w="sm" len="sm"/>
              <a:tailEnd type="none" w="sm" len="sm"/>
            </a:ln>
          </p:spPr>
          <p:txBody>
            <a:bodyPr/>
            <a:lstStyle/>
            <a:p>
              <a:endParaRPr lang="en-GB"/>
            </a:p>
          </p:txBody>
        </p:sp>
        <p:sp>
          <p:nvSpPr>
            <p:cNvPr id="28" name="AutoShape 28"/>
            <p:cNvSpPr/>
            <p:nvPr/>
          </p:nvSpPr>
          <p:spPr>
            <a:xfrm>
              <a:off x="676661" y="9346264"/>
              <a:ext cx="1790115" cy="1790115"/>
            </a:xfrm>
            <a:prstGeom prst="line">
              <a:avLst/>
            </a:prstGeom>
            <a:ln w="38100" cap="flat">
              <a:solidFill>
                <a:srgbClr val="8CA9AD"/>
              </a:solidFill>
              <a:prstDash val="solid"/>
              <a:headEnd type="none" w="sm" len="sm"/>
              <a:tailEnd type="none" w="sm" len="sm"/>
            </a:ln>
          </p:spPr>
          <p:txBody>
            <a:bodyPr/>
            <a:lstStyle/>
            <a:p>
              <a:endParaRPr lang="en-G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81521" y="5143500"/>
            <a:ext cx="6046286" cy="1027869"/>
            <a:chOff x="0" y="0"/>
            <a:chExt cx="1592438" cy="270714"/>
          </a:xfrm>
        </p:grpSpPr>
        <p:sp>
          <p:nvSpPr>
            <p:cNvPr id="3"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txBody>
            <a:bodyPr/>
            <a:lstStyle/>
            <a:p>
              <a:endParaRPr lang="en-GB"/>
            </a:p>
          </p:txBody>
        </p:sp>
        <p:sp>
          <p:nvSpPr>
            <p:cNvPr id="4"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5" name="Freeform 5"/>
          <p:cNvSpPr/>
          <p:nvPr/>
        </p:nvSpPr>
        <p:spPr>
          <a:xfrm rot="-10800000">
            <a:off x="9525" y="82431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083809" y="8271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0" y="9355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a:off x="3321750" y="9384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7204191" y="813748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17204191"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1" name="Freeform 11"/>
          <p:cNvSpPr/>
          <p:nvPr/>
        </p:nvSpPr>
        <p:spPr>
          <a:xfrm rot="5400000">
            <a:off x="15036573" y="922129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Freeform 12"/>
          <p:cNvSpPr/>
          <p:nvPr/>
        </p:nvSpPr>
        <p:spPr>
          <a:xfrm rot="5400000" flipH="1" flipV="1">
            <a:off x="12770705" y="813748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3" name="Freeform 13"/>
          <p:cNvSpPr/>
          <p:nvPr/>
        </p:nvSpPr>
        <p:spPr>
          <a:xfrm rot="-10800000" flipH="1" flipV="1">
            <a:off x="12770705" y="9221298"/>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4" name="Group 14"/>
          <p:cNvGrpSpPr/>
          <p:nvPr/>
        </p:nvGrpSpPr>
        <p:grpSpPr>
          <a:xfrm>
            <a:off x="2481521" y="1462369"/>
            <a:ext cx="6046286" cy="1027869"/>
            <a:chOff x="0" y="0"/>
            <a:chExt cx="1592438" cy="270714"/>
          </a:xfrm>
        </p:grpSpPr>
        <p:sp>
          <p:nvSpPr>
            <p:cNvPr id="15" name="Freeform 15"/>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227C9D"/>
            </a:solidFill>
          </p:spPr>
          <p:txBody>
            <a:bodyPr/>
            <a:lstStyle/>
            <a:p>
              <a:endParaRPr lang="en-GB"/>
            </a:p>
          </p:txBody>
        </p:sp>
        <p:sp>
          <p:nvSpPr>
            <p:cNvPr id="16" name="TextBox 16"/>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17" name="TextBox 17"/>
          <p:cNvSpPr txBox="1"/>
          <p:nvPr/>
        </p:nvSpPr>
        <p:spPr>
          <a:xfrm>
            <a:off x="2825091" y="1739766"/>
            <a:ext cx="5702716"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ROUND 1</a:t>
            </a:r>
          </a:p>
        </p:txBody>
      </p:sp>
      <p:sp>
        <p:nvSpPr>
          <p:cNvPr id="18" name="TextBox 18"/>
          <p:cNvSpPr txBox="1"/>
          <p:nvPr/>
        </p:nvSpPr>
        <p:spPr>
          <a:xfrm>
            <a:off x="2825091" y="5420897"/>
            <a:ext cx="5702716"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ROUND 2</a:t>
            </a:r>
          </a:p>
        </p:txBody>
      </p:sp>
      <p:grpSp>
        <p:nvGrpSpPr>
          <p:cNvPr id="19" name="Group 19"/>
          <p:cNvGrpSpPr/>
          <p:nvPr/>
        </p:nvGrpSpPr>
        <p:grpSpPr>
          <a:xfrm>
            <a:off x="9144000" y="374499"/>
            <a:ext cx="8883340" cy="3810033"/>
            <a:chOff x="0" y="0"/>
            <a:chExt cx="2339645" cy="1003466"/>
          </a:xfrm>
        </p:grpSpPr>
        <p:sp>
          <p:nvSpPr>
            <p:cNvPr id="20" name="Freeform 20"/>
            <p:cNvSpPr/>
            <p:nvPr/>
          </p:nvSpPr>
          <p:spPr>
            <a:xfrm>
              <a:off x="0" y="0"/>
              <a:ext cx="2339645" cy="1003465"/>
            </a:xfrm>
            <a:custGeom>
              <a:avLst/>
              <a:gdLst/>
              <a:ahLst/>
              <a:cxnLst/>
              <a:rect l="l" t="t" r="r" b="b"/>
              <a:pathLst>
                <a:path w="2339645" h="1003465">
                  <a:moveTo>
                    <a:pt x="44447" y="0"/>
                  </a:moveTo>
                  <a:lnTo>
                    <a:pt x="2295198" y="0"/>
                  </a:lnTo>
                  <a:cubicBezTo>
                    <a:pt x="2306986" y="0"/>
                    <a:pt x="2318291" y="4683"/>
                    <a:pt x="2326627" y="13018"/>
                  </a:cubicBezTo>
                  <a:cubicBezTo>
                    <a:pt x="2334962" y="21354"/>
                    <a:pt x="2339645" y="32659"/>
                    <a:pt x="2339645" y="44447"/>
                  </a:cubicBezTo>
                  <a:lnTo>
                    <a:pt x="2339645" y="959018"/>
                  </a:lnTo>
                  <a:cubicBezTo>
                    <a:pt x="2339645" y="970807"/>
                    <a:pt x="2334962" y="982112"/>
                    <a:pt x="2326627" y="990447"/>
                  </a:cubicBezTo>
                  <a:cubicBezTo>
                    <a:pt x="2318291" y="998783"/>
                    <a:pt x="2306986" y="1003465"/>
                    <a:pt x="2295198" y="1003465"/>
                  </a:cubicBezTo>
                  <a:lnTo>
                    <a:pt x="44447" y="1003465"/>
                  </a:lnTo>
                  <a:cubicBezTo>
                    <a:pt x="32659" y="1003465"/>
                    <a:pt x="21354" y="998783"/>
                    <a:pt x="13018" y="990447"/>
                  </a:cubicBezTo>
                  <a:cubicBezTo>
                    <a:pt x="4683" y="982112"/>
                    <a:pt x="0" y="970807"/>
                    <a:pt x="0" y="959018"/>
                  </a:cubicBezTo>
                  <a:lnTo>
                    <a:pt x="0" y="44447"/>
                  </a:lnTo>
                  <a:cubicBezTo>
                    <a:pt x="0" y="32659"/>
                    <a:pt x="4683" y="21354"/>
                    <a:pt x="13018" y="13018"/>
                  </a:cubicBezTo>
                  <a:cubicBezTo>
                    <a:pt x="21354" y="4683"/>
                    <a:pt x="32659" y="0"/>
                    <a:pt x="44447" y="0"/>
                  </a:cubicBezTo>
                  <a:close/>
                </a:path>
              </a:pathLst>
            </a:custGeom>
            <a:solidFill>
              <a:srgbClr val="EFEFEF"/>
            </a:solidFill>
          </p:spPr>
          <p:txBody>
            <a:bodyPr/>
            <a:lstStyle/>
            <a:p>
              <a:endParaRPr lang="en-GB"/>
            </a:p>
          </p:txBody>
        </p:sp>
        <p:sp>
          <p:nvSpPr>
            <p:cNvPr id="21" name="TextBox 21"/>
            <p:cNvSpPr txBox="1"/>
            <p:nvPr/>
          </p:nvSpPr>
          <p:spPr>
            <a:xfrm>
              <a:off x="0" y="19050"/>
              <a:ext cx="2339645" cy="984416"/>
            </a:xfrm>
            <a:prstGeom prst="rect">
              <a:avLst/>
            </a:prstGeom>
          </p:spPr>
          <p:txBody>
            <a:bodyPr lIns="50800" tIns="50800" rIns="50800" bIns="50800" rtlCol="0" anchor="ctr"/>
            <a:lstStyle/>
            <a:p>
              <a:pPr algn="ctr">
                <a:lnSpc>
                  <a:spcPts val="2553"/>
                </a:lnSpc>
              </a:pPr>
              <a:endParaRPr/>
            </a:p>
          </p:txBody>
        </p:sp>
      </p:grpSp>
      <p:sp>
        <p:nvSpPr>
          <p:cNvPr id="22" name="TextBox 22"/>
          <p:cNvSpPr txBox="1"/>
          <p:nvPr/>
        </p:nvSpPr>
        <p:spPr>
          <a:xfrm>
            <a:off x="9144000" y="518563"/>
            <a:ext cx="8653559" cy="3790950"/>
          </a:xfrm>
          <a:prstGeom prst="rect">
            <a:avLst/>
          </a:prstGeom>
        </p:spPr>
        <p:txBody>
          <a:bodyPr lIns="0" tIns="0" rIns="0" bIns="0" rtlCol="0" anchor="t">
            <a:spAutoFit/>
          </a:bodyPr>
          <a:lstStyle/>
          <a:p>
            <a:pPr marL="604518" lvl="1" indent="-302259">
              <a:lnSpc>
                <a:spcPts val="3359"/>
              </a:lnSpc>
              <a:buFont typeface="Arial"/>
              <a:buChar char="•"/>
            </a:pPr>
            <a:r>
              <a:rPr lang="en-US" sz="2799">
                <a:solidFill>
                  <a:srgbClr val="545454"/>
                </a:solidFill>
                <a:latin typeface="DM Sans Bold"/>
              </a:rPr>
              <a:t>Groups of 2 or 3 share their own search strategy for a literature search</a:t>
            </a:r>
          </a:p>
          <a:p>
            <a:pPr marL="604518" lvl="1" indent="-302259">
              <a:lnSpc>
                <a:spcPts val="3359"/>
              </a:lnSpc>
              <a:buFont typeface="Arial"/>
              <a:buChar char="•"/>
            </a:pPr>
            <a:r>
              <a:rPr lang="en-US" sz="2799">
                <a:solidFill>
                  <a:srgbClr val="545454"/>
                </a:solidFill>
                <a:latin typeface="DM Sans Bold"/>
              </a:rPr>
              <a:t>Review strategies with PRESS guidelines as a guide</a:t>
            </a:r>
          </a:p>
          <a:p>
            <a:pPr marL="604518" lvl="1" indent="-302259">
              <a:lnSpc>
                <a:spcPts val="3359"/>
              </a:lnSpc>
              <a:buFont typeface="Arial"/>
              <a:buChar char="•"/>
            </a:pPr>
            <a:r>
              <a:rPr lang="en-US" sz="2799">
                <a:solidFill>
                  <a:srgbClr val="545454"/>
                </a:solidFill>
                <a:latin typeface="DM Sans Bold"/>
              </a:rPr>
              <a:t>Meet online to discuss</a:t>
            </a:r>
          </a:p>
          <a:p>
            <a:pPr marL="604518" lvl="1" indent="-302259">
              <a:lnSpc>
                <a:spcPts val="3359"/>
              </a:lnSpc>
              <a:buFont typeface="Arial"/>
              <a:buChar char="•"/>
            </a:pPr>
            <a:r>
              <a:rPr lang="en-US" sz="2799">
                <a:solidFill>
                  <a:srgbClr val="545454"/>
                </a:solidFill>
                <a:latin typeface="DM Sans Bold"/>
              </a:rPr>
              <a:t>Based on Yorkshire and Humber Health Libraries &amp; Knowledge Network (YOHHLNet) Lit Search Peer Review Buddy Scheme</a:t>
            </a:r>
          </a:p>
          <a:p>
            <a:pPr>
              <a:lnSpc>
                <a:spcPts val="3479"/>
              </a:lnSpc>
            </a:pPr>
            <a:endParaRPr lang="en-US" sz="2799">
              <a:solidFill>
                <a:srgbClr val="545454"/>
              </a:solidFill>
              <a:latin typeface="DM Sans Bold"/>
            </a:endParaRPr>
          </a:p>
        </p:txBody>
      </p:sp>
      <p:grpSp>
        <p:nvGrpSpPr>
          <p:cNvPr id="23" name="Group 23"/>
          <p:cNvGrpSpPr/>
          <p:nvPr/>
        </p:nvGrpSpPr>
        <p:grpSpPr>
          <a:xfrm>
            <a:off x="9144000" y="4426784"/>
            <a:ext cx="8883340" cy="3489169"/>
            <a:chOff x="0" y="0"/>
            <a:chExt cx="2339645" cy="918958"/>
          </a:xfrm>
        </p:grpSpPr>
        <p:sp>
          <p:nvSpPr>
            <p:cNvPr id="24" name="Freeform 24"/>
            <p:cNvSpPr/>
            <p:nvPr/>
          </p:nvSpPr>
          <p:spPr>
            <a:xfrm>
              <a:off x="0" y="0"/>
              <a:ext cx="2339645" cy="918958"/>
            </a:xfrm>
            <a:custGeom>
              <a:avLst/>
              <a:gdLst/>
              <a:ahLst/>
              <a:cxnLst/>
              <a:rect l="l" t="t" r="r" b="b"/>
              <a:pathLst>
                <a:path w="2339645" h="918958">
                  <a:moveTo>
                    <a:pt x="44447" y="0"/>
                  </a:moveTo>
                  <a:lnTo>
                    <a:pt x="2295198" y="0"/>
                  </a:lnTo>
                  <a:cubicBezTo>
                    <a:pt x="2306986" y="0"/>
                    <a:pt x="2318291" y="4683"/>
                    <a:pt x="2326627" y="13018"/>
                  </a:cubicBezTo>
                  <a:cubicBezTo>
                    <a:pt x="2334962" y="21354"/>
                    <a:pt x="2339645" y="32659"/>
                    <a:pt x="2339645" y="44447"/>
                  </a:cubicBezTo>
                  <a:lnTo>
                    <a:pt x="2339645" y="874511"/>
                  </a:lnTo>
                  <a:cubicBezTo>
                    <a:pt x="2339645" y="886299"/>
                    <a:pt x="2334962" y="897604"/>
                    <a:pt x="2326627" y="905940"/>
                  </a:cubicBezTo>
                  <a:cubicBezTo>
                    <a:pt x="2318291" y="914275"/>
                    <a:pt x="2306986" y="918958"/>
                    <a:pt x="2295198" y="918958"/>
                  </a:cubicBezTo>
                  <a:lnTo>
                    <a:pt x="44447" y="918958"/>
                  </a:lnTo>
                  <a:cubicBezTo>
                    <a:pt x="32659" y="918958"/>
                    <a:pt x="21354" y="914275"/>
                    <a:pt x="13018" y="905940"/>
                  </a:cubicBezTo>
                  <a:cubicBezTo>
                    <a:pt x="4683" y="897604"/>
                    <a:pt x="0" y="886299"/>
                    <a:pt x="0" y="874511"/>
                  </a:cubicBezTo>
                  <a:lnTo>
                    <a:pt x="0" y="44447"/>
                  </a:lnTo>
                  <a:cubicBezTo>
                    <a:pt x="0" y="32659"/>
                    <a:pt x="4683" y="21354"/>
                    <a:pt x="13018" y="13018"/>
                  </a:cubicBezTo>
                  <a:cubicBezTo>
                    <a:pt x="21354" y="4683"/>
                    <a:pt x="32659" y="0"/>
                    <a:pt x="44447" y="0"/>
                  </a:cubicBezTo>
                  <a:close/>
                </a:path>
              </a:pathLst>
            </a:custGeom>
            <a:solidFill>
              <a:srgbClr val="EFEFEF"/>
            </a:solidFill>
          </p:spPr>
          <p:txBody>
            <a:bodyPr/>
            <a:lstStyle/>
            <a:p>
              <a:endParaRPr lang="en-GB"/>
            </a:p>
          </p:txBody>
        </p:sp>
        <p:sp>
          <p:nvSpPr>
            <p:cNvPr id="25" name="TextBox 25"/>
            <p:cNvSpPr txBox="1"/>
            <p:nvPr/>
          </p:nvSpPr>
          <p:spPr>
            <a:xfrm>
              <a:off x="0" y="19050"/>
              <a:ext cx="2339645" cy="899908"/>
            </a:xfrm>
            <a:prstGeom prst="rect">
              <a:avLst/>
            </a:prstGeom>
          </p:spPr>
          <p:txBody>
            <a:bodyPr lIns="50800" tIns="50800" rIns="50800" bIns="50800" rtlCol="0" anchor="ctr"/>
            <a:lstStyle/>
            <a:p>
              <a:pPr algn="ctr">
                <a:lnSpc>
                  <a:spcPts val="2553"/>
                </a:lnSpc>
              </a:pPr>
              <a:endParaRPr/>
            </a:p>
          </p:txBody>
        </p:sp>
      </p:grpSp>
      <p:sp>
        <p:nvSpPr>
          <p:cNvPr id="26" name="TextBox 26"/>
          <p:cNvSpPr txBox="1"/>
          <p:nvPr/>
        </p:nvSpPr>
        <p:spPr>
          <a:xfrm>
            <a:off x="9144000" y="4639353"/>
            <a:ext cx="8653559" cy="3276600"/>
          </a:xfrm>
          <a:prstGeom prst="rect">
            <a:avLst/>
          </a:prstGeom>
        </p:spPr>
        <p:txBody>
          <a:bodyPr lIns="0" tIns="0" rIns="0" bIns="0" rtlCol="0" anchor="t">
            <a:spAutoFit/>
          </a:bodyPr>
          <a:lstStyle/>
          <a:p>
            <a:pPr marL="582928" lvl="1" indent="-291464">
              <a:lnSpc>
                <a:spcPts val="3239"/>
              </a:lnSpc>
              <a:buFont typeface="Arial"/>
              <a:buChar char="•"/>
            </a:pPr>
            <a:r>
              <a:rPr lang="en-US" sz="2699">
                <a:solidFill>
                  <a:srgbClr val="545454"/>
                </a:solidFill>
                <a:latin typeface="DM Sans Bold"/>
              </a:rPr>
              <a:t>Groups of 3 assigned a research question from </a:t>
            </a:r>
            <a:r>
              <a:rPr lang="en-US" sz="2699">
                <a:solidFill>
                  <a:srgbClr val="545454"/>
                </a:solidFill>
                <a:latin typeface="DM Sans Bold"/>
                <a:hlinkClick r:id="rId10" tooltip="https://umich.instructure.com/courses/590659"/>
              </a:rPr>
              <a:t>Systematic Search Practice Sets</a:t>
            </a:r>
          </a:p>
          <a:p>
            <a:pPr marL="582928" lvl="1" indent="-291464">
              <a:lnSpc>
                <a:spcPts val="3239"/>
              </a:lnSpc>
              <a:buFont typeface="Arial"/>
              <a:buChar char="•"/>
            </a:pPr>
            <a:r>
              <a:rPr lang="en-US" sz="2699">
                <a:solidFill>
                  <a:srgbClr val="545454"/>
                </a:solidFill>
                <a:latin typeface="DM Sans Bold"/>
              </a:rPr>
              <a:t>Each member devises a search</a:t>
            </a:r>
          </a:p>
          <a:p>
            <a:pPr marL="582928" lvl="1" indent="-291464">
              <a:lnSpc>
                <a:spcPts val="3239"/>
              </a:lnSpc>
              <a:buFont typeface="Arial"/>
              <a:buChar char="•"/>
            </a:pPr>
            <a:r>
              <a:rPr lang="en-US" sz="2699">
                <a:solidFill>
                  <a:srgbClr val="545454"/>
                </a:solidFill>
                <a:latin typeface="DM Sans Bold"/>
              </a:rPr>
              <a:t>Each member shares their strategy</a:t>
            </a:r>
          </a:p>
          <a:p>
            <a:pPr marL="582928" lvl="1" indent="-291464">
              <a:lnSpc>
                <a:spcPts val="3239"/>
              </a:lnSpc>
              <a:buFont typeface="Arial"/>
              <a:buChar char="•"/>
            </a:pPr>
            <a:r>
              <a:rPr lang="en-US" sz="2699">
                <a:solidFill>
                  <a:srgbClr val="545454"/>
                </a:solidFill>
                <a:latin typeface="DM Sans Bold"/>
              </a:rPr>
              <a:t>Meet online to discuss</a:t>
            </a:r>
          </a:p>
          <a:p>
            <a:pPr marL="582928" lvl="1" indent="-291464">
              <a:lnSpc>
                <a:spcPts val="3239"/>
              </a:lnSpc>
              <a:buFont typeface="Arial"/>
              <a:buChar char="•"/>
            </a:pPr>
            <a:r>
              <a:rPr lang="en-US" sz="2699">
                <a:solidFill>
                  <a:srgbClr val="545454"/>
                </a:solidFill>
                <a:latin typeface="DM Sans Bold"/>
              </a:rPr>
              <a:t>Based on OER resources provided by Taubman Health Library, University of Michigan</a:t>
            </a:r>
          </a:p>
          <a:p>
            <a:pPr>
              <a:lnSpc>
                <a:spcPts val="3239"/>
              </a:lnSpc>
            </a:pPr>
            <a:endParaRPr lang="en-US" sz="2699">
              <a:solidFill>
                <a:srgbClr val="545454"/>
              </a:solidFill>
              <a:latin typeface="DM Sans Bold"/>
            </a:endParaRPr>
          </a:p>
        </p:txBody>
      </p:sp>
      <p:sp>
        <p:nvSpPr>
          <p:cNvPr id="27" name="Freeform 27"/>
          <p:cNvSpPr/>
          <p:nvPr/>
        </p:nvSpPr>
        <p:spPr>
          <a:xfrm rot="5400000" flipH="1" flipV="1">
            <a:off x="1093334" y="7148930"/>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3896817" y="3863689"/>
            <a:ext cx="1401902" cy="737906"/>
          </a:xfrm>
          <a:prstGeom prst="line">
            <a:avLst/>
          </a:prstGeom>
          <a:ln w="47625" cap="flat">
            <a:solidFill>
              <a:srgbClr val="A6A6A6"/>
            </a:solidFill>
            <a:prstDash val="solid"/>
            <a:headEnd type="none" w="sm" len="sm"/>
            <a:tailEnd type="none" w="sm" len="sm"/>
          </a:ln>
        </p:spPr>
        <p:txBody>
          <a:bodyPr/>
          <a:lstStyle/>
          <a:p>
            <a:endParaRPr lang="en-GB"/>
          </a:p>
        </p:txBody>
      </p:sp>
      <p:sp>
        <p:nvSpPr>
          <p:cNvPr id="3" name="AutoShape 3"/>
          <p:cNvSpPr/>
          <p:nvPr/>
        </p:nvSpPr>
        <p:spPr>
          <a:xfrm flipV="1">
            <a:off x="14350513" y="3563628"/>
            <a:ext cx="1276989" cy="1065431"/>
          </a:xfrm>
          <a:prstGeom prst="line">
            <a:avLst/>
          </a:prstGeom>
          <a:ln w="38100" cap="flat">
            <a:solidFill>
              <a:srgbClr val="A6A6A6"/>
            </a:solidFill>
            <a:prstDash val="solid"/>
            <a:headEnd type="none" w="sm" len="sm"/>
            <a:tailEnd type="none" w="sm" len="sm"/>
          </a:ln>
        </p:spPr>
        <p:txBody>
          <a:bodyPr/>
          <a:lstStyle/>
          <a:p>
            <a:endParaRPr lang="en-GB"/>
          </a:p>
        </p:txBody>
      </p:sp>
      <p:sp>
        <p:nvSpPr>
          <p:cNvPr id="4" name="AutoShape 4"/>
          <p:cNvSpPr/>
          <p:nvPr/>
        </p:nvSpPr>
        <p:spPr>
          <a:xfrm flipH="1" flipV="1">
            <a:off x="11559310" y="3563628"/>
            <a:ext cx="1214513" cy="1065431"/>
          </a:xfrm>
          <a:prstGeom prst="line">
            <a:avLst/>
          </a:prstGeom>
          <a:ln w="38100" cap="flat">
            <a:solidFill>
              <a:srgbClr val="A6A6A6"/>
            </a:solidFill>
            <a:prstDash val="solid"/>
            <a:headEnd type="none" w="sm" len="sm"/>
            <a:tailEnd type="none" w="sm" len="sm"/>
          </a:ln>
        </p:spPr>
        <p:txBody>
          <a:bodyPr/>
          <a:lstStyle/>
          <a:p>
            <a:endParaRPr lang="en-GB"/>
          </a:p>
        </p:txBody>
      </p:sp>
      <p:grpSp>
        <p:nvGrpSpPr>
          <p:cNvPr id="5" name="Group 5"/>
          <p:cNvGrpSpPr/>
          <p:nvPr/>
        </p:nvGrpSpPr>
        <p:grpSpPr>
          <a:xfrm>
            <a:off x="2326129" y="4156549"/>
            <a:ext cx="1666441" cy="166644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txBody>
            <a:bodyPr/>
            <a:lstStyle/>
            <a:p>
              <a:endParaRPr lang="en-GB"/>
            </a:p>
          </p:txBody>
        </p:sp>
        <p:sp>
          <p:nvSpPr>
            <p:cNvPr id="7" name="TextBox 7"/>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8" name="Group 8"/>
          <p:cNvGrpSpPr/>
          <p:nvPr/>
        </p:nvGrpSpPr>
        <p:grpSpPr>
          <a:xfrm>
            <a:off x="5298719" y="3030469"/>
            <a:ext cx="1666441" cy="166644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GB"/>
            </a:p>
          </p:txBody>
        </p:sp>
        <p:sp>
          <p:nvSpPr>
            <p:cNvPr id="10" name="TextBox 10"/>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1" name="Group 11"/>
          <p:cNvGrpSpPr/>
          <p:nvPr/>
        </p:nvGrpSpPr>
        <p:grpSpPr>
          <a:xfrm>
            <a:off x="9982620" y="2775283"/>
            <a:ext cx="1576689" cy="157668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356E"/>
            </a:solidFill>
          </p:spPr>
          <p:txBody>
            <a:bodyPr/>
            <a:lstStyle/>
            <a:p>
              <a:endParaRPr lang="en-GB"/>
            </a:p>
          </p:txBody>
        </p:sp>
        <p:sp>
          <p:nvSpPr>
            <p:cNvPr id="13" name="TextBox 13"/>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4" name="Group 14"/>
          <p:cNvGrpSpPr/>
          <p:nvPr/>
        </p:nvGrpSpPr>
        <p:grpSpPr>
          <a:xfrm>
            <a:off x="12773823" y="3840714"/>
            <a:ext cx="1576689" cy="157668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en-GB"/>
            </a:p>
          </p:txBody>
        </p:sp>
        <p:sp>
          <p:nvSpPr>
            <p:cNvPr id="16" name="TextBox 16"/>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17" name="Group 17"/>
          <p:cNvGrpSpPr/>
          <p:nvPr/>
        </p:nvGrpSpPr>
        <p:grpSpPr>
          <a:xfrm>
            <a:off x="15627502" y="2775283"/>
            <a:ext cx="1576689" cy="157668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txBody>
            <a:bodyPr/>
            <a:lstStyle/>
            <a:p>
              <a:endParaRPr lang="en-GB"/>
            </a:p>
          </p:txBody>
        </p:sp>
        <p:sp>
          <p:nvSpPr>
            <p:cNvPr id="19" name="TextBox 19"/>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a:p>
          </p:txBody>
        </p:sp>
      </p:grpSp>
      <p:grpSp>
        <p:nvGrpSpPr>
          <p:cNvPr id="20" name="Group 20"/>
          <p:cNvGrpSpPr/>
          <p:nvPr/>
        </p:nvGrpSpPr>
        <p:grpSpPr>
          <a:xfrm rot="2700000">
            <a:off x="-2396474" y="-2921783"/>
            <a:ext cx="7415398" cy="3565095"/>
            <a:chOff x="0" y="0"/>
            <a:chExt cx="660400" cy="317500"/>
          </a:xfrm>
        </p:grpSpPr>
        <p:sp>
          <p:nvSpPr>
            <p:cNvPr id="21" name="Freeform 21"/>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22" name="TextBox 22"/>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a:off x="-2859087" y="-2102233"/>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24" name="AutoShape 24"/>
          <p:cNvSpPr/>
          <p:nvPr/>
        </p:nvSpPr>
        <p:spPr>
          <a:xfrm>
            <a:off x="-3073034" y="-1789557"/>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25" name="AutoShape 25"/>
          <p:cNvSpPr/>
          <p:nvPr/>
        </p:nvSpPr>
        <p:spPr>
          <a:xfrm>
            <a:off x="-3252636" y="-1431087"/>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26" name="AutoShape 26"/>
          <p:cNvSpPr/>
          <p:nvPr/>
        </p:nvSpPr>
        <p:spPr>
          <a:xfrm>
            <a:off x="-3379290" y="-1044819"/>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27" name="AutoShape 27"/>
          <p:cNvSpPr/>
          <p:nvPr/>
        </p:nvSpPr>
        <p:spPr>
          <a:xfrm>
            <a:off x="-3523144" y="-605142"/>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AutoShape 28"/>
          <p:cNvSpPr/>
          <p:nvPr/>
        </p:nvSpPr>
        <p:spPr>
          <a:xfrm>
            <a:off x="-3643964" y="-161419"/>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29" name="Freeform 29"/>
          <p:cNvSpPr/>
          <p:nvPr/>
        </p:nvSpPr>
        <p:spPr>
          <a:xfrm>
            <a:off x="17204191" y="70377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0" name="Freeform 30"/>
          <p:cNvSpPr/>
          <p:nvPr/>
        </p:nvSpPr>
        <p:spPr>
          <a:xfrm>
            <a:off x="17204191" y="81216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1" name="Freeform 31"/>
          <p:cNvSpPr/>
          <p:nvPr/>
        </p:nvSpPr>
        <p:spPr>
          <a:xfrm rot="5400000" flipH="1" flipV="1">
            <a:off x="17204191"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2" name="Freeform 32"/>
          <p:cNvSpPr/>
          <p:nvPr/>
        </p:nvSpPr>
        <p:spPr>
          <a:xfrm rot="-10800000">
            <a:off x="16120382" y="92054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3" name="Freeform 33"/>
          <p:cNvSpPr/>
          <p:nvPr/>
        </p:nvSpPr>
        <p:spPr>
          <a:xfrm rot="-10800000" flipH="1" flipV="1">
            <a:off x="15036573"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Freeform 34"/>
          <p:cNvSpPr/>
          <p:nvPr/>
        </p:nvSpPr>
        <p:spPr>
          <a:xfrm>
            <a:off x="6355194" y="5174474"/>
            <a:ext cx="5806707" cy="3607417"/>
          </a:xfrm>
          <a:custGeom>
            <a:avLst/>
            <a:gdLst/>
            <a:ahLst/>
            <a:cxnLst/>
            <a:rect l="l" t="t" r="r" b="b"/>
            <a:pathLst>
              <a:path w="5806707" h="3607417">
                <a:moveTo>
                  <a:pt x="0" y="0"/>
                </a:moveTo>
                <a:lnTo>
                  <a:pt x="5806707" y="0"/>
                </a:lnTo>
                <a:lnTo>
                  <a:pt x="5806707" y="3607417"/>
                </a:lnTo>
                <a:lnTo>
                  <a:pt x="0" y="36074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5" name="TextBox 35"/>
          <p:cNvSpPr txBox="1"/>
          <p:nvPr/>
        </p:nvSpPr>
        <p:spPr>
          <a:xfrm>
            <a:off x="319635" y="6299240"/>
            <a:ext cx="5741750" cy="678942"/>
          </a:xfrm>
          <a:prstGeom prst="rect">
            <a:avLst/>
          </a:prstGeom>
        </p:spPr>
        <p:txBody>
          <a:bodyPr lIns="0" tIns="0" rIns="0" bIns="0" rtlCol="0" anchor="t">
            <a:spAutoFit/>
          </a:bodyPr>
          <a:lstStyle/>
          <a:p>
            <a:pPr algn="ctr">
              <a:lnSpc>
                <a:spcPts val="5049"/>
              </a:lnSpc>
            </a:pPr>
            <a:r>
              <a:rPr lang="en-US" sz="5100">
                <a:solidFill>
                  <a:srgbClr val="227C9D"/>
                </a:solidFill>
                <a:latin typeface="Kollektif Bold"/>
              </a:rPr>
              <a:t>SUMMER 2023</a:t>
            </a:r>
          </a:p>
        </p:txBody>
      </p:sp>
      <p:sp>
        <p:nvSpPr>
          <p:cNvPr id="36" name="TextBox 36"/>
          <p:cNvSpPr txBox="1"/>
          <p:nvPr/>
        </p:nvSpPr>
        <p:spPr>
          <a:xfrm>
            <a:off x="2326129" y="4620416"/>
            <a:ext cx="1666441" cy="614881"/>
          </a:xfrm>
          <a:prstGeom prst="rect">
            <a:avLst/>
          </a:prstGeom>
        </p:spPr>
        <p:txBody>
          <a:bodyPr lIns="0" tIns="0" rIns="0" bIns="0" rtlCol="0" anchor="t">
            <a:spAutoFit/>
          </a:bodyPr>
          <a:lstStyle/>
          <a:p>
            <a:pPr algn="ctr">
              <a:lnSpc>
                <a:spcPts val="5241"/>
              </a:lnSpc>
            </a:pPr>
            <a:r>
              <a:rPr lang="en-US" sz="3275" spc="396">
                <a:solidFill>
                  <a:srgbClr val="FFFFFF"/>
                </a:solidFill>
                <a:latin typeface="DM Sans Bold"/>
              </a:rPr>
              <a:t>JUNE</a:t>
            </a:r>
          </a:p>
        </p:txBody>
      </p:sp>
      <p:sp>
        <p:nvSpPr>
          <p:cNvPr id="37" name="TextBox 37"/>
          <p:cNvSpPr txBox="1"/>
          <p:nvPr/>
        </p:nvSpPr>
        <p:spPr>
          <a:xfrm>
            <a:off x="5309100" y="3494336"/>
            <a:ext cx="1666441" cy="614881"/>
          </a:xfrm>
          <a:prstGeom prst="rect">
            <a:avLst/>
          </a:prstGeom>
        </p:spPr>
        <p:txBody>
          <a:bodyPr lIns="0" tIns="0" rIns="0" bIns="0" rtlCol="0" anchor="t">
            <a:spAutoFit/>
          </a:bodyPr>
          <a:lstStyle/>
          <a:p>
            <a:pPr algn="ctr">
              <a:lnSpc>
                <a:spcPts val="5241"/>
              </a:lnSpc>
            </a:pPr>
            <a:r>
              <a:rPr lang="en-US" sz="3275" spc="396">
                <a:solidFill>
                  <a:srgbClr val="FFFFFF"/>
                </a:solidFill>
                <a:latin typeface="DM Sans Bold"/>
              </a:rPr>
              <a:t>JULY</a:t>
            </a:r>
          </a:p>
        </p:txBody>
      </p:sp>
      <p:sp>
        <p:nvSpPr>
          <p:cNvPr id="38" name="TextBox 38"/>
          <p:cNvSpPr txBox="1"/>
          <p:nvPr/>
        </p:nvSpPr>
        <p:spPr>
          <a:xfrm>
            <a:off x="9996409" y="3191647"/>
            <a:ext cx="1576689" cy="588434"/>
          </a:xfrm>
          <a:prstGeom prst="rect">
            <a:avLst/>
          </a:prstGeom>
        </p:spPr>
        <p:txBody>
          <a:bodyPr lIns="0" tIns="0" rIns="0" bIns="0" rtlCol="0" anchor="t">
            <a:spAutoFit/>
          </a:bodyPr>
          <a:lstStyle/>
          <a:p>
            <a:pPr algn="ctr">
              <a:lnSpc>
                <a:spcPts val="4958"/>
              </a:lnSpc>
            </a:pPr>
            <a:r>
              <a:rPr lang="en-US" sz="3099" spc="375">
                <a:solidFill>
                  <a:srgbClr val="FFFFFF"/>
                </a:solidFill>
                <a:latin typeface="DM Sans Bold"/>
              </a:rPr>
              <a:t>DEC</a:t>
            </a:r>
          </a:p>
        </p:txBody>
      </p:sp>
      <p:sp>
        <p:nvSpPr>
          <p:cNvPr id="39" name="TextBox 39"/>
          <p:cNvSpPr txBox="1"/>
          <p:nvPr/>
        </p:nvSpPr>
        <p:spPr>
          <a:xfrm>
            <a:off x="12787729" y="4272930"/>
            <a:ext cx="1576689" cy="588434"/>
          </a:xfrm>
          <a:prstGeom prst="rect">
            <a:avLst/>
          </a:prstGeom>
        </p:spPr>
        <p:txBody>
          <a:bodyPr lIns="0" tIns="0" rIns="0" bIns="0" rtlCol="0" anchor="t">
            <a:spAutoFit/>
          </a:bodyPr>
          <a:lstStyle/>
          <a:p>
            <a:pPr algn="ctr">
              <a:lnSpc>
                <a:spcPts val="4958"/>
              </a:lnSpc>
            </a:pPr>
            <a:r>
              <a:rPr lang="en-US" sz="3099" spc="375">
                <a:solidFill>
                  <a:srgbClr val="FFFFFF"/>
                </a:solidFill>
                <a:latin typeface="DM Sans Bold"/>
              </a:rPr>
              <a:t>JAN</a:t>
            </a:r>
          </a:p>
        </p:txBody>
      </p:sp>
      <p:sp>
        <p:nvSpPr>
          <p:cNvPr id="40" name="TextBox 40"/>
          <p:cNvSpPr txBox="1"/>
          <p:nvPr/>
        </p:nvSpPr>
        <p:spPr>
          <a:xfrm>
            <a:off x="15627502" y="3207499"/>
            <a:ext cx="1576689" cy="588434"/>
          </a:xfrm>
          <a:prstGeom prst="rect">
            <a:avLst/>
          </a:prstGeom>
        </p:spPr>
        <p:txBody>
          <a:bodyPr lIns="0" tIns="0" rIns="0" bIns="0" rtlCol="0" anchor="t">
            <a:spAutoFit/>
          </a:bodyPr>
          <a:lstStyle/>
          <a:p>
            <a:pPr algn="ctr">
              <a:lnSpc>
                <a:spcPts val="4958"/>
              </a:lnSpc>
            </a:pPr>
            <a:r>
              <a:rPr lang="en-US" sz="3099" spc="375">
                <a:solidFill>
                  <a:srgbClr val="FFFFFF"/>
                </a:solidFill>
                <a:latin typeface="DM Sans Bold"/>
              </a:rPr>
              <a:t>FEB</a:t>
            </a:r>
          </a:p>
        </p:txBody>
      </p:sp>
      <p:sp>
        <p:nvSpPr>
          <p:cNvPr id="41" name="TextBox 41"/>
          <p:cNvSpPr txBox="1"/>
          <p:nvPr/>
        </p:nvSpPr>
        <p:spPr>
          <a:xfrm>
            <a:off x="1768149" y="7327543"/>
            <a:ext cx="2844721" cy="1024314"/>
          </a:xfrm>
          <a:prstGeom prst="rect">
            <a:avLst/>
          </a:prstGeom>
        </p:spPr>
        <p:txBody>
          <a:bodyPr lIns="0" tIns="0" rIns="0" bIns="0" rtlCol="0" anchor="t">
            <a:spAutoFit/>
          </a:bodyPr>
          <a:lstStyle/>
          <a:p>
            <a:pPr algn="ctr">
              <a:lnSpc>
                <a:spcPts val="7660"/>
              </a:lnSpc>
            </a:pPr>
            <a:r>
              <a:rPr lang="en-US" sz="7738">
                <a:solidFill>
                  <a:srgbClr val="227C9D"/>
                </a:solidFill>
                <a:latin typeface="Kollektif Bold"/>
              </a:rPr>
              <a:t>21</a:t>
            </a:r>
          </a:p>
        </p:txBody>
      </p:sp>
      <p:sp>
        <p:nvSpPr>
          <p:cNvPr id="42" name="TextBox 42"/>
          <p:cNvSpPr txBox="1"/>
          <p:nvPr/>
        </p:nvSpPr>
        <p:spPr>
          <a:xfrm>
            <a:off x="13344978" y="7097286"/>
            <a:ext cx="2844721" cy="1024314"/>
          </a:xfrm>
          <a:prstGeom prst="rect">
            <a:avLst/>
          </a:prstGeom>
        </p:spPr>
        <p:txBody>
          <a:bodyPr lIns="0" tIns="0" rIns="0" bIns="0" rtlCol="0" anchor="t">
            <a:spAutoFit/>
          </a:bodyPr>
          <a:lstStyle/>
          <a:p>
            <a:pPr algn="ctr">
              <a:lnSpc>
                <a:spcPts val="7660"/>
              </a:lnSpc>
            </a:pPr>
            <a:r>
              <a:rPr lang="en-US" sz="7738">
                <a:solidFill>
                  <a:srgbClr val="227C9D"/>
                </a:solidFill>
                <a:latin typeface="Kollektif Bold"/>
              </a:rPr>
              <a:t>15</a:t>
            </a:r>
          </a:p>
        </p:txBody>
      </p:sp>
      <p:sp>
        <p:nvSpPr>
          <p:cNvPr id="43" name="TextBox 43"/>
          <p:cNvSpPr txBox="1"/>
          <p:nvPr/>
        </p:nvSpPr>
        <p:spPr>
          <a:xfrm>
            <a:off x="12455710" y="6112729"/>
            <a:ext cx="5741750" cy="678942"/>
          </a:xfrm>
          <a:prstGeom prst="rect">
            <a:avLst/>
          </a:prstGeom>
        </p:spPr>
        <p:txBody>
          <a:bodyPr lIns="0" tIns="0" rIns="0" bIns="0" rtlCol="0" anchor="t">
            <a:spAutoFit/>
          </a:bodyPr>
          <a:lstStyle/>
          <a:p>
            <a:pPr algn="ctr">
              <a:lnSpc>
                <a:spcPts val="5049"/>
              </a:lnSpc>
            </a:pPr>
            <a:r>
              <a:rPr lang="en-US" sz="5100">
                <a:solidFill>
                  <a:srgbClr val="227C9D"/>
                </a:solidFill>
                <a:latin typeface="Kollektif Bold"/>
              </a:rPr>
              <a:t>WINTER 2023/4</a:t>
            </a:r>
          </a:p>
        </p:txBody>
      </p:sp>
      <p:sp>
        <p:nvSpPr>
          <p:cNvPr id="44" name="TextBox 44"/>
          <p:cNvSpPr txBox="1"/>
          <p:nvPr/>
        </p:nvSpPr>
        <p:spPr>
          <a:xfrm>
            <a:off x="4036222" y="711136"/>
            <a:ext cx="11000351" cy="739902"/>
          </a:xfrm>
          <a:prstGeom prst="rect">
            <a:avLst/>
          </a:prstGeom>
        </p:spPr>
        <p:txBody>
          <a:bodyPr lIns="0" tIns="0" rIns="0" bIns="0" rtlCol="0" anchor="t">
            <a:spAutoFit/>
          </a:bodyPr>
          <a:lstStyle/>
          <a:p>
            <a:pPr algn="ctr">
              <a:lnSpc>
                <a:spcPts val="5544"/>
              </a:lnSpc>
            </a:pPr>
            <a:r>
              <a:rPr lang="en-US" sz="5600">
                <a:solidFill>
                  <a:srgbClr val="31356E"/>
                </a:solidFill>
                <a:latin typeface="Kollektif Bold"/>
              </a:rPr>
              <a:t>PARTICIPANTS</a:t>
            </a:r>
          </a:p>
        </p:txBody>
      </p:sp>
      <p:grpSp>
        <p:nvGrpSpPr>
          <p:cNvPr id="45" name="Group 45"/>
          <p:cNvGrpSpPr/>
          <p:nvPr/>
        </p:nvGrpSpPr>
        <p:grpSpPr>
          <a:xfrm>
            <a:off x="2326129" y="1675478"/>
            <a:ext cx="4680540" cy="937880"/>
            <a:chOff x="0" y="0"/>
            <a:chExt cx="1232735" cy="247014"/>
          </a:xfrm>
        </p:grpSpPr>
        <p:sp>
          <p:nvSpPr>
            <p:cNvPr id="46" name="Freeform 46"/>
            <p:cNvSpPr/>
            <p:nvPr/>
          </p:nvSpPr>
          <p:spPr>
            <a:xfrm>
              <a:off x="0" y="0"/>
              <a:ext cx="1232735" cy="247014"/>
            </a:xfrm>
            <a:custGeom>
              <a:avLst/>
              <a:gdLst/>
              <a:ahLst/>
              <a:cxnLst/>
              <a:rect l="l" t="t" r="r" b="b"/>
              <a:pathLst>
                <a:path w="1232735" h="247014">
                  <a:moveTo>
                    <a:pt x="84357" y="0"/>
                  </a:moveTo>
                  <a:lnTo>
                    <a:pt x="1148377" y="0"/>
                  </a:lnTo>
                  <a:cubicBezTo>
                    <a:pt x="1194967" y="0"/>
                    <a:pt x="1232735" y="37768"/>
                    <a:pt x="1232735" y="84357"/>
                  </a:cubicBezTo>
                  <a:lnTo>
                    <a:pt x="1232735" y="162656"/>
                  </a:lnTo>
                  <a:cubicBezTo>
                    <a:pt x="1232735" y="185029"/>
                    <a:pt x="1223847" y="206486"/>
                    <a:pt x="1208027" y="222306"/>
                  </a:cubicBezTo>
                  <a:cubicBezTo>
                    <a:pt x="1192207" y="238126"/>
                    <a:pt x="1170750" y="247014"/>
                    <a:pt x="1148377" y="247014"/>
                  </a:cubicBezTo>
                  <a:lnTo>
                    <a:pt x="84357" y="247014"/>
                  </a:lnTo>
                  <a:cubicBezTo>
                    <a:pt x="37768" y="247014"/>
                    <a:pt x="0" y="209246"/>
                    <a:pt x="0" y="162656"/>
                  </a:cubicBezTo>
                  <a:lnTo>
                    <a:pt x="0" y="84357"/>
                  </a:lnTo>
                  <a:cubicBezTo>
                    <a:pt x="0" y="37768"/>
                    <a:pt x="37768" y="0"/>
                    <a:pt x="84357" y="0"/>
                  </a:cubicBezTo>
                  <a:close/>
                </a:path>
              </a:pathLst>
            </a:custGeom>
            <a:solidFill>
              <a:srgbClr val="48CFAE"/>
            </a:solidFill>
          </p:spPr>
          <p:txBody>
            <a:bodyPr/>
            <a:lstStyle/>
            <a:p>
              <a:endParaRPr lang="en-GB"/>
            </a:p>
          </p:txBody>
        </p:sp>
        <p:sp>
          <p:nvSpPr>
            <p:cNvPr id="47" name="TextBox 47"/>
            <p:cNvSpPr txBox="1"/>
            <p:nvPr/>
          </p:nvSpPr>
          <p:spPr>
            <a:xfrm>
              <a:off x="0" y="19050"/>
              <a:ext cx="1232735" cy="227964"/>
            </a:xfrm>
            <a:prstGeom prst="rect">
              <a:avLst/>
            </a:prstGeom>
          </p:spPr>
          <p:txBody>
            <a:bodyPr lIns="50800" tIns="50800" rIns="50800" bIns="50800" rtlCol="0" anchor="ctr"/>
            <a:lstStyle/>
            <a:p>
              <a:pPr algn="ctr">
                <a:lnSpc>
                  <a:spcPts val="2553"/>
                </a:lnSpc>
              </a:pPr>
              <a:endParaRPr/>
            </a:p>
          </p:txBody>
        </p:sp>
      </p:grpSp>
      <p:sp>
        <p:nvSpPr>
          <p:cNvPr id="48" name="TextBox 48"/>
          <p:cNvSpPr txBox="1"/>
          <p:nvPr/>
        </p:nvSpPr>
        <p:spPr>
          <a:xfrm>
            <a:off x="2727401" y="1934416"/>
            <a:ext cx="3770939" cy="678942"/>
          </a:xfrm>
          <a:prstGeom prst="rect">
            <a:avLst/>
          </a:prstGeom>
        </p:spPr>
        <p:txBody>
          <a:bodyPr lIns="0" tIns="0" rIns="0" bIns="0" rtlCol="0" anchor="t">
            <a:spAutoFit/>
          </a:bodyPr>
          <a:lstStyle/>
          <a:p>
            <a:pPr algn="ctr">
              <a:lnSpc>
                <a:spcPts val="5049"/>
              </a:lnSpc>
            </a:pPr>
            <a:r>
              <a:rPr lang="en-US" sz="5100">
                <a:solidFill>
                  <a:srgbClr val="FFFFFF"/>
                </a:solidFill>
                <a:latin typeface="Kollektif Bold"/>
              </a:rPr>
              <a:t>ROUND 1</a:t>
            </a:r>
          </a:p>
        </p:txBody>
      </p:sp>
      <p:grpSp>
        <p:nvGrpSpPr>
          <p:cNvPr id="49" name="Group 49"/>
          <p:cNvGrpSpPr/>
          <p:nvPr/>
        </p:nvGrpSpPr>
        <p:grpSpPr>
          <a:xfrm>
            <a:off x="11735307" y="1675478"/>
            <a:ext cx="4680540" cy="937880"/>
            <a:chOff x="0" y="0"/>
            <a:chExt cx="1232735" cy="247014"/>
          </a:xfrm>
        </p:grpSpPr>
        <p:sp>
          <p:nvSpPr>
            <p:cNvPr id="50" name="Freeform 50"/>
            <p:cNvSpPr/>
            <p:nvPr/>
          </p:nvSpPr>
          <p:spPr>
            <a:xfrm>
              <a:off x="0" y="0"/>
              <a:ext cx="1232735" cy="247014"/>
            </a:xfrm>
            <a:custGeom>
              <a:avLst/>
              <a:gdLst/>
              <a:ahLst/>
              <a:cxnLst/>
              <a:rect l="l" t="t" r="r" b="b"/>
              <a:pathLst>
                <a:path w="1232735" h="247014">
                  <a:moveTo>
                    <a:pt x="84357" y="0"/>
                  </a:moveTo>
                  <a:lnTo>
                    <a:pt x="1148377" y="0"/>
                  </a:lnTo>
                  <a:cubicBezTo>
                    <a:pt x="1194967" y="0"/>
                    <a:pt x="1232735" y="37768"/>
                    <a:pt x="1232735" y="84357"/>
                  </a:cubicBezTo>
                  <a:lnTo>
                    <a:pt x="1232735" y="162656"/>
                  </a:lnTo>
                  <a:cubicBezTo>
                    <a:pt x="1232735" y="185029"/>
                    <a:pt x="1223847" y="206486"/>
                    <a:pt x="1208027" y="222306"/>
                  </a:cubicBezTo>
                  <a:cubicBezTo>
                    <a:pt x="1192207" y="238126"/>
                    <a:pt x="1170750" y="247014"/>
                    <a:pt x="1148377" y="247014"/>
                  </a:cubicBezTo>
                  <a:lnTo>
                    <a:pt x="84357" y="247014"/>
                  </a:lnTo>
                  <a:cubicBezTo>
                    <a:pt x="37768" y="247014"/>
                    <a:pt x="0" y="209246"/>
                    <a:pt x="0" y="162656"/>
                  </a:cubicBezTo>
                  <a:lnTo>
                    <a:pt x="0" y="84357"/>
                  </a:lnTo>
                  <a:cubicBezTo>
                    <a:pt x="0" y="37768"/>
                    <a:pt x="37768" y="0"/>
                    <a:pt x="84357" y="0"/>
                  </a:cubicBezTo>
                  <a:close/>
                </a:path>
              </a:pathLst>
            </a:custGeom>
            <a:solidFill>
              <a:srgbClr val="48CFAE"/>
            </a:solidFill>
          </p:spPr>
          <p:txBody>
            <a:bodyPr/>
            <a:lstStyle/>
            <a:p>
              <a:endParaRPr lang="en-GB"/>
            </a:p>
          </p:txBody>
        </p:sp>
        <p:sp>
          <p:nvSpPr>
            <p:cNvPr id="51" name="TextBox 51"/>
            <p:cNvSpPr txBox="1"/>
            <p:nvPr/>
          </p:nvSpPr>
          <p:spPr>
            <a:xfrm>
              <a:off x="0" y="19050"/>
              <a:ext cx="1232735" cy="227964"/>
            </a:xfrm>
            <a:prstGeom prst="rect">
              <a:avLst/>
            </a:prstGeom>
          </p:spPr>
          <p:txBody>
            <a:bodyPr lIns="50800" tIns="50800" rIns="50800" bIns="50800" rtlCol="0" anchor="ctr"/>
            <a:lstStyle/>
            <a:p>
              <a:pPr algn="ctr">
                <a:lnSpc>
                  <a:spcPts val="2553"/>
                </a:lnSpc>
              </a:pPr>
              <a:endParaRPr/>
            </a:p>
          </p:txBody>
        </p:sp>
      </p:grpSp>
      <p:sp>
        <p:nvSpPr>
          <p:cNvPr id="52" name="TextBox 52"/>
          <p:cNvSpPr txBox="1"/>
          <p:nvPr/>
        </p:nvSpPr>
        <p:spPr>
          <a:xfrm>
            <a:off x="12190107" y="1852572"/>
            <a:ext cx="3770939" cy="678942"/>
          </a:xfrm>
          <a:prstGeom prst="rect">
            <a:avLst/>
          </a:prstGeom>
        </p:spPr>
        <p:txBody>
          <a:bodyPr lIns="0" tIns="0" rIns="0" bIns="0" rtlCol="0" anchor="t">
            <a:spAutoFit/>
          </a:bodyPr>
          <a:lstStyle/>
          <a:p>
            <a:pPr algn="ctr">
              <a:lnSpc>
                <a:spcPts val="5049"/>
              </a:lnSpc>
            </a:pPr>
            <a:r>
              <a:rPr lang="en-US" sz="5100">
                <a:solidFill>
                  <a:srgbClr val="FFFFFF"/>
                </a:solidFill>
                <a:latin typeface="Kollektif Bold"/>
              </a:rPr>
              <a:t>ROUND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68107" y="1173948"/>
            <a:ext cx="9478426" cy="1435227"/>
          </a:xfrm>
          <a:prstGeom prst="rect">
            <a:avLst/>
          </a:prstGeom>
        </p:spPr>
        <p:txBody>
          <a:bodyPr lIns="0" tIns="0" rIns="0" bIns="0" rtlCol="0" anchor="t">
            <a:spAutoFit/>
          </a:bodyPr>
          <a:lstStyle/>
          <a:p>
            <a:pPr algn="ctr">
              <a:lnSpc>
                <a:spcPts val="5544"/>
              </a:lnSpc>
            </a:pPr>
            <a:r>
              <a:rPr lang="en-US" sz="5600">
                <a:solidFill>
                  <a:srgbClr val="227C9D"/>
                </a:solidFill>
                <a:latin typeface="Kollektif Bold"/>
              </a:rPr>
              <a:t>EXPERIENCE WITH LITERATURE SEARCHING</a:t>
            </a:r>
          </a:p>
        </p:txBody>
      </p:sp>
      <p:grpSp>
        <p:nvGrpSpPr>
          <p:cNvPr id="3" name="Group 3"/>
          <p:cNvGrpSpPr/>
          <p:nvPr/>
        </p:nvGrpSpPr>
        <p:grpSpPr>
          <a:xfrm>
            <a:off x="6805571" y="8479939"/>
            <a:ext cx="4680540" cy="778361"/>
            <a:chOff x="0" y="0"/>
            <a:chExt cx="1232735" cy="205000"/>
          </a:xfrm>
        </p:grpSpPr>
        <p:sp>
          <p:nvSpPr>
            <p:cNvPr id="4" name="Freeform 4"/>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48CFAE"/>
            </a:solidFill>
          </p:spPr>
          <p:txBody>
            <a:bodyPr/>
            <a:lstStyle/>
            <a:p>
              <a:endParaRPr lang="en-GB"/>
            </a:p>
          </p:txBody>
        </p:sp>
        <p:sp>
          <p:nvSpPr>
            <p:cNvPr id="5" name="TextBox 5"/>
            <p:cNvSpPr txBox="1"/>
            <p:nvPr/>
          </p:nvSpPr>
          <p:spPr>
            <a:xfrm>
              <a:off x="0" y="19050"/>
              <a:ext cx="1232735" cy="185950"/>
            </a:xfrm>
            <a:prstGeom prst="rect">
              <a:avLst/>
            </a:prstGeom>
          </p:spPr>
          <p:txBody>
            <a:bodyPr lIns="50800" tIns="50800" rIns="50800" bIns="50800" rtlCol="0" anchor="ctr"/>
            <a:lstStyle/>
            <a:p>
              <a:pPr algn="ctr">
                <a:lnSpc>
                  <a:spcPts val="2553"/>
                </a:lnSpc>
              </a:pPr>
              <a:endParaRPr/>
            </a:p>
          </p:txBody>
        </p:sp>
      </p:grpSp>
      <p:grpSp>
        <p:nvGrpSpPr>
          <p:cNvPr id="6" name="Group 6"/>
          <p:cNvGrpSpPr/>
          <p:nvPr/>
        </p:nvGrpSpPr>
        <p:grpSpPr>
          <a:xfrm>
            <a:off x="1028700" y="8463234"/>
            <a:ext cx="4680540" cy="778361"/>
            <a:chOff x="0" y="0"/>
            <a:chExt cx="1232735" cy="205000"/>
          </a:xfrm>
        </p:grpSpPr>
        <p:sp>
          <p:nvSpPr>
            <p:cNvPr id="7" name="Freeform 7"/>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p:spPr>
          <p:txBody>
            <a:bodyPr/>
            <a:lstStyle/>
            <a:p>
              <a:endParaRPr lang="en-GB"/>
            </a:p>
          </p:txBody>
        </p:sp>
        <p:sp>
          <p:nvSpPr>
            <p:cNvPr id="8" name="TextBox 8"/>
            <p:cNvSpPr txBox="1"/>
            <p:nvPr/>
          </p:nvSpPr>
          <p:spPr>
            <a:xfrm>
              <a:off x="0" y="19050"/>
              <a:ext cx="1232735" cy="185950"/>
            </a:xfrm>
            <a:prstGeom prst="rect">
              <a:avLst/>
            </a:prstGeom>
          </p:spPr>
          <p:txBody>
            <a:bodyPr lIns="50800" tIns="50800" rIns="50800" bIns="50800" rtlCol="0" anchor="ctr"/>
            <a:lstStyle/>
            <a:p>
              <a:pPr algn="ctr">
                <a:lnSpc>
                  <a:spcPts val="2553"/>
                </a:lnSpc>
              </a:pPr>
              <a:endParaRPr/>
            </a:p>
          </p:txBody>
        </p:sp>
      </p:grpSp>
      <p:grpSp>
        <p:nvGrpSpPr>
          <p:cNvPr id="9" name="Group 9"/>
          <p:cNvGrpSpPr/>
          <p:nvPr/>
        </p:nvGrpSpPr>
        <p:grpSpPr>
          <a:xfrm>
            <a:off x="12590530" y="8479939"/>
            <a:ext cx="4680540" cy="778361"/>
            <a:chOff x="0" y="0"/>
            <a:chExt cx="1232735" cy="205000"/>
          </a:xfrm>
        </p:grpSpPr>
        <p:sp>
          <p:nvSpPr>
            <p:cNvPr id="10" name="Freeform 10"/>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FCB77"/>
            </a:solidFill>
          </p:spPr>
          <p:txBody>
            <a:bodyPr/>
            <a:lstStyle/>
            <a:p>
              <a:endParaRPr lang="en-GB"/>
            </a:p>
          </p:txBody>
        </p:sp>
        <p:sp>
          <p:nvSpPr>
            <p:cNvPr id="11" name="TextBox 11"/>
            <p:cNvSpPr txBox="1"/>
            <p:nvPr/>
          </p:nvSpPr>
          <p:spPr>
            <a:xfrm>
              <a:off x="0" y="19050"/>
              <a:ext cx="1232735" cy="185950"/>
            </a:xfrm>
            <a:prstGeom prst="rect">
              <a:avLst/>
            </a:prstGeom>
          </p:spPr>
          <p:txBody>
            <a:bodyPr lIns="50800" tIns="50800" rIns="50800" bIns="50800" rtlCol="0" anchor="ctr"/>
            <a:lstStyle/>
            <a:p>
              <a:pPr algn="ctr">
                <a:lnSpc>
                  <a:spcPts val="2553"/>
                </a:lnSpc>
              </a:pPr>
              <a:endParaRPr/>
            </a:p>
          </p:txBody>
        </p:sp>
      </p:grpSp>
      <p:sp>
        <p:nvSpPr>
          <p:cNvPr id="12" name="TextBox 12"/>
          <p:cNvSpPr txBox="1"/>
          <p:nvPr/>
        </p:nvSpPr>
        <p:spPr>
          <a:xfrm>
            <a:off x="6488045" y="8679792"/>
            <a:ext cx="5311909" cy="409575"/>
          </a:xfrm>
          <a:prstGeom prst="rect">
            <a:avLst/>
          </a:prstGeom>
        </p:spPr>
        <p:txBody>
          <a:bodyPr lIns="0" tIns="0" rIns="0" bIns="0" rtlCol="0" anchor="t">
            <a:spAutoFit/>
          </a:bodyPr>
          <a:lstStyle/>
          <a:p>
            <a:pPr algn="ctr">
              <a:lnSpc>
                <a:spcPts val="3000"/>
              </a:lnSpc>
            </a:pPr>
            <a:r>
              <a:rPr lang="en-US" sz="3000">
                <a:solidFill>
                  <a:srgbClr val="FFFFFF"/>
                </a:solidFill>
                <a:latin typeface="Kollektif Bold"/>
              </a:rPr>
              <a:t>1-3 YEARS</a:t>
            </a:r>
          </a:p>
        </p:txBody>
      </p:sp>
      <p:sp>
        <p:nvSpPr>
          <p:cNvPr id="13" name="TextBox 13"/>
          <p:cNvSpPr txBox="1"/>
          <p:nvPr/>
        </p:nvSpPr>
        <p:spPr>
          <a:xfrm>
            <a:off x="699405" y="8679792"/>
            <a:ext cx="5311909" cy="409575"/>
          </a:xfrm>
          <a:prstGeom prst="rect">
            <a:avLst/>
          </a:prstGeom>
        </p:spPr>
        <p:txBody>
          <a:bodyPr lIns="0" tIns="0" rIns="0" bIns="0" rtlCol="0" anchor="t">
            <a:spAutoFit/>
          </a:bodyPr>
          <a:lstStyle/>
          <a:p>
            <a:pPr algn="ctr">
              <a:lnSpc>
                <a:spcPts val="3000"/>
              </a:lnSpc>
            </a:pPr>
            <a:r>
              <a:rPr lang="en-US" sz="3000">
                <a:solidFill>
                  <a:srgbClr val="FFFFFF"/>
                </a:solidFill>
                <a:latin typeface="Kollektif Bold"/>
              </a:rPr>
              <a:t>LESS THAN 1 YEAR</a:t>
            </a:r>
          </a:p>
        </p:txBody>
      </p:sp>
      <p:sp>
        <p:nvSpPr>
          <p:cNvPr id="14" name="TextBox 14"/>
          <p:cNvSpPr txBox="1"/>
          <p:nvPr/>
        </p:nvSpPr>
        <p:spPr>
          <a:xfrm>
            <a:off x="12272921" y="8679792"/>
            <a:ext cx="5311909" cy="409575"/>
          </a:xfrm>
          <a:prstGeom prst="rect">
            <a:avLst/>
          </a:prstGeom>
        </p:spPr>
        <p:txBody>
          <a:bodyPr lIns="0" tIns="0" rIns="0" bIns="0" rtlCol="0" anchor="t">
            <a:spAutoFit/>
          </a:bodyPr>
          <a:lstStyle/>
          <a:p>
            <a:pPr algn="ctr">
              <a:lnSpc>
                <a:spcPts val="3000"/>
              </a:lnSpc>
            </a:pPr>
            <a:r>
              <a:rPr lang="en-US" sz="3000">
                <a:solidFill>
                  <a:srgbClr val="FFFFFF"/>
                </a:solidFill>
                <a:latin typeface="Kollektif Bold"/>
              </a:rPr>
              <a:t>MORE THAN 3 YEARS</a:t>
            </a:r>
          </a:p>
        </p:txBody>
      </p:sp>
      <p:pic>
        <p:nvPicPr>
          <p:cNvPr id="15" name="Picture 15"/>
          <p:cNvPicPr>
            <a:picLocks noChangeAspect="1"/>
          </p:cNvPicPr>
          <p:nvPr/>
        </p:nvPicPr>
        <p:blipFill>
          <a:blip r:embed="rId2"/>
          <a:stretch>
            <a:fillRect/>
          </a:stretch>
        </p:blipFill>
        <p:spPr>
          <a:xfrm>
            <a:off x="6627862" y="3155188"/>
            <a:ext cx="5032277" cy="5032277"/>
          </a:xfrm>
          <a:prstGeom prst="rect">
            <a:avLst/>
          </a:prstGeom>
        </p:spPr>
      </p:pic>
      <p:pic>
        <p:nvPicPr>
          <p:cNvPr id="16" name="Picture 16"/>
          <p:cNvPicPr>
            <a:picLocks noChangeAspect="1"/>
          </p:cNvPicPr>
          <p:nvPr/>
        </p:nvPicPr>
        <p:blipFill>
          <a:blip r:embed="rId3"/>
          <a:stretch>
            <a:fillRect/>
          </a:stretch>
        </p:blipFill>
        <p:spPr>
          <a:xfrm>
            <a:off x="840573" y="3155413"/>
            <a:ext cx="5029572" cy="5029572"/>
          </a:xfrm>
          <a:prstGeom prst="rect">
            <a:avLst/>
          </a:prstGeom>
        </p:spPr>
      </p:pic>
      <p:pic>
        <p:nvPicPr>
          <p:cNvPr id="17" name="Picture 17"/>
          <p:cNvPicPr>
            <a:picLocks noChangeAspect="1"/>
          </p:cNvPicPr>
          <p:nvPr/>
        </p:nvPicPr>
        <p:blipFill>
          <a:blip r:embed="rId4"/>
          <a:stretch>
            <a:fillRect/>
          </a:stretch>
        </p:blipFill>
        <p:spPr>
          <a:xfrm>
            <a:off x="12412738" y="3155188"/>
            <a:ext cx="5032277" cy="5032277"/>
          </a:xfrm>
          <a:prstGeom prst="rect">
            <a:avLst/>
          </a:prstGeom>
        </p:spPr>
      </p:pic>
      <p:grpSp>
        <p:nvGrpSpPr>
          <p:cNvPr id="18" name="Group 18"/>
          <p:cNvGrpSpPr/>
          <p:nvPr/>
        </p:nvGrpSpPr>
        <p:grpSpPr>
          <a:xfrm rot="2700000">
            <a:off x="-1906430" y="-3406802"/>
            <a:ext cx="7415398" cy="3565095"/>
            <a:chOff x="0" y="0"/>
            <a:chExt cx="660400" cy="317500"/>
          </a:xfrm>
        </p:grpSpPr>
        <p:sp>
          <p:nvSpPr>
            <p:cNvPr id="19" name="Freeform 19"/>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20" name="TextBox 20"/>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1" name="AutoShape 21"/>
          <p:cNvSpPr/>
          <p:nvPr/>
        </p:nvSpPr>
        <p:spPr>
          <a:xfrm>
            <a:off x="-2369044" y="-2587253"/>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22" name="AutoShape 22"/>
          <p:cNvSpPr/>
          <p:nvPr/>
        </p:nvSpPr>
        <p:spPr>
          <a:xfrm>
            <a:off x="-2582990" y="-2274576"/>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a:off x="-2762592" y="-1916106"/>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24" name="AutoShape 24"/>
          <p:cNvSpPr/>
          <p:nvPr/>
        </p:nvSpPr>
        <p:spPr>
          <a:xfrm>
            <a:off x="-2889247" y="-1529839"/>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25" name="AutoShape 25"/>
          <p:cNvSpPr/>
          <p:nvPr/>
        </p:nvSpPr>
        <p:spPr>
          <a:xfrm>
            <a:off x="-3033101" y="-1090162"/>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26" name="AutoShape 26"/>
          <p:cNvSpPr/>
          <p:nvPr/>
        </p:nvSpPr>
        <p:spPr>
          <a:xfrm>
            <a:off x="-3153920" y="-646438"/>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27" name="AutoShape 27"/>
          <p:cNvSpPr/>
          <p:nvPr/>
        </p:nvSpPr>
        <p:spPr>
          <a:xfrm>
            <a:off x="-3128153" y="-84805"/>
            <a:ext cx="3377485" cy="3360058"/>
          </a:xfrm>
          <a:prstGeom prst="line">
            <a:avLst/>
          </a:prstGeom>
          <a:ln w="28575" cap="flat">
            <a:solidFill>
              <a:srgbClr val="8CA9AD"/>
            </a:solidFill>
            <a:prstDash val="solid"/>
            <a:headEnd type="none" w="sm" len="sm"/>
            <a:tailEnd type="none" w="sm" len="sm"/>
          </a:ln>
        </p:spPr>
        <p:txBody>
          <a:bodyPr/>
          <a:lstStyle/>
          <a:p>
            <a:endParaRPr lang="en-GB"/>
          </a:p>
        </p:txBody>
      </p:sp>
      <p:sp>
        <p:nvSpPr>
          <p:cNvPr id="28" name="Freeform 28"/>
          <p:cNvSpPr/>
          <p:nvPr/>
        </p:nvSpPr>
        <p:spPr>
          <a:xfrm rot="-10800000">
            <a:off x="13904606"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9" name="Freeform 29"/>
          <p:cNvSpPr/>
          <p:nvPr/>
        </p:nvSpPr>
        <p:spPr>
          <a:xfrm rot="-5400000">
            <a:off x="14988415" y="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0" name="Freeform 30"/>
          <p:cNvSpPr/>
          <p:nvPr/>
        </p:nvSpPr>
        <p:spPr>
          <a:xfrm rot="-10800000">
            <a:off x="14988415" y="106917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1" name="Freeform 31"/>
          <p:cNvSpPr/>
          <p:nvPr/>
        </p:nvSpPr>
        <p:spPr>
          <a:xfrm rot="-10800000">
            <a:off x="17226356" y="2857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2" name="Freeform 32"/>
          <p:cNvSpPr/>
          <p:nvPr/>
        </p:nvSpPr>
        <p:spPr>
          <a:xfrm>
            <a:off x="17226356" y="-105523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3" name="Freeform 33"/>
          <p:cNvSpPr/>
          <p:nvPr/>
        </p:nvSpPr>
        <p:spPr>
          <a:xfrm>
            <a:off x="16142547"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4" name="Freeform 34"/>
          <p:cNvSpPr/>
          <p:nvPr/>
        </p:nvSpPr>
        <p:spPr>
          <a:xfrm>
            <a:off x="17226356" y="111238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5" name="Freeform 35"/>
          <p:cNvSpPr/>
          <p:nvPr/>
        </p:nvSpPr>
        <p:spPr>
          <a:xfrm rot="5400000">
            <a:off x="13904606" y="10838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1429" y="711136"/>
            <a:ext cx="17208353" cy="739902"/>
          </a:xfrm>
          <a:prstGeom prst="rect">
            <a:avLst/>
          </a:prstGeom>
        </p:spPr>
        <p:txBody>
          <a:bodyPr lIns="0" tIns="0" rIns="0" bIns="0" rtlCol="0" anchor="t">
            <a:spAutoFit/>
          </a:bodyPr>
          <a:lstStyle/>
          <a:p>
            <a:pPr algn="ctr">
              <a:lnSpc>
                <a:spcPts val="5544"/>
              </a:lnSpc>
            </a:pPr>
            <a:r>
              <a:rPr lang="en-US" sz="5600">
                <a:solidFill>
                  <a:srgbClr val="48CFAE"/>
                </a:solidFill>
                <a:latin typeface="Kollektif Bold"/>
              </a:rPr>
              <a:t>DISCIPLINE WHERE MOST SEARCHES CONDUCTED</a:t>
            </a:r>
          </a:p>
        </p:txBody>
      </p:sp>
      <p:pic>
        <p:nvPicPr>
          <p:cNvPr id="3" name="Picture 3"/>
          <p:cNvPicPr>
            <a:picLocks noChangeAspect="1"/>
          </p:cNvPicPr>
          <p:nvPr/>
        </p:nvPicPr>
        <p:blipFill>
          <a:blip r:embed="rId2"/>
          <a:stretch>
            <a:fillRect/>
          </a:stretch>
        </p:blipFill>
        <p:spPr>
          <a:xfrm>
            <a:off x="5622065" y="2188238"/>
            <a:ext cx="8081456" cy="8081456"/>
          </a:xfrm>
          <a:prstGeom prst="rect">
            <a:avLst/>
          </a:prstGeom>
        </p:spPr>
      </p:pic>
      <p:grpSp>
        <p:nvGrpSpPr>
          <p:cNvPr id="4" name="Group 4"/>
          <p:cNvGrpSpPr/>
          <p:nvPr/>
        </p:nvGrpSpPr>
        <p:grpSpPr>
          <a:xfrm>
            <a:off x="11297775" y="2291431"/>
            <a:ext cx="3464585" cy="685522"/>
            <a:chOff x="0" y="0"/>
            <a:chExt cx="1036059" cy="205000"/>
          </a:xfrm>
        </p:grpSpPr>
        <p:sp>
          <p:nvSpPr>
            <p:cNvPr id="5" name="Freeform 5"/>
            <p:cNvSpPr/>
            <p:nvPr/>
          </p:nvSpPr>
          <p:spPr>
            <a:xfrm>
              <a:off x="0" y="0"/>
              <a:ext cx="1036060" cy="205000"/>
            </a:xfrm>
            <a:custGeom>
              <a:avLst/>
              <a:gdLst/>
              <a:ahLst/>
              <a:cxnLst/>
              <a:rect l="l" t="t" r="r" b="b"/>
              <a:pathLst>
                <a:path w="1036060" h="20500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48CFAE"/>
            </a:solidFill>
          </p:spPr>
          <p:txBody>
            <a:bodyPr/>
            <a:lstStyle/>
            <a:p>
              <a:endParaRPr lang="en-GB"/>
            </a:p>
          </p:txBody>
        </p:sp>
        <p:sp>
          <p:nvSpPr>
            <p:cNvPr id="6" name="TextBox 6"/>
            <p:cNvSpPr txBox="1"/>
            <p:nvPr/>
          </p:nvSpPr>
          <p:spPr>
            <a:xfrm>
              <a:off x="0" y="19050"/>
              <a:ext cx="1036059" cy="185950"/>
            </a:xfrm>
            <a:prstGeom prst="rect">
              <a:avLst/>
            </a:prstGeom>
          </p:spPr>
          <p:txBody>
            <a:bodyPr lIns="50800" tIns="50800" rIns="50800" bIns="50800" rtlCol="0" anchor="ctr"/>
            <a:lstStyle/>
            <a:p>
              <a:pPr algn="ctr">
                <a:lnSpc>
                  <a:spcPts val="2553"/>
                </a:lnSpc>
              </a:pPr>
              <a:endParaRPr/>
            </a:p>
          </p:txBody>
        </p:sp>
      </p:grpSp>
      <p:sp>
        <p:nvSpPr>
          <p:cNvPr id="7" name="TextBox 7"/>
          <p:cNvSpPr txBox="1"/>
          <p:nvPr/>
        </p:nvSpPr>
        <p:spPr>
          <a:xfrm>
            <a:off x="11297775" y="2482108"/>
            <a:ext cx="3464585" cy="342267"/>
          </a:xfrm>
          <a:prstGeom prst="rect">
            <a:avLst/>
          </a:prstGeom>
        </p:spPr>
        <p:txBody>
          <a:bodyPr lIns="0" tIns="0" rIns="0" bIns="0" rtlCol="0" anchor="t">
            <a:spAutoFit/>
          </a:bodyPr>
          <a:lstStyle/>
          <a:p>
            <a:pPr algn="ctr">
              <a:lnSpc>
                <a:spcPts val="2495"/>
              </a:lnSpc>
            </a:pPr>
            <a:r>
              <a:rPr lang="en-US" sz="2495">
                <a:solidFill>
                  <a:srgbClr val="FFFFFF"/>
                </a:solidFill>
                <a:latin typeface="Kollektif Bold"/>
              </a:rPr>
              <a:t>SOCIAL SCIENCES</a:t>
            </a:r>
          </a:p>
        </p:txBody>
      </p:sp>
      <p:grpSp>
        <p:nvGrpSpPr>
          <p:cNvPr id="8" name="Group 8"/>
          <p:cNvGrpSpPr/>
          <p:nvPr/>
        </p:nvGrpSpPr>
        <p:grpSpPr>
          <a:xfrm>
            <a:off x="3504845" y="2966177"/>
            <a:ext cx="3232785" cy="639657"/>
            <a:chOff x="0" y="0"/>
            <a:chExt cx="1036059" cy="205000"/>
          </a:xfrm>
        </p:grpSpPr>
        <p:sp>
          <p:nvSpPr>
            <p:cNvPr id="9" name="Freeform 9"/>
            <p:cNvSpPr/>
            <p:nvPr/>
          </p:nvSpPr>
          <p:spPr>
            <a:xfrm>
              <a:off x="0" y="0"/>
              <a:ext cx="1036060" cy="205000"/>
            </a:xfrm>
            <a:custGeom>
              <a:avLst/>
              <a:gdLst/>
              <a:ahLst/>
              <a:cxnLst/>
              <a:rect l="l" t="t" r="r" b="b"/>
              <a:pathLst>
                <a:path w="1036060" h="20500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FFCB77"/>
            </a:solidFill>
          </p:spPr>
          <p:txBody>
            <a:bodyPr/>
            <a:lstStyle/>
            <a:p>
              <a:endParaRPr lang="en-GB"/>
            </a:p>
          </p:txBody>
        </p:sp>
        <p:sp>
          <p:nvSpPr>
            <p:cNvPr id="10" name="TextBox 10"/>
            <p:cNvSpPr txBox="1"/>
            <p:nvPr/>
          </p:nvSpPr>
          <p:spPr>
            <a:xfrm>
              <a:off x="0" y="19050"/>
              <a:ext cx="1036059" cy="185950"/>
            </a:xfrm>
            <a:prstGeom prst="rect">
              <a:avLst/>
            </a:prstGeom>
          </p:spPr>
          <p:txBody>
            <a:bodyPr lIns="50800" tIns="50800" rIns="50800" bIns="50800" rtlCol="0" anchor="ctr"/>
            <a:lstStyle/>
            <a:p>
              <a:pPr algn="ctr">
                <a:lnSpc>
                  <a:spcPts val="2553"/>
                </a:lnSpc>
              </a:pPr>
              <a:endParaRPr/>
            </a:p>
          </p:txBody>
        </p:sp>
      </p:grpSp>
      <p:sp>
        <p:nvSpPr>
          <p:cNvPr id="11" name="TextBox 11"/>
          <p:cNvSpPr txBox="1"/>
          <p:nvPr/>
        </p:nvSpPr>
        <p:spPr>
          <a:xfrm>
            <a:off x="3504845" y="3137122"/>
            <a:ext cx="3232785" cy="326343"/>
          </a:xfrm>
          <a:prstGeom prst="rect">
            <a:avLst/>
          </a:prstGeom>
        </p:spPr>
        <p:txBody>
          <a:bodyPr lIns="0" tIns="0" rIns="0" bIns="0" rtlCol="0" anchor="t">
            <a:spAutoFit/>
          </a:bodyPr>
          <a:lstStyle/>
          <a:p>
            <a:pPr algn="ctr">
              <a:lnSpc>
                <a:spcPts val="2328"/>
              </a:lnSpc>
            </a:pPr>
            <a:r>
              <a:rPr lang="en-US" sz="2328">
                <a:solidFill>
                  <a:srgbClr val="FFFFFF"/>
                </a:solidFill>
                <a:latin typeface="Kollektif Bold"/>
              </a:rPr>
              <a:t>FOOD SCIENCE</a:t>
            </a:r>
          </a:p>
        </p:txBody>
      </p:sp>
      <p:grpSp>
        <p:nvGrpSpPr>
          <p:cNvPr id="12" name="Group 12"/>
          <p:cNvGrpSpPr/>
          <p:nvPr/>
        </p:nvGrpSpPr>
        <p:grpSpPr>
          <a:xfrm>
            <a:off x="2779845" y="4250180"/>
            <a:ext cx="3232785" cy="639657"/>
            <a:chOff x="0" y="0"/>
            <a:chExt cx="1036059" cy="205000"/>
          </a:xfrm>
        </p:grpSpPr>
        <p:sp>
          <p:nvSpPr>
            <p:cNvPr id="13" name="Freeform 13"/>
            <p:cNvSpPr/>
            <p:nvPr/>
          </p:nvSpPr>
          <p:spPr>
            <a:xfrm>
              <a:off x="0" y="0"/>
              <a:ext cx="1036060" cy="205000"/>
            </a:xfrm>
            <a:custGeom>
              <a:avLst/>
              <a:gdLst/>
              <a:ahLst/>
              <a:cxnLst/>
              <a:rect l="l" t="t" r="r" b="b"/>
              <a:pathLst>
                <a:path w="1036060" h="20500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FE6D73"/>
            </a:solidFill>
          </p:spPr>
          <p:txBody>
            <a:bodyPr/>
            <a:lstStyle/>
            <a:p>
              <a:endParaRPr lang="en-GB"/>
            </a:p>
          </p:txBody>
        </p:sp>
        <p:sp>
          <p:nvSpPr>
            <p:cNvPr id="14" name="TextBox 14"/>
            <p:cNvSpPr txBox="1"/>
            <p:nvPr/>
          </p:nvSpPr>
          <p:spPr>
            <a:xfrm>
              <a:off x="0" y="19050"/>
              <a:ext cx="1036059" cy="185950"/>
            </a:xfrm>
            <a:prstGeom prst="rect">
              <a:avLst/>
            </a:prstGeom>
          </p:spPr>
          <p:txBody>
            <a:bodyPr lIns="50800" tIns="50800" rIns="50800" bIns="50800" rtlCol="0" anchor="ctr"/>
            <a:lstStyle/>
            <a:p>
              <a:pPr algn="ctr">
                <a:lnSpc>
                  <a:spcPts val="2553"/>
                </a:lnSpc>
              </a:pPr>
              <a:endParaRPr/>
            </a:p>
          </p:txBody>
        </p:sp>
      </p:grpSp>
      <p:sp>
        <p:nvSpPr>
          <p:cNvPr id="15" name="TextBox 15"/>
          <p:cNvSpPr txBox="1"/>
          <p:nvPr/>
        </p:nvSpPr>
        <p:spPr>
          <a:xfrm>
            <a:off x="2779845" y="4421124"/>
            <a:ext cx="3232785" cy="326343"/>
          </a:xfrm>
          <a:prstGeom prst="rect">
            <a:avLst/>
          </a:prstGeom>
        </p:spPr>
        <p:txBody>
          <a:bodyPr lIns="0" tIns="0" rIns="0" bIns="0" rtlCol="0" anchor="t">
            <a:spAutoFit/>
          </a:bodyPr>
          <a:lstStyle/>
          <a:p>
            <a:pPr algn="ctr">
              <a:lnSpc>
                <a:spcPts val="2328"/>
              </a:lnSpc>
            </a:pPr>
            <a:r>
              <a:rPr lang="en-US" sz="2328">
                <a:solidFill>
                  <a:srgbClr val="FFFFFF"/>
                </a:solidFill>
                <a:latin typeface="Kollektif Bold"/>
              </a:rPr>
              <a:t>EDUCATION</a:t>
            </a:r>
          </a:p>
        </p:txBody>
      </p:sp>
      <p:grpSp>
        <p:nvGrpSpPr>
          <p:cNvPr id="16" name="Group 16"/>
          <p:cNvGrpSpPr/>
          <p:nvPr/>
        </p:nvGrpSpPr>
        <p:grpSpPr>
          <a:xfrm>
            <a:off x="13315817" y="4635810"/>
            <a:ext cx="4443965" cy="879308"/>
            <a:chOff x="0" y="0"/>
            <a:chExt cx="1036059" cy="205000"/>
          </a:xfrm>
        </p:grpSpPr>
        <p:sp>
          <p:nvSpPr>
            <p:cNvPr id="17" name="Freeform 17"/>
            <p:cNvSpPr/>
            <p:nvPr/>
          </p:nvSpPr>
          <p:spPr>
            <a:xfrm>
              <a:off x="0" y="0"/>
              <a:ext cx="1036060" cy="205000"/>
            </a:xfrm>
            <a:custGeom>
              <a:avLst/>
              <a:gdLst/>
              <a:ahLst/>
              <a:cxnLst/>
              <a:rect l="l" t="t" r="r" b="b"/>
              <a:pathLst>
                <a:path w="1036060" h="205000">
                  <a:moveTo>
                    <a:pt x="88848" y="0"/>
                  </a:moveTo>
                  <a:lnTo>
                    <a:pt x="947211" y="0"/>
                  </a:lnTo>
                  <a:cubicBezTo>
                    <a:pt x="996281" y="0"/>
                    <a:pt x="1036060" y="39779"/>
                    <a:pt x="1036060" y="88848"/>
                  </a:cubicBezTo>
                  <a:lnTo>
                    <a:pt x="1036060" y="116152"/>
                  </a:lnTo>
                  <a:cubicBezTo>
                    <a:pt x="1036060" y="139716"/>
                    <a:pt x="1026699" y="162315"/>
                    <a:pt x="1010037" y="178977"/>
                  </a:cubicBezTo>
                  <a:cubicBezTo>
                    <a:pt x="993374" y="195640"/>
                    <a:pt x="970775" y="205000"/>
                    <a:pt x="947211" y="205000"/>
                  </a:cubicBezTo>
                  <a:lnTo>
                    <a:pt x="88848" y="205000"/>
                  </a:lnTo>
                  <a:cubicBezTo>
                    <a:pt x="39779" y="205000"/>
                    <a:pt x="0" y="165222"/>
                    <a:pt x="0" y="116152"/>
                  </a:cubicBezTo>
                  <a:lnTo>
                    <a:pt x="0" y="88848"/>
                  </a:lnTo>
                  <a:cubicBezTo>
                    <a:pt x="0" y="65284"/>
                    <a:pt x="9361" y="42685"/>
                    <a:pt x="26023" y="26023"/>
                  </a:cubicBezTo>
                  <a:cubicBezTo>
                    <a:pt x="42685" y="9361"/>
                    <a:pt x="65284" y="0"/>
                    <a:pt x="88848" y="0"/>
                  </a:cubicBezTo>
                  <a:close/>
                </a:path>
              </a:pathLst>
            </a:custGeom>
            <a:solidFill>
              <a:srgbClr val="227C9D"/>
            </a:solidFill>
          </p:spPr>
          <p:txBody>
            <a:bodyPr/>
            <a:lstStyle/>
            <a:p>
              <a:endParaRPr lang="en-GB"/>
            </a:p>
          </p:txBody>
        </p:sp>
        <p:sp>
          <p:nvSpPr>
            <p:cNvPr id="18" name="TextBox 18"/>
            <p:cNvSpPr txBox="1"/>
            <p:nvPr/>
          </p:nvSpPr>
          <p:spPr>
            <a:xfrm>
              <a:off x="0" y="19050"/>
              <a:ext cx="1036059" cy="185950"/>
            </a:xfrm>
            <a:prstGeom prst="rect">
              <a:avLst/>
            </a:prstGeom>
          </p:spPr>
          <p:txBody>
            <a:bodyPr lIns="50800" tIns="50800" rIns="50800" bIns="50800" rtlCol="0" anchor="ctr"/>
            <a:lstStyle/>
            <a:p>
              <a:pPr algn="ctr">
                <a:lnSpc>
                  <a:spcPts val="2553"/>
                </a:lnSpc>
              </a:pPr>
              <a:endParaRPr/>
            </a:p>
          </p:txBody>
        </p:sp>
      </p:grpSp>
      <p:sp>
        <p:nvSpPr>
          <p:cNvPr id="19" name="TextBox 19"/>
          <p:cNvSpPr txBox="1"/>
          <p:nvPr/>
        </p:nvSpPr>
        <p:spPr>
          <a:xfrm>
            <a:off x="13315817" y="4879144"/>
            <a:ext cx="4443965" cy="440266"/>
          </a:xfrm>
          <a:prstGeom prst="rect">
            <a:avLst/>
          </a:prstGeom>
        </p:spPr>
        <p:txBody>
          <a:bodyPr lIns="0" tIns="0" rIns="0" bIns="0" rtlCol="0" anchor="t">
            <a:spAutoFit/>
          </a:bodyPr>
          <a:lstStyle/>
          <a:p>
            <a:pPr algn="ctr">
              <a:lnSpc>
                <a:spcPts val="3201"/>
              </a:lnSpc>
            </a:pPr>
            <a:r>
              <a:rPr lang="en-US" sz="3201">
                <a:solidFill>
                  <a:srgbClr val="FFFFFF"/>
                </a:solidFill>
                <a:latin typeface="Kollektif Bold"/>
              </a:rPr>
              <a:t>HEALTH SCIENCES</a:t>
            </a:r>
          </a:p>
        </p:txBody>
      </p:sp>
      <p:grpSp>
        <p:nvGrpSpPr>
          <p:cNvPr id="20" name="Group 20"/>
          <p:cNvGrpSpPr/>
          <p:nvPr/>
        </p:nvGrpSpPr>
        <p:grpSpPr>
          <a:xfrm>
            <a:off x="5777001" y="1971602"/>
            <a:ext cx="3232785" cy="639657"/>
            <a:chOff x="0" y="0"/>
            <a:chExt cx="1036059" cy="205000"/>
          </a:xfrm>
        </p:grpSpPr>
        <p:sp>
          <p:nvSpPr>
            <p:cNvPr id="21" name="Freeform 21"/>
            <p:cNvSpPr/>
            <p:nvPr/>
          </p:nvSpPr>
          <p:spPr>
            <a:xfrm>
              <a:off x="0" y="0"/>
              <a:ext cx="1036060" cy="205000"/>
            </a:xfrm>
            <a:custGeom>
              <a:avLst/>
              <a:gdLst/>
              <a:ahLst/>
              <a:cxnLst/>
              <a:rect l="l" t="t" r="r" b="b"/>
              <a:pathLst>
                <a:path w="1036060" h="205000">
                  <a:moveTo>
                    <a:pt x="102500" y="0"/>
                  </a:moveTo>
                  <a:lnTo>
                    <a:pt x="933559" y="0"/>
                  </a:lnTo>
                  <a:cubicBezTo>
                    <a:pt x="990169" y="0"/>
                    <a:pt x="1036060" y="45891"/>
                    <a:pt x="1036060" y="102500"/>
                  </a:cubicBezTo>
                  <a:lnTo>
                    <a:pt x="1036060" y="102500"/>
                  </a:lnTo>
                  <a:cubicBezTo>
                    <a:pt x="1036060" y="129685"/>
                    <a:pt x="1025260" y="155756"/>
                    <a:pt x="1006038" y="174979"/>
                  </a:cubicBezTo>
                  <a:cubicBezTo>
                    <a:pt x="986815" y="194201"/>
                    <a:pt x="960744" y="205000"/>
                    <a:pt x="933559" y="205000"/>
                  </a:cubicBezTo>
                  <a:lnTo>
                    <a:pt x="102500" y="205000"/>
                  </a:lnTo>
                  <a:cubicBezTo>
                    <a:pt x="45891" y="205000"/>
                    <a:pt x="0" y="159110"/>
                    <a:pt x="0" y="102500"/>
                  </a:cubicBezTo>
                  <a:lnTo>
                    <a:pt x="0" y="102500"/>
                  </a:lnTo>
                  <a:cubicBezTo>
                    <a:pt x="0" y="45891"/>
                    <a:pt x="45891" y="0"/>
                    <a:pt x="102500" y="0"/>
                  </a:cubicBezTo>
                  <a:close/>
                </a:path>
              </a:pathLst>
            </a:custGeom>
            <a:solidFill>
              <a:srgbClr val="31356E"/>
            </a:solidFill>
          </p:spPr>
          <p:txBody>
            <a:bodyPr/>
            <a:lstStyle/>
            <a:p>
              <a:endParaRPr lang="en-GB"/>
            </a:p>
          </p:txBody>
        </p:sp>
        <p:sp>
          <p:nvSpPr>
            <p:cNvPr id="22" name="TextBox 22"/>
            <p:cNvSpPr txBox="1"/>
            <p:nvPr/>
          </p:nvSpPr>
          <p:spPr>
            <a:xfrm>
              <a:off x="0" y="19050"/>
              <a:ext cx="1036059" cy="185950"/>
            </a:xfrm>
            <a:prstGeom prst="rect">
              <a:avLst/>
            </a:prstGeom>
          </p:spPr>
          <p:txBody>
            <a:bodyPr lIns="50800" tIns="50800" rIns="50800" bIns="50800" rtlCol="0" anchor="ctr"/>
            <a:lstStyle/>
            <a:p>
              <a:pPr algn="ctr">
                <a:lnSpc>
                  <a:spcPts val="2553"/>
                </a:lnSpc>
              </a:pPr>
              <a:endParaRPr/>
            </a:p>
          </p:txBody>
        </p:sp>
      </p:grpSp>
      <p:sp>
        <p:nvSpPr>
          <p:cNvPr id="23" name="TextBox 23"/>
          <p:cNvSpPr txBox="1"/>
          <p:nvPr/>
        </p:nvSpPr>
        <p:spPr>
          <a:xfrm>
            <a:off x="5777001" y="2142546"/>
            <a:ext cx="3232785" cy="326343"/>
          </a:xfrm>
          <a:prstGeom prst="rect">
            <a:avLst/>
          </a:prstGeom>
        </p:spPr>
        <p:txBody>
          <a:bodyPr lIns="0" tIns="0" rIns="0" bIns="0" rtlCol="0" anchor="t">
            <a:spAutoFit/>
          </a:bodyPr>
          <a:lstStyle/>
          <a:p>
            <a:pPr algn="ctr">
              <a:lnSpc>
                <a:spcPts val="2328"/>
              </a:lnSpc>
            </a:pPr>
            <a:r>
              <a:rPr lang="en-US" sz="2328">
                <a:solidFill>
                  <a:srgbClr val="FFFFFF"/>
                </a:solidFill>
                <a:latin typeface="Kollektif Bold"/>
              </a:rPr>
              <a:t>BUSINESS</a:t>
            </a:r>
          </a:p>
        </p:txBody>
      </p:sp>
      <p:sp>
        <p:nvSpPr>
          <p:cNvPr id="24" name="Freeform 24"/>
          <p:cNvSpPr/>
          <p:nvPr/>
        </p:nvSpPr>
        <p:spPr>
          <a:xfrm rot="-10800000">
            <a:off x="9525" y="59136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Freeform 25"/>
          <p:cNvSpPr/>
          <p:nvPr/>
        </p:nvSpPr>
        <p:spPr>
          <a:xfrm>
            <a:off x="1083809" y="59422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Freeform 26"/>
          <p:cNvSpPr/>
          <p:nvPr/>
        </p:nvSpPr>
        <p:spPr>
          <a:xfrm>
            <a:off x="0" y="70260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7" name="Freeform 27"/>
          <p:cNvSpPr/>
          <p:nvPr/>
        </p:nvSpPr>
        <p:spPr>
          <a:xfrm rot="-10800000">
            <a:off x="0"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8" name="Freeform 28"/>
          <p:cNvSpPr/>
          <p:nvPr/>
        </p:nvSpPr>
        <p:spPr>
          <a:xfrm rot="-5400000">
            <a:off x="1083809" y="810985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9" name="Freeform 29"/>
          <p:cNvSpPr/>
          <p:nvPr/>
        </p:nvSpPr>
        <p:spPr>
          <a:xfrm rot="-10800000">
            <a:off x="1083809"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0" name="Freeform 30"/>
          <p:cNvSpPr/>
          <p:nvPr/>
        </p:nvSpPr>
        <p:spPr>
          <a:xfrm rot="-10800000">
            <a:off x="3388425" y="80812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1" name="Freeform 31"/>
          <p:cNvSpPr/>
          <p:nvPr/>
        </p:nvSpPr>
        <p:spPr>
          <a:xfrm>
            <a:off x="3388425" y="699747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2" name="Freeform 32"/>
          <p:cNvSpPr/>
          <p:nvPr/>
        </p:nvSpPr>
        <p:spPr>
          <a:xfrm rot="5400000">
            <a:off x="4472234" y="80812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3" name="Freeform 33"/>
          <p:cNvSpPr/>
          <p:nvPr/>
        </p:nvSpPr>
        <p:spPr>
          <a:xfrm>
            <a:off x="2237941"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4" name="Freeform 34"/>
          <p:cNvSpPr/>
          <p:nvPr/>
        </p:nvSpPr>
        <p:spPr>
          <a:xfrm>
            <a:off x="3388425" y="91650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5" name="Freeform 35"/>
          <p:cNvSpPr/>
          <p:nvPr/>
        </p:nvSpPr>
        <p:spPr>
          <a:xfrm rot="5400000">
            <a:off x="0" y="919366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6" name="Freeform 36"/>
          <p:cNvSpPr/>
          <p:nvPr/>
        </p:nvSpPr>
        <p:spPr>
          <a:xfrm>
            <a:off x="17204191" y="70377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7" name="Freeform 37"/>
          <p:cNvSpPr/>
          <p:nvPr/>
        </p:nvSpPr>
        <p:spPr>
          <a:xfrm>
            <a:off x="17204191" y="8121600"/>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8" name="Freeform 38"/>
          <p:cNvSpPr/>
          <p:nvPr/>
        </p:nvSpPr>
        <p:spPr>
          <a:xfrm rot="5400000" flipH="1" flipV="1">
            <a:off x="17204191"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9" name="Freeform 39"/>
          <p:cNvSpPr/>
          <p:nvPr/>
        </p:nvSpPr>
        <p:spPr>
          <a:xfrm rot="-10800000">
            <a:off x="16120382" y="920540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40" name="Freeform 40"/>
          <p:cNvSpPr/>
          <p:nvPr/>
        </p:nvSpPr>
        <p:spPr>
          <a:xfrm rot="-10800000" flipH="1" flipV="1">
            <a:off x="15036573" y="9205409"/>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9525" y="8243164"/>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83809" y="82717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0" y="93555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3321750" y="938412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6" name="Freeform 6"/>
          <p:cNvSpPr/>
          <p:nvPr/>
        </p:nvSpPr>
        <p:spPr>
          <a:xfrm>
            <a:off x="4672259" y="252908"/>
            <a:ext cx="14736248" cy="9781185"/>
          </a:xfrm>
          <a:custGeom>
            <a:avLst/>
            <a:gdLst/>
            <a:ahLst/>
            <a:cxnLst/>
            <a:rect l="l" t="t" r="r" b="b"/>
            <a:pathLst>
              <a:path w="14736248" h="9781185">
                <a:moveTo>
                  <a:pt x="0" y="0"/>
                </a:moveTo>
                <a:lnTo>
                  <a:pt x="14736248" y="0"/>
                </a:lnTo>
                <a:lnTo>
                  <a:pt x="14736248" y="9781184"/>
                </a:lnTo>
                <a:lnTo>
                  <a:pt x="0" y="9781184"/>
                </a:lnTo>
                <a:lnTo>
                  <a:pt x="0" y="0"/>
                </a:lnTo>
                <a:close/>
              </a:path>
            </a:pathLst>
          </a:custGeom>
          <a:blipFill>
            <a:blip r:embed="rId10"/>
            <a:stretch>
              <a:fillRect/>
            </a:stretch>
          </a:blipFill>
        </p:spPr>
        <p:txBody>
          <a:bodyPr/>
          <a:lstStyle/>
          <a:p>
            <a:endParaRPr lang="en-GB"/>
          </a:p>
        </p:txBody>
      </p:sp>
      <p:grpSp>
        <p:nvGrpSpPr>
          <p:cNvPr id="7" name="Group 7"/>
          <p:cNvGrpSpPr/>
          <p:nvPr/>
        </p:nvGrpSpPr>
        <p:grpSpPr>
          <a:xfrm rot="2700000">
            <a:off x="-1906430" y="-3406802"/>
            <a:ext cx="7415398" cy="3565095"/>
            <a:chOff x="0" y="0"/>
            <a:chExt cx="660400" cy="317500"/>
          </a:xfrm>
        </p:grpSpPr>
        <p:sp>
          <p:nvSpPr>
            <p:cNvPr id="8" name="Freeform 8"/>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9" name="TextBox 9"/>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0" name="AutoShape 10"/>
          <p:cNvSpPr/>
          <p:nvPr/>
        </p:nvSpPr>
        <p:spPr>
          <a:xfrm>
            <a:off x="-2369044" y="-2587253"/>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11" name="AutoShape 11"/>
          <p:cNvSpPr/>
          <p:nvPr/>
        </p:nvSpPr>
        <p:spPr>
          <a:xfrm>
            <a:off x="-2582990" y="-2274576"/>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12" name="AutoShape 12"/>
          <p:cNvSpPr/>
          <p:nvPr/>
        </p:nvSpPr>
        <p:spPr>
          <a:xfrm>
            <a:off x="-2762592" y="-1916106"/>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13" name="AutoShape 13"/>
          <p:cNvSpPr/>
          <p:nvPr/>
        </p:nvSpPr>
        <p:spPr>
          <a:xfrm>
            <a:off x="-2889247" y="-1529839"/>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14" name="AutoShape 14"/>
          <p:cNvSpPr/>
          <p:nvPr/>
        </p:nvSpPr>
        <p:spPr>
          <a:xfrm>
            <a:off x="-3033101" y="-1090162"/>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15" name="AutoShape 15"/>
          <p:cNvSpPr/>
          <p:nvPr/>
        </p:nvSpPr>
        <p:spPr>
          <a:xfrm>
            <a:off x="-3153920" y="-646438"/>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16" name="AutoShape 16"/>
          <p:cNvSpPr/>
          <p:nvPr/>
        </p:nvSpPr>
        <p:spPr>
          <a:xfrm>
            <a:off x="-3128153" y="-84805"/>
            <a:ext cx="3377485" cy="3360058"/>
          </a:xfrm>
          <a:prstGeom prst="line">
            <a:avLst/>
          </a:prstGeom>
          <a:ln w="28575" cap="flat">
            <a:solidFill>
              <a:srgbClr val="8CA9AD"/>
            </a:solidFill>
            <a:prstDash val="solid"/>
            <a:headEnd type="none" w="sm" len="sm"/>
            <a:tailEnd type="none" w="sm" len="sm"/>
          </a:ln>
        </p:spPr>
        <p:txBody>
          <a:bodyPr/>
          <a:lstStyle/>
          <a:p>
            <a:endParaRPr lang="en-GB"/>
          </a:p>
        </p:txBody>
      </p:sp>
      <p:grpSp>
        <p:nvGrpSpPr>
          <p:cNvPr id="17" name="Group 17"/>
          <p:cNvGrpSpPr/>
          <p:nvPr/>
        </p:nvGrpSpPr>
        <p:grpSpPr>
          <a:xfrm>
            <a:off x="551429" y="4694608"/>
            <a:ext cx="3555732" cy="1815086"/>
            <a:chOff x="0" y="0"/>
            <a:chExt cx="947913" cy="483879"/>
          </a:xfrm>
        </p:grpSpPr>
        <p:sp>
          <p:nvSpPr>
            <p:cNvPr id="18" name="Freeform 18"/>
            <p:cNvSpPr/>
            <p:nvPr/>
          </p:nvSpPr>
          <p:spPr>
            <a:xfrm>
              <a:off x="0" y="0"/>
              <a:ext cx="947913" cy="483879"/>
            </a:xfrm>
            <a:custGeom>
              <a:avLst/>
              <a:gdLst/>
              <a:ahLst/>
              <a:cxnLst/>
              <a:rect l="l" t="t" r="r" b="b"/>
              <a:pathLst>
                <a:path w="947913" h="483879">
                  <a:moveTo>
                    <a:pt x="111043" y="0"/>
                  </a:moveTo>
                  <a:lnTo>
                    <a:pt x="836871" y="0"/>
                  </a:lnTo>
                  <a:cubicBezTo>
                    <a:pt x="898198" y="0"/>
                    <a:pt x="947913" y="49715"/>
                    <a:pt x="947913" y="111043"/>
                  </a:cubicBezTo>
                  <a:lnTo>
                    <a:pt x="947913" y="372836"/>
                  </a:lnTo>
                  <a:cubicBezTo>
                    <a:pt x="947913" y="434164"/>
                    <a:pt x="898198" y="483879"/>
                    <a:pt x="836871" y="483879"/>
                  </a:cubicBezTo>
                  <a:lnTo>
                    <a:pt x="111043" y="483879"/>
                  </a:lnTo>
                  <a:cubicBezTo>
                    <a:pt x="49715" y="483879"/>
                    <a:pt x="0" y="434164"/>
                    <a:pt x="0" y="372836"/>
                  </a:cubicBezTo>
                  <a:lnTo>
                    <a:pt x="0" y="111043"/>
                  </a:lnTo>
                  <a:cubicBezTo>
                    <a:pt x="0" y="49715"/>
                    <a:pt x="49715" y="0"/>
                    <a:pt x="111043" y="0"/>
                  </a:cubicBezTo>
                  <a:close/>
                </a:path>
              </a:pathLst>
            </a:custGeom>
            <a:solidFill>
              <a:srgbClr val="FE6D73"/>
            </a:solidFill>
          </p:spPr>
          <p:txBody>
            <a:bodyPr/>
            <a:lstStyle/>
            <a:p>
              <a:endParaRPr lang="en-GB"/>
            </a:p>
          </p:txBody>
        </p:sp>
        <p:sp>
          <p:nvSpPr>
            <p:cNvPr id="19" name="TextBox 19"/>
            <p:cNvSpPr txBox="1"/>
            <p:nvPr/>
          </p:nvSpPr>
          <p:spPr>
            <a:xfrm>
              <a:off x="0" y="19050"/>
              <a:ext cx="947913" cy="464829"/>
            </a:xfrm>
            <a:prstGeom prst="rect">
              <a:avLst/>
            </a:prstGeom>
          </p:spPr>
          <p:txBody>
            <a:bodyPr lIns="50800" tIns="50800" rIns="50800" bIns="50800" rtlCol="0" anchor="ctr"/>
            <a:lstStyle/>
            <a:p>
              <a:pPr algn="ctr">
                <a:lnSpc>
                  <a:spcPts val="2553"/>
                </a:lnSpc>
              </a:pPr>
              <a:endParaRPr/>
            </a:p>
          </p:txBody>
        </p:sp>
      </p:grpSp>
      <p:sp>
        <p:nvSpPr>
          <p:cNvPr id="20" name="TextBox 20"/>
          <p:cNvSpPr txBox="1"/>
          <p:nvPr/>
        </p:nvSpPr>
        <p:spPr>
          <a:xfrm>
            <a:off x="769200" y="5110373"/>
            <a:ext cx="3274892" cy="1040707"/>
          </a:xfrm>
          <a:prstGeom prst="rect">
            <a:avLst/>
          </a:prstGeom>
        </p:spPr>
        <p:txBody>
          <a:bodyPr lIns="0" tIns="0" rIns="0" bIns="0" rtlCol="0" anchor="t">
            <a:spAutoFit/>
          </a:bodyPr>
          <a:lstStyle/>
          <a:p>
            <a:pPr>
              <a:lnSpc>
                <a:spcPts val="3951"/>
              </a:lnSpc>
            </a:pPr>
            <a:r>
              <a:rPr lang="en-US" sz="3951">
                <a:solidFill>
                  <a:srgbClr val="FFFFFF"/>
                </a:solidFill>
                <a:latin typeface="Kollektif Bold"/>
              </a:rPr>
              <a:t>RESOURCES</a:t>
            </a:r>
          </a:p>
          <a:p>
            <a:pPr>
              <a:lnSpc>
                <a:spcPts val="3951"/>
              </a:lnSpc>
            </a:pPr>
            <a:r>
              <a:rPr lang="en-US" sz="3951">
                <a:solidFill>
                  <a:srgbClr val="FFFFFF"/>
                </a:solidFill>
                <a:latin typeface="Kollektif Bold"/>
              </a:rPr>
              <a:t> USED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8894926" y="679049"/>
            <a:ext cx="8626850" cy="8626850"/>
          </a:xfrm>
          <a:prstGeom prst="rect">
            <a:avLst/>
          </a:prstGeom>
        </p:spPr>
      </p:pic>
      <p:sp>
        <p:nvSpPr>
          <p:cNvPr id="3" name="TextBox 3"/>
          <p:cNvSpPr txBox="1"/>
          <p:nvPr/>
        </p:nvSpPr>
        <p:spPr>
          <a:xfrm>
            <a:off x="1412447" y="526330"/>
            <a:ext cx="6967300" cy="3430143"/>
          </a:xfrm>
          <a:prstGeom prst="rect">
            <a:avLst/>
          </a:prstGeom>
        </p:spPr>
        <p:txBody>
          <a:bodyPr lIns="0" tIns="0" rIns="0" bIns="0" rtlCol="0" anchor="t">
            <a:spAutoFit/>
          </a:bodyPr>
          <a:lstStyle/>
          <a:p>
            <a:pPr>
              <a:lnSpc>
                <a:spcPts val="5346"/>
              </a:lnSpc>
            </a:pPr>
            <a:r>
              <a:rPr lang="en-US" sz="5400">
                <a:solidFill>
                  <a:srgbClr val="227C9D"/>
                </a:solidFill>
                <a:latin typeface="Kollektif Bold"/>
              </a:rPr>
              <a:t>OVERALL, WE FOUND THE MEETING WITH OUR PEERS AS PART OF THIS SCHEME TO BE:</a:t>
            </a:r>
          </a:p>
        </p:txBody>
      </p:sp>
      <p:grpSp>
        <p:nvGrpSpPr>
          <p:cNvPr id="4" name="Group 4"/>
          <p:cNvGrpSpPr/>
          <p:nvPr/>
        </p:nvGrpSpPr>
        <p:grpSpPr>
          <a:xfrm rot="2700000">
            <a:off x="-2693793" y="7510422"/>
            <a:ext cx="7415398" cy="3565095"/>
            <a:chOff x="0" y="0"/>
            <a:chExt cx="660400" cy="317500"/>
          </a:xfrm>
        </p:grpSpPr>
        <p:sp>
          <p:nvSpPr>
            <p:cNvPr id="5" name="Freeform 5"/>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6" name="TextBox 6"/>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grpSp>
        <p:nvGrpSpPr>
          <p:cNvPr id="7" name="Group 7"/>
          <p:cNvGrpSpPr/>
          <p:nvPr/>
        </p:nvGrpSpPr>
        <p:grpSpPr>
          <a:xfrm>
            <a:off x="1485129" y="5200057"/>
            <a:ext cx="6046286" cy="1027869"/>
            <a:chOff x="0" y="0"/>
            <a:chExt cx="1592438" cy="270714"/>
          </a:xfrm>
        </p:grpSpPr>
        <p:sp>
          <p:nvSpPr>
            <p:cNvPr id="8" name="Freeform 8"/>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FE6D73"/>
            </a:solidFill>
          </p:spPr>
          <p:txBody>
            <a:bodyPr/>
            <a:lstStyle/>
            <a:p>
              <a:endParaRPr lang="en-GB"/>
            </a:p>
          </p:txBody>
        </p:sp>
        <p:sp>
          <p:nvSpPr>
            <p:cNvPr id="9" name="TextBox 9"/>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grpSp>
        <p:nvGrpSpPr>
          <p:cNvPr id="10" name="Group 10"/>
          <p:cNvGrpSpPr/>
          <p:nvPr/>
        </p:nvGrpSpPr>
        <p:grpSpPr>
          <a:xfrm>
            <a:off x="1485129" y="6466051"/>
            <a:ext cx="6046286" cy="1027869"/>
            <a:chOff x="0" y="0"/>
            <a:chExt cx="1592438" cy="270714"/>
          </a:xfrm>
        </p:grpSpPr>
        <p:sp>
          <p:nvSpPr>
            <p:cNvPr id="11" name="Freeform 11"/>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FFCB77"/>
            </a:solidFill>
          </p:spPr>
          <p:txBody>
            <a:bodyPr/>
            <a:lstStyle/>
            <a:p>
              <a:endParaRPr lang="en-GB"/>
            </a:p>
          </p:txBody>
        </p:sp>
        <p:sp>
          <p:nvSpPr>
            <p:cNvPr id="12" name="TextBox 12"/>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grpSp>
        <p:nvGrpSpPr>
          <p:cNvPr id="13" name="Group 13"/>
          <p:cNvGrpSpPr/>
          <p:nvPr/>
        </p:nvGrpSpPr>
        <p:grpSpPr>
          <a:xfrm>
            <a:off x="1485129" y="7732045"/>
            <a:ext cx="6046286" cy="1027869"/>
            <a:chOff x="0" y="0"/>
            <a:chExt cx="1592438" cy="270714"/>
          </a:xfrm>
        </p:grpSpPr>
        <p:sp>
          <p:nvSpPr>
            <p:cNvPr id="14" name="Freeform 14"/>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48CFAE"/>
            </a:solidFill>
          </p:spPr>
          <p:txBody>
            <a:bodyPr/>
            <a:lstStyle/>
            <a:p>
              <a:endParaRPr lang="en-GB"/>
            </a:p>
          </p:txBody>
        </p:sp>
        <p:sp>
          <p:nvSpPr>
            <p:cNvPr id="15" name="TextBox 15"/>
            <p:cNvSpPr txBox="1"/>
            <p:nvPr/>
          </p:nvSpPr>
          <p:spPr>
            <a:xfrm>
              <a:off x="0" y="19050"/>
              <a:ext cx="1592438" cy="251664"/>
            </a:xfrm>
            <a:prstGeom prst="rect">
              <a:avLst/>
            </a:prstGeom>
          </p:spPr>
          <p:txBody>
            <a:bodyPr lIns="50800" tIns="50800" rIns="50800" bIns="50800" rtlCol="0" anchor="ctr"/>
            <a:lstStyle/>
            <a:p>
              <a:pPr algn="ctr">
                <a:lnSpc>
                  <a:spcPts val="2553"/>
                </a:lnSpc>
              </a:pPr>
              <a:endParaRPr/>
            </a:p>
          </p:txBody>
        </p:sp>
      </p:grpSp>
      <p:sp>
        <p:nvSpPr>
          <p:cNvPr id="16" name="TextBox 16"/>
          <p:cNvSpPr txBox="1"/>
          <p:nvPr/>
        </p:nvSpPr>
        <p:spPr>
          <a:xfrm>
            <a:off x="1828699" y="5477454"/>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MODERATELY</a:t>
            </a:r>
          </a:p>
        </p:txBody>
      </p:sp>
      <p:sp>
        <p:nvSpPr>
          <p:cNvPr id="17" name="TextBox 17"/>
          <p:cNvSpPr txBox="1"/>
          <p:nvPr/>
        </p:nvSpPr>
        <p:spPr>
          <a:xfrm>
            <a:off x="1828699" y="6743448"/>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VERY </a:t>
            </a:r>
          </a:p>
        </p:txBody>
      </p:sp>
      <p:sp>
        <p:nvSpPr>
          <p:cNvPr id="18" name="TextBox 18"/>
          <p:cNvSpPr txBox="1"/>
          <p:nvPr/>
        </p:nvSpPr>
        <p:spPr>
          <a:xfrm>
            <a:off x="1828699" y="8009441"/>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EXTREMELY</a:t>
            </a:r>
          </a:p>
        </p:txBody>
      </p:sp>
      <p:grpSp>
        <p:nvGrpSpPr>
          <p:cNvPr id="19" name="Group 19"/>
          <p:cNvGrpSpPr/>
          <p:nvPr/>
        </p:nvGrpSpPr>
        <p:grpSpPr>
          <a:xfrm rot="-2700000">
            <a:off x="14034654" y="-4091495"/>
            <a:ext cx="7415398" cy="3565095"/>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21" name="TextBox 21"/>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2" name="AutoShape 22"/>
          <p:cNvSpPr/>
          <p:nvPr/>
        </p:nvSpPr>
        <p:spPr>
          <a:xfrm flipV="1">
            <a:off x="16779354" y="-3323851"/>
            <a:ext cx="5132702" cy="5185216"/>
          </a:xfrm>
          <a:prstGeom prst="line">
            <a:avLst/>
          </a:prstGeom>
          <a:ln w="28575" cap="flat">
            <a:solidFill>
              <a:srgbClr val="8CA9AD"/>
            </a:solidFill>
            <a:prstDash val="solid"/>
            <a:headEnd type="none" w="sm" len="sm"/>
            <a:tailEnd type="none" w="sm" len="sm"/>
          </a:ln>
        </p:spPr>
        <p:txBody>
          <a:bodyPr/>
          <a:lstStyle/>
          <a:p>
            <a:endParaRPr lang="en-GB"/>
          </a:p>
        </p:txBody>
      </p:sp>
      <p:sp>
        <p:nvSpPr>
          <p:cNvPr id="23" name="AutoShape 23"/>
          <p:cNvSpPr/>
          <p:nvPr/>
        </p:nvSpPr>
        <p:spPr>
          <a:xfrm flipV="1">
            <a:off x="17092031" y="-2963542"/>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24" name="AutoShape 24"/>
          <p:cNvSpPr/>
          <p:nvPr/>
        </p:nvSpPr>
        <p:spPr>
          <a:xfrm flipV="1">
            <a:off x="17450501" y="-2612228"/>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25" name="AutoShape 25"/>
          <p:cNvSpPr/>
          <p:nvPr/>
        </p:nvSpPr>
        <p:spPr>
          <a:xfrm flipV="1">
            <a:off x="17836769" y="-2308948"/>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26" name="AutoShape 26"/>
          <p:cNvSpPr/>
          <p:nvPr/>
        </p:nvSpPr>
        <p:spPr>
          <a:xfrm flipV="1">
            <a:off x="18276445" y="-1822252"/>
            <a:ext cx="4347674" cy="4347674"/>
          </a:xfrm>
          <a:prstGeom prst="line">
            <a:avLst/>
          </a:prstGeom>
          <a:ln w="28575" cap="flat">
            <a:solidFill>
              <a:srgbClr val="8CA9AD"/>
            </a:solidFill>
            <a:prstDash val="solid"/>
            <a:headEnd type="none" w="sm" len="sm"/>
            <a:tailEnd type="none" w="sm" len="sm"/>
          </a:ln>
        </p:spPr>
        <p:txBody>
          <a:bodyPr/>
          <a:lstStyle/>
          <a:p>
            <a:endParaRPr lang="en-GB"/>
          </a:p>
        </p:txBody>
      </p:sp>
      <p:grpSp>
        <p:nvGrpSpPr>
          <p:cNvPr id="27" name="Group 27"/>
          <p:cNvGrpSpPr/>
          <p:nvPr/>
        </p:nvGrpSpPr>
        <p:grpSpPr>
          <a:xfrm>
            <a:off x="9571635" y="8761700"/>
            <a:ext cx="1909168" cy="1027869"/>
            <a:chOff x="0" y="0"/>
            <a:chExt cx="502826" cy="270714"/>
          </a:xfrm>
        </p:grpSpPr>
        <p:sp>
          <p:nvSpPr>
            <p:cNvPr id="28" name="Freeform 28"/>
            <p:cNvSpPr/>
            <p:nvPr/>
          </p:nvSpPr>
          <p:spPr>
            <a:xfrm>
              <a:off x="0" y="0"/>
              <a:ext cx="502826" cy="270714"/>
            </a:xfrm>
            <a:custGeom>
              <a:avLst/>
              <a:gdLst/>
              <a:ahLst/>
              <a:cxnLst/>
              <a:rect l="l" t="t" r="r" b="b"/>
              <a:pathLst>
                <a:path w="502826" h="270714">
                  <a:moveTo>
                    <a:pt x="135357" y="0"/>
                  </a:moveTo>
                  <a:lnTo>
                    <a:pt x="367469" y="0"/>
                  </a:lnTo>
                  <a:cubicBezTo>
                    <a:pt x="403368" y="0"/>
                    <a:pt x="437796" y="14261"/>
                    <a:pt x="463181" y="39645"/>
                  </a:cubicBezTo>
                  <a:cubicBezTo>
                    <a:pt x="488565" y="65030"/>
                    <a:pt x="502826" y="99458"/>
                    <a:pt x="502826" y="135357"/>
                  </a:cubicBezTo>
                  <a:lnTo>
                    <a:pt x="502826" y="135357"/>
                  </a:lnTo>
                  <a:cubicBezTo>
                    <a:pt x="502826" y="171256"/>
                    <a:pt x="488565" y="205685"/>
                    <a:pt x="463181" y="231069"/>
                  </a:cubicBezTo>
                  <a:cubicBezTo>
                    <a:pt x="437796" y="256454"/>
                    <a:pt x="403368" y="270714"/>
                    <a:pt x="367469" y="270714"/>
                  </a:cubicBezTo>
                  <a:lnTo>
                    <a:pt x="135357" y="270714"/>
                  </a:lnTo>
                  <a:cubicBezTo>
                    <a:pt x="99458" y="270714"/>
                    <a:pt x="65030" y="256454"/>
                    <a:pt x="39645" y="231069"/>
                  </a:cubicBezTo>
                  <a:cubicBezTo>
                    <a:pt x="14261" y="205685"/>
                    <a:pt x="0" y="171256"/>
                    <a:pt x="0" y="135357"/>
                  </a:cubicBezTo>
                  <a:lnTo>
                    <a:pt x="0" y="135357"/>
                  </a:lnTo>
                  <a:cubicBezTo>
                    <a:pt x="0" y="99458"/>
                    <a:pt x="14261" y="65030"/>
                    <a:pt x="39645" y="39645"/>
                  </a:cubicBezTo>
                  <a:cubicBezTo>
                    <a:pt x="65030" y="14261"/>
                    <a:pt x="99458" y="0"/>
                    <a:pt x="135357" y="0"/>
                  </a:cubicBezTo>
                  <a:close/>
                </a:path>
              </a:pathLst>
            </a:custGeom>
            <a:solidFill>
              <a:srgbClr val="227C9D"/>
            </a:solidFill>
          </p:spPr>
          <p:txBody>
            <a:bodyPr/>
            <a:lstStyle/>
            <a:p>
              <a:endParaRPr lang="en-GB"/>
            </a:p>
          </p:txBody>
        </p:sp>
        <p:sp>
          <p:nvSpPr>
            <p:cNvPr id="29" name="TextBox 29"/>
            <p:cNvSpPr txBox="1"/>
            <p:nvPr/>
          </p:nvSpPr>
          <p:spPr>
            <a:xfrm>
              <a:off x="0" y="19050"/>
              <a:ext cx="502826" cy="251664"/>
            </a:xfrm>
            <a:prstGeom prst="rect">
              <a:avLst/>
            </a:prstGeom>
          </p:spPr>
          <p:txBody>
            <a:bodyPr lIns="50800" tIns="50800" rIns="50800" bIns="50800" rtlCol="0" anchor="ctr"/>
            <a:lstStyle/>
            <a:p>
              <a:pPr algn="ctr">
                <a:lnSpc>
                  <a:spcPts val="2553"/>
                </a:lnSpc>
              </a:pPr>
              <a:endParaRPr/>
            </a:p>
          </p:txBody>
        </p:sp>
      </p:grpSp>
      <p:sp>
        <p:nvSpPr>
          <p:cNvPr id="30" name="TextBox 30"/>
          <p:cNvSpPr txBox="1"/>
          <p:nvPr/>
        </p:nvSpPr>
        <p:spPr>
          <a:xfrm>
            <a:off x="9894643" y="9115948"/>
            <a:ext cx="2139291" cy="375920"/>
          </a:xfrm>
          <a:prstGeom prst="rect">
            <a:avLst/>
          </a:prstGeom>
        </p:spPr>
        <p:txBody>
          <a:bodyPr lIns="0" tIns="0" rIns="0" bIns="0" rtlCol="0" anchor="t">
            <a:spAutoFit/>
          </a:bodyPr>
          <a:lstStyle/>
          <a:p>
            <a:pPr>
              <a:lnSpc>
                <a:spcPts val="2799"/>
              </a:lnSpc>
            </a:pPr>
            <a:r>
              <a:rPr lang="en-US" sz="2799">
                <a:solidFill>
                  <a:srgbClr val="FFFFFF"/>
                </a:solidFill>
                <a:latin typeface="Kollektif Bold"/>
              </a:rPr>
              <a:t>USEFUL</a:t>
            </a:r>
          </a:p>
        </p:txBody>
      </p:sp>
      <p:grpSp>
        <p:nvGrpSpPr>
          <p:cNvPr id="31" name="Group 31"/>
          <p:cNvGrpSpPr/>
          <p:nvPr/>
        </p:nvGrpSpPr>
        <p:grpSpPr>
          <a:xfrm>
            <a:off x="14609170" y="8761700"/>
            <a:ext cx="2482861" cy="1027869"/>
            <a:chOff x="0" y="0"/>
            <a:chExt cx="653922" cy="270714"/>
          </a:xfrm>
        </p:grpSpPr>
        <p:sp>
          <p:nvSpPr>
            <p:cNvPr id="32" name="Freeform 32"/>
            <p:cNvSpPr/>
            <p:nvPr/>
          </p:nvSpPr>
          <p:spPr>
            <a:xfrm>
              <a:off x="0" y="0"/>
              <a:ext cx="653922" cy="270714"/>
            </a:xfrm>
            <a:custGeom>
              <a:avLst/>
              <a:gdLst/>
              <a:ahLst/>
              <a:cxnLst/>
              <a:rect l="l" t="t" r="r" b="b"/>
              <a:pathLst>
                <a:path w="653922" h="270714">
                  <a:moveTo>
                    <a:pt x="135357" y="0"/>
                  </a:moveTo>
                  <a:lnTo>
                    <a:pt x="518565" y="0"/>
                  </a:lnTo>
                  <a:cubicBezTo>
                    <a:pt x="554464" y="0"/>
                    <a:pt x="588893" y="14261"/>
                    <a:pt x="614277" y="39645"/>
                  </a:cubicBezTo>
                  <a:cubicBezTo>
                    <a:pt x="639661" y="65030"/>
                    <a:pt x="653922" y="99458"/>
                    <a:pt x="653922" y="135357"/>
                  </a:cubicBezTo>
                  <a:lnTo>
                    <a:pt x="653922" y="135357"/>
                  </a:lnTo>
                  <a:cubicBezTo>
                    <a:pt x="653922" y="210113"/>
                    <a:pt x="593321" y="270714"/>
                    <a:pt x="518565" y="270714"/>
                  </a:cubicBezTo>
                  <a:lnTo>
                    <a:pt x="135357" y="270714"/>
                  </a:lnTo>
                  <a:cubicBezTo>
                    <a:pt x="99458" y="270714"/>
                    <a:pt x="65030" y="256454"/>
                    <a:pt x="39645" y="231069"/>
                  </a:cubicBezTo>
                  <a:cubicBezTo>
                    <a:pt x="14261" y="205685"/>
                    <a:pt x="0" y="171256"/>
                    <a:pt x="0" y="135357"/>
                  </a:cubicBezTo>
                  <a:lnTo>
                    <a:pt x="0" y="135357"/>
                  </a:lnTo>
                  <a:cubicBezTo>
                    <a:pt x="0" y="99458"/>
                    <a:pt x="14261" y="65030"/>
                    <a:pt x="39645" y="39645"/>
                  </a:cubicBezTo>
                  <a:cubicBezTo>
                    <a:pt x="65030" y="14261"/>
                    <a:pt x="99458" y="0"/>
                    <a:pt x="135357" y="0"/>
                  </a:cubicBezTo>
                  <a:close/>
                </a:path>
              </a:pathLst>
            </a:custGeom>
            <a:solidFill>
              <a:srgbClr val="227C9D"/>
            </a:solidFill>
          </p:spPr>
          <p:txBody>
            <a:bodyPr/>
            <a:lstStyle/>
            <a:p>
              <a:endParaRPr lang="en-GB"/>
            </a:p>
          </p:txBody>
        </p:sp>
        <p:sp>
          <p:nvSpPr>
            <p:cNvPr id="33" name="TextBox 33"/>
            <p:cNvSpPr txBox="1"/>
            <p:nvPr/>
          </p:nvSpPr>
          <p:spPr>
            <a:xfrm>
              <a:off x="0" y="19050"/>
              <a:ext cx="653922" cy="251664"/>
            </a:xfrm>
            <a:prstGeom prst="rect">
              <a:avLst/>
            </a:prstGeom>
          </p:spPr>
          <p:txBody>
            <a:bodyPr lIns="50800" tIns="50800" rIns="50800" bIns="50800" rtlCol="0" anchor="ctr"/>
            <a:lstStyle/>
            <a:p>
              <a:pPr algn="ctr">
                <a:lnSpc>
                  <a:spcPts val="2553"/>
                </a:lnSpc>
              </a:pPr>
              <a:endParaRPr/>
            </a:p>
          </p:txBody>
        </p:sp>
      </p:grpSp>
      <p:sp>
        <p:nvSpPr>
          <p:cNvPr id="34" name="TextBox 34"/>
          <p:cNvSpPr txBox="1"/>
          <p:nvPr/>
        </p:nvSpPr>
        <p:spPr>
          <a:xfrm>
            <a:off x="14952741" y="9115948"/>
            <a:ext cx="2139291" cy="375920"/>
          </a:xfrm>
          <a:prstGeom prst="rect">
            <a:avLst/>
          </a:prstGeom>
        </p:spPr>
        <p:txBody>
          <a:bodyPr lIns="0" tIns="0" rIns="0" bIns="0" rtlCol="0" anchor="t">
            <a:spAutoFit/>
          </a:bodyPr>
          <a:lstStyle/>
          <a:p>
            <a:pPr>
              <a:lnSpc>
                <a:spcPts val="2799"/>
              </a:lnSpc>
            </a:pPr>
            <a:r>
              <a:rPr lang="en-US" sz="2799">
                <a:solidFill>
                  <a:srgbClr val="FFFFFF"/>
                </a:solidFill>
                <a:latin typeface="Kollektif Bold"/>
              </a:rPr>
              <a:t>RELEVANT</a:t>
            </a:r>
          </a:p>
        </p:txBody>
      </p:sp>
      <p:grpSp>
        <p:nvGrpSpPr>
          <p:cNvPr id="35" name="Group 35"/>
          <p:cNvGrpSpPr/>
          <p:nvPr/>
        </p:nvGrpSpPr>
        <p:grpSpPr>
          <a:xfrm>
            <a:off x="11709403" y="8761700"/>
            <a:ext cx="2778136" cy="1027869"/>
            <a:chOff x="0" y="0"/>
            <a:chExt cx="731690" cy="270714"/>
          </a:xfrm>
        </p:grpSpPr>
        <p:sp>
          <p:nvSpPr>
            <p:cNvPr id="36" name="Freeform 36"/>
            <p:cNvSpPr/>
            <p:nvPr/>
          </p:nvSpPr>
          <p:spPr>
            <a:xfrm>
              <a:off x="0" y="0"/>
              <a:ext cx="731690" cy="270714"/>
            </a:xfrm>
            <a:custGeom>
              <a:avLst/>
              <a:gdLst/>
              <a:ahLst/>
              <a:cxnLst/>
              <a:rect l="l" t="t" r="r" b="b"/>
              <a:pathLst>
                <a:path w="731690" h="270714">
                  <a:moveTo>
                    <a:pt x="135357" y="0"/>
                  </a:moveTo>
                  <a:lnTo>
                    <a:pt x="596333" y="0"/>
                  </a:lnTo>
                  <a:cubicBezTo>
                    <a:pt x="632232" y="0"/>
                    <a:pt x="666660" y="14261"/>
                    <a:pt x="692045" y="39645"/>
                  </a:cubicBezTo>
                  <a:cubicBezTo>
                    <a:pt x="717429" y="65030"/>
                    <a:pt x="731690" y="99458"/>
                    <a:pt x="731690" y="135357"/>
                  </a:cubicBezTo>
                  <a:lnTo>
                    <a:pt x="731690" y="135357"/>
                  </a:lnTo>
                  <a:cubicBezTo>
                    <a:pt x="731690" y="171256"/>
                    <a:pt x="717429" y="205685"/>
                    <a:pt x="692045" y="231069"/>
                  </a:cubicBezTo>
                  <a:cubicBezTo>
                    <a:pt x="666660" y="256454"/>
                    <a:pt x="632232" y="270714"/>
                    <a:pt x="596333" y="270714"/>
                  </a:cubicBezTo>
                  <a:lnTo>
                    <a:pt x="135357" y="270714"/>
                  </a:lnTo>
                  <a:cubicBezTo>
                    <a:pt x="99458" y="270714"/>
                    <a:pt x="65030" y="256454"/>
                    <a:pt x="39645" y="231069"/>
                  </a:cubicBezTo>
                  <a:cubicBezTo>
                    <a:pt x="14261" y="205685"/>
                    <a:pt x="0" y="171256"/>
                    <a:pt x="0" y="135357"/>
                  </a:cubicBezTo>
                  <a:lnTo>
                    <a:pt x="0" y="135357"/>
                  </a:lnTo>
                  <a:cubicBezTo>
                    <a:pt x="0" y="99458"/>
                    <a:pt x="14261" y="65030"/>
                    <a:pt x="39645" y="39645"/>
                  </a:cubicBezTo>
                  <a:cubicBezTo>
                    <a:pt x="65030" y="14261"/>
                    <a:pt x="99458" y="0"/>
                    <a:pt x="135357" y="0"/>
                  </a:cubicBezTo>
                  <a:close/>
                </a:path>
              </a:pathLst>
            </a:custGeom>
            <a:solidFill>
              <a:srgbClr val="227C9D"/>
            </a:solidFill>
          </p:spPr>
          <p:txBody>
            <a:bodyPr/>
            <a:lstStyle/>
            <a:p>
              <a:endParaRPr lang="en-GB"/>
            </a:p>
          </p:txBody>
        </p:sp>
        <p:sp>
          <p:nvSpPr>
            <p:cNvPr id="37" name="TextBox 37"/>
            <p:cNvSpPr txBox="1"/>
            <p:nvPr/>
          </p:nvSpPr>
          <p:spPr>
            <a:xfrm>
              <a:off x="0" y="19050"/>
              <a:ext cx="731690" cy="251664"/>
            </a:xfrm>
            <a:prstGeom prst="rect">
              <a:avLst/>
            </a:prstGeom>
          </p:spPr>
          <p:txBody>
            <a:bodyPr lIns="50800" tIns="50800" rIns="50800" bIns="50800" rtlCol="0" anchor="ctr"/>
            <a:lstStyle/>
            <a:p>
              <a:pPr algn="ctr">
                <a:lnSpc>
                  <a:spcPts val="2553"/>
                </a:lnSpc>
              </a:pPr>
              <a:endParaRPr/>
            </a:p>
          </p:txBody>
        </p:sp>
      </p:grpSp>
      <p:sp>
        <p:nvSpPr>
          <p:cNvPr id="38" name="TextBox 38"/>
          <p:cNvSpPr txBox="1"/>
          <p:nvPr/>
        </p:nvSpPr>
        <p:spPr>
          <a:xfrm>
            <a:off x="12033934" y="9115948"/>
            <a:ext cx="2348833" cy="375920"/>
          </a:xfrm>
          <a:prstGeom prst="rect">
            <a:avLst/>
          </a:prstGeom>
        </p:spPr>
        <p:txBody>
          <a:bodyPr lIns="0" tIns="0" rIns="0" bIns="0" rtlCol="0" anchor="t">
            <a:spAutoFit/>
          </a:bodyPr>
          <a:lstStyle/>
          <a:p>
            <a:pPr>
              <a:lnSpc>
                <a:spcPts val="2799"/>
              </a:lnSpc>
            </a:pPr>
            <a:r>
              <a:rPr lang="en-US" sz="2799">
                <a:solidFill>
                  <a:srgbClr val="FFFFFF"/>
                </a:solidFill>
                <a:latin typeface="Kollektif Bold"/>
              </a:rPr>
              <a:t>INTERESTING</a:t>
            </a:r>
          </a:p>
        </p:txBody>
      </p:sp>
      <p:sp>
        <p:nvSpPr>
          <p:cNvPr id="39" name="TextBox 39"/>
          <p:cNvSpPr txBox="1"/>
          <p:nvPr/>
        </p:nvSpPr>
        <p:spPr>
          <a:xfrm>
            <a:off x="3471438" y="9068323"/>
            <a:ext cx="4908309" cy="1085850"/>
          </a:xfrm>
          <a:prstGeom prst="rect">
            <a:avLst/>
          </a:prstGeom>
        </p:spPr>
        <p:txBody>
          <a:bodyPr lIns="0" tIns="0" rIns="0" bIns="0" rtlCol="0" anchor="t">
            <a:spAutoFit/>
          </a:bodyPr>
          <a:lstStyle/>
          <a:p>
            <a:pPr>
              <a:lnSpc>
                <a:spcPts val="2879"/>
              </a:lnSpc>
            </a:pPr>
            <a:r>
              <a:rPr lang="en-US" sz="2400">
                <a:solidFill>
                  <a:srgbClr val="545454"/>
                </a:solidFill>
                <a:latin typeface="DM Sans"/>
              </a:rPr>
              <a:t>Feedback survey response rate: </a:t>
            </a:r>
          </a:p>
          <a:p>
            <a:pPr marL="518160" lvl="1" indent="-259080">
              <a:lnSpc>
                <a:spcPts val="2879"/>
              </a:lnSpc>
              <a:buFont typeface="Arial"/>
              <a:buChar char="•"/>
            </a:pPr>
            <a:r>
              <a:rPr lang="en-US" sz="2400">
                <a:solidFill>
                  <a:srgbClr val="545454"/>
                </a:solidFill>
                <a:latin typeface="DM Sans"/>
              </a:rPr>
              <a:t>52% Round 1</a:t>
            </a:r>
          </a:p>
          <a:p>
            <a:pPr marL="518160" lvl="1" indent="-259080">
              <a:lnSpc>
                <a:spcPts val="2879"/>
              </a:lnSpc>
              <a:buFont typeface="Arial"/>
              <a:buChar char="•"/>
            </a:pPr>
            <a:r>
              <a:rPr lang="en-US" sz="2400">
                <a:solidFill>
                  <a:srgbClr val="545454"/>
                </a:solidFill>
                <a:latin typeface="DM Sans"/>
              </a:rPr>
              <a:t>47% Round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1386843" y="7201845"/>
            <a:ext cx="7415398" cy="3565095"/>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4" name="TextBox 4"/>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5" name="AutoShape 5"/>
          <p:cNvSpPr/>
          <p:nvPr/>
        </p:nvSpPr>
        <p:spPr>
          <a:xfrm flipV="1">
            <a:off x="14131544" y="7969488"/>
            <a:ext cx="5132702" cy="5185216"/>
          </a:xfrm>
          <a:prstGeom prst="line">
            <a:avLst/>
          </a:prstGeom>
          <a:ln w="28575" cap="flat">
            <a:solidFill>
              <a:srgbClr val="8CA9AD"/>
            </a:solidFill>
            <a:prstDash val="solid"/>
            <a:headEnd type="none" w="sm" len="sm"/>
            <a:tailEnd type="none" w="sm" len="sm"/>
          </a:ln>
        </p:spPr>
        <p:txBody>
          <a:bodyPr/>
          <a:lstStyle/>
          <a:p>
            <a:endParaRPr lang="en-GB"/>
          </a:p>
        </p:txBody>
      </p:sp>
      <p:sp>
        <p:nvSpPr>
          <p:cNvPr id="6" name="AutoShape 6"/>
          <p:cNvSpPr/>
          <p:nvPr/>
        </p:nvSpPr>
        <p:spPr>
          <a:xfrm flipV="1">
            <a:off x="14444220" y="8329798"/>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7" name="AutoShape 7"/>
          <p:cNvSpPr/>
          <p:nvPr/>
        </p:nvSpPr>
        <p:spPr>
          <a:xfrm flipV="1">
            <a:off x="14802690" y="8681112"/>
            <a:ext cx="4867141" cy="4867141"/>
          </a:xfrm>
          <a:prstGeom prst="line">
            <a:avLst/>
          </a:prstGeom>
          <a:ln w="28575" cap="flat">
            <a:solidFill>
              <a:srgbClr val="8CA9AD"/>
            </a:solidFill>
            <a:prstDash val="solid"/>
            <a:headEnd type="none" w="sm" len="sm"/>
            <a:tailEnd type="none" w="sm" len="sm"/>
          </a:ln>
        </p:spPr>
        <p:txBody>
          <a:bodyPr/>
          <a:lstStyle/>
          <a:p>
            <a:endParaRPr lang="en-GB"/>
          </a:p>
        </p:txBody>
      </p:sp>
      <p:grpSp>
        <p:nvGrpSpPr>
          <p:cNvPr id="8" name="Group 8"/>
          <p:cNvGrpSpPr/>
          <p:nvPr/>
        </p:nvGrpSpPr>
        <p:grpSpPr>
          <a:xfrm>
            <a:off x="3692396" y="2476711"/>
            <a:ext cx="5642250" cy="1972481"/>
            <a:chOff x="0" y="0"/>
            <a:chExt cx="1486025" cy="519501"/>
          </a:xfrm>
        </p:grpSpPr>
        <p:sp>
          <p:nvSpPr>
            <p:cNvPr id="9" name="Freeform 9"/>
            <p:cNvSpPr/>
            <p:nvPr/>
          </p:nvSpPr>
          <p:spPr>
            <a:xfrm>
              <a:off x="0" y="0"/>
              <a:ext cx="1486025" cy="519501"/>
            </a:xfrm>
            <a:custGeom>
              <a:avLst/>
              <a:gdLst/>
              <a:ahLst/>
              <a:cxnLst/>
              <a:rect l="l" t="t" r="r" b="b"/>
              <a:pathLst>
                <a:path w="1486025" h="519501">
                  <a:moveTo>
                    <a:pt x="68607" y="0"/>
                  </a:moveTo>
                  <a:lnTo>
                    <a:pt x="1417418" y="0"/>
                  </a:lnTo>
                  <a:cubicBezTo>
                    <a:pt x="1455308" y="0"/>
                    <a:pt x="1486025" y="30716"/>
                    <a:pt x="1486025" y="68607"/>
                  </a:cubicBezTo>
                  <a:lnTo>
                    <a:pt x="1486025" y="450895"/>
                  </a:lnTo>
                  <a:cubicBezTo>
                    <a:pt x="1486025" y="488785"/>
                    <a:pt x="1455308" y="519501"/>
                    <a:pt x="1417418" y="519501"/>
                  </a:cubicBezTo>
                  <a:lnTo>
                    <a:pt x="68607" y="519501"/>
                  </a:lnTo>
                  <a:cubicBezTo>
                    <a:pt x="30716" y="519501"/>
                    <a:pt x="0" y="488785"/>
                    <a:pt x="0" y="450895"/>
                  </a:cubicBezTo>
                  <a:lnTo>
                    <a:pt x="0" y="68607"/>
                  </a:lnTo>
                  <a:cubicBezTo>
                    <a:pt x="0" y="30716"/>
                    <a:pt x="30716" y="0"/>
                    <a:pt x="68607" y="0"/>
                  </a:cubicBezTo>
                  <a:close/>
                </a:path>
              </a:pathLst>
            </a:custGeom>
            <a:solidFill>
              <a:srgbClr val="FFCB77"/>
            </a:solidFill>
          </p:spPr>
          <p:txBody>
            <a:bodyPr/>
            <a:lstStyle/>
            <a:p>
              <a:endParaRPr lang="en-GB"/>
            </a:p>
          </p:txBody>
        </p:sp>
        <p:sp>
          <p:nvSpPr>
            <p:cNvPr id="10" name="TextBox 10"/>
            <p:cNvSpPr txBox="1"/>
            <p:nvPr/>
          </p:nvSpPr>
          <p:spPr>
            <a:xfrm>
              <a:off x="0" y="-57150"/>
              <a:ext cx="1486025" cy="57665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2137434" y="-3783523"/>
            <a:ext cx="7415398" cy="3565095"/>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a:p>
          </p:txBody>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2600048" y="-2963974"/>
            <a:ext cx="5185216" cy="5132702"/>
          </a:xfrm>
          <a:prstGeom prst="line">
            <a:avLst/>
          </a:prstGeom>
          <a:ln w="28575" cap="flat">
            <a:solidFill>
              <a:srgbClr val="8CA9AD"/>
            </a:solidFill>
            <a:prstDash val="solid"/>
            <a:headEnd type="none" w="sm" len="sm"/>
            <a:tailEnd type="none" w="sm" len="sm"/>
          </a:ln>
        </p:spPr>
        <p:txBody>
          <a:bodyPr/>
          <a:lstStyle/>
          <a:p>
            <a:endParaRPr lang="en-GB"/>
          </a:p>
        </p:txBody>
      </p:sp>
      <p:sp>
        <p:nvSpPr>
          <p:cNvPr id="15" name="AutoShape 15"/>
          <p:cNvSpPr/>
          <p:nvPr/>
        </p:nvSpPr>
        <p:spPr>
          <a:xfrm>
            <a:off x="-2813995" y="-2651297"/>
            <a:ext cx="5038853" cy="5038853"/>
          </a:xfrm>
          <a:prstGeom prst="line">
            <a:avLst/>
          </a:prstGeom>
          <a:ln w="28575" cap="flat">
            <a:solidFill>
              <a:srgbClr val="8CA9AD"/>
            </a:solidFill>
            <a:prstDash val="solid"/>
            <a:headEnd type="none" w="sm" len="sm"/>
            <a:tailEnd type="none" w="sm" len="sm"/>
          </a:ln>
        </p:spPr>
        <p:txBody>
          <a:bodyPr/>
          <a:lstStyle/>
          <a:p>
            <a:endParaRPr lang="en-GB"/>
          </a:p>
        </p:txBody>
      </p:sp>
      <p:sp>
        <p:nvSpPr>
          <p:cNvPr id="16" name="AutoShape 16"/>
          <p:cNvSpPr/>
          <p:nvPr/>
        </p:nvSpPr>
        <p:spPr>
          <a:xfrm>
            <a:off x="-2993596" y="-2292827"/>
            <a:ext cx="4867141" cy="4867141"/>
          </a:xfrm>
          <a:prstGeom prst="line">
            <a:avLst/>
          </a:prstGeom>
          <a:ln w="28575" cap="flat">
            <a:solidFill>
              <a:srgbClr val="8CA9AD"/>
            </a:solidFill>
            <a:prstDash val="solid"/>
            <a:headEnd type="none" w="sm" len="sm"/>
            <a:tailEnd type="none" w="sm" len="sm"/>
          </a:ln>
        </p:spPr>
        <p:txBody>
          <a:bodyPr/>
          <a:lstStyle/>
          <a:p>
            <a:endParaRPr lang="en-GB"/>
          </a:p>
        </p:txBody>
      </p:sp>
      <p:sp>
        <p:nvSpPr>
          <p:cNvPr id="17" name="AutoShape 17"/>
          <p:cNvSpPr/>
          <p:nvPr/>
        </p:nvSpPr>
        <p:spPr>
          <a:xfrm>
            <a:off x="-3120251" y="-1906560"/>
            <a:ext cx="4690515" cy="4690515"/>
          </a:xfrm>
          <a:prstGeom prst="line">
            <a:avLst/>
          </a:prstGeom>
          <a:ln w="28575" cap="flat">
            <a:solidFill>
              <a:srgbClr val="8CA9AD"/>
            </a:solidFill>
            <a:prstDash val="solid"/>
            <a:headEnd type="none" w="sm" len="sm"/>
            <a:tailEnd type="none" w="sm" len="sm"/>
          </a:ln>
        </p:spPr>
        <p:txBody>
          <a:bodyPr/>
          <a:lstStyle/>
          <a:p>
            <a:endParaRPr lang="en-GB"/>
          </a:p>
        </p:txBody>
      </p:sp>
      <p:sp>
        <p:nvSpPr>
          <p:cNvPr id="18" name="AutoShape 18"/>
          <p:cNvSpPr/>
          <p:nvPr/>
        </p:nvSpPr>
        <p:spPr>
          <a:xfrm>
            <a:off x="-3264105" y="-1466883"/>
            <a:ext cx="4347674" cy="4347674"/>
          </a:xfrm>
          <a:prstGeom prst="line">
            <a:avLst/>
          </a:prstGeom>
          <a:ln w="28575" cap="flat">
            <a:solidFill>
              <a:srgbClr val="8CA9AD"/>
            </a:solidFill>
            <a:prstDash val="solid"/>
            <a:headEnd type="none" w="sm" len="sm"/>
            <a:tailEnd type="none" w="sm" len="sm"/>
          </a:ln>
        </p:spPr>
        <p:txBody>
          <a:bodyPr/>
          <a:lstStyle/>
          <a:p>
            <a:endParaRPr lang="en-GB"/>
          </a:p>
        </p:txBody>
      </p:sp>
      <p:sp>
        <p:nvSpPr>
          <p:cNvPr id="19" name="AutoShape 19"/>
          <p:cNvSpPr/>
          <p:nvPr/>
        </p:nvSpPr>
        <p:spPr>
          <a:xfrm>
            <a:off x="-3384925" y="-1023159"/>
            <a:ext cx="3963599" cy="3985594"/>
          </a:xfrm>
          <a:prstGeom prst="line">
            <a:avLst/>
          </a:prstGeom>
          <a:ln w="28575" cap="flat">
            <a:solidFill>
              <a:srgbClr val="8CA9AD"/>
            </a:solidFill>
            <a:prstDash val="solid"/>
            <a:headEnd type="none" w="sm" len="sm"/>
            <a:tailEnd type="none" w="sm" len="sm"/>
          </a:ln>
        </p:spPr>
        <p:txBody>
          <a:bodyPr/>
          <a:lstStyle/>
          <a:p>
            <a:endParaRPr lang="en-GB"/>
          </a:p>
        </p:txBody>
      </p:sp>
      <p:sp>
        <p:nvSpPr>
          <p:cNvPr id="20" name="AutoShape 20"/>
          <p:cNvSpPr/>
          <p:nvPr/>
        </p:nvSpPr>
        <p:spPr>
          <a:xfrm>
            <a:off x="-3359157" y="-461526"/>
            <a:ext cx="3377485" cy="3360058"/>
          </a:xfrm>
          <a:prstGeom prst="line">
            <a:avLst/>
          </a:prstGeom>
          <a:ln w="28575" cap="flat">
            <a:solidFill>
              <a:srgbClr val="8CA9AD"/>
            </a:solidFill>
            <a:prstDash val="solid"/>
            <a:headEnd type="none" w="sm" len="sm"/>
            <a:tailEnd type="none" w="sm" len="sm"/>
          </a:ln>
        </p:spPr>
        <p:txBody>
          <a:bodyPr/>
          <a:lstStyle/>
          <a:p>
            <a:endParaRPr lang="en-GB"/>
          </a:p>
        </p:txBody>
      </p:sp>
      <p:sp>
        <p:nvSpPr>
          <p:cNvPr id="21" name="Freeform 21"/>
          <p:cNvSpPr/>
          <p:nvPr/>
        </p:nvSpPr>
        <p:spPr>
          <a:xfrm>
            <a:off x="650693" y="5008650"/>
            <a:ext cx="10341227" cy="5816940"/>
          </a:xfrm>
          <a:custGeom>
            <a:avLst/>
            <a:gdLst/>
            <a:ahLst/>
            <a:cxnLst/>
            <a:rect l="l" t="t" r="r" b="b"/>
            <a:pathLst>
              <a:path w="10341227" h="5816940">
                <a:moveTo>
                  <a:pt x="0" y="0"/>
                </a:moveTo>
                <a:lnTo>
                  <a:pt x="10341227" y="0"/>
                </a:lnTo>
                <a:lnTo>
                  <a:pt x="10341227" y="5816940"/>
                </a:lnTo>
                <a:lnTo>
                  <a:pt x="0" y="5816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2" name="Group 22"/>
          <p:cNvGrpSpPr/>
          <p:nvPr/>
        </p:nvGrpSpPr>
        <p:grpSpPr>
          <a:xfrm>
            <a:off x="10861762" y="1881215"/>
            <a:ext cx="5127101" cy="1836929"/>
            <a:chOff x="0" y="0"/>
            <a:chExt cx="1350348" cy="483800"/>
          </a:xfrm>
        </p:grpSpPr>
        <p:sp>
          <p:nvSpPr>
            <p:cNvPr id="23" name="Freeform 23"/>
            <p:cNvSpPr/>
            <p:nvPr/>
          </p:nvSpPr>
          <p:spPr>
            <a:xfrm>
              <a:off x="0" y="0"/>
              <a:ext cx="1350348" cy="483800"/>
            </a:xfrm>
            <a:custGeom>
              <a:avLst/>
              <a:gdLst/>
              <a:ahLst/>
              <a:cxnLst/>
              <a:rect l="l" t="t" r="r" b="b"/>
              <a:pathLst>
                <a:path w="1350348" h="483800">
                  <a:moveTo>
                    <a:pt x="75500" y="0"/>
                  </a:moveTo>
                  <a:lnTo>
                    <a:pt x="1274848" y="0"/>
                  </a:lnTo>
                  <a:cubicBezTo>
                    <a:pt x="1316545" y="0"/>
                    <a:pt x="1350348" y="33802"/>
                    <a:pt x="1350348" y="75500"/>
                  </a:cubicBezTo>
                  <a:lnTo>
                    <a:pt x="1350348" y="408300"/>
                  </a:lnTo>
                  <a:cubicBezTo>
                    <a:pt x="1350348" y="428324"/>
                    <a:pt x="1342393" y="447528"/>
                    <a:pt x="1328234" y="461687"/>
                  </a:cubicBezTo>
                  <a:cubicBezTo>
                    <a:pt x="1314075" y="475846"/>
                    <a:pt x="1294871" y="483800"/>
                    <a:pt x="1274848" y="483800"/>
                  </a:cubicBezTo>
                  <a:lnTo>
                    <a:pt x="75500" y="483800"/>
                  </a:lnTo>
                  <a:cubicBezTo>
                    <a:pt x="33802" y="483800"/>
                    <a:pt x="0" y="449998"/>
                    <a:pt x="0" y="408300"/>
                  </a:cubicBezTo>
                  <a:lnTo>
                    <a:pt x="0" y="75500"/>
                  </a:lnTo>
                  <a:cubicBezTo>
                    <a:pt x="0" y="33802"/>
                    <a:pt x="33802" y="0"/>
                    <a:pt x="75500" y="0"/>
                  </a:cubicBezTo>
                  <a:close/>
                </a:path>
              </a:pathLst>
            </a:custGeom>
            <a:solidFill>
              <a:srgbClr val="FE6D73"/>
            </a:solidFill>
          </p:spPr>
          <p:txBody>
            <a:bodyPr/>
            <a:lstStyle/>
            <a:p>
              <a:endParaRPr lang="en-GB"/>
            </a:p>
          </p:txBody>
        </p:sp>
        <p:sp>
          <p:nvSpPr>
            <p:cNvPr id="24" name="TextBox 24"/>
            <p:cNvSpPr txBox="1"/>
            <p:nvPr/>
          </p:nvSpPr>
          <p:spPr>
            <a:xfrm>
              <a:off x="0" y="-57150"/>
              <a:ext cx="1350348" cy="54095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a:off x="12062836" y="4304822"/>
            <a:ext cx="6148538" cy="2277081"/>
            <a:chOff x="0" y="0"/>
            <a:chExt cx="1619368" cy="599725"/>
          </a:xfrm>
        </p:grpSpPr>
        <p:sp>
          <p:nvSpPr>
            <p:cNvPr id="26" name="Freeform 26"/>
            <p:cNvSpPr/>
            <p:nvPr/>
          </p:nvSpPr>
          <p:spPr>
            <a:xfrm>
              <a:off x="0" y="0"/>
              <a:ext cx="1619368" cy="599725"/>
            </a:xfrm>
            <a:custGeom>
              <a:avLst/>
              <a:gdLst/>
              <a:ahLst/>
              <a:cxnLst/>
              <a:rect l="l" t="t" r="r" b="b"/>
              <a:pathLst>
                <a:path w="1619368" h="599725">
                  <a:moveTo>
                    <a:pt x="62957" y="0"/>
                  </a:moveTo>
                  <a:lnTo>
                    <a:pt x="1556411" y="0"/>
                  </a:lnTo>
                  <a:cubicBezTo>
                    <a:pt x="1591181" y="0"/>
                    <a:pt x="1619368" y="28187"/>
                    <a:pt x="1619368" y="62957"/>
                  </a:cubicBezTo>
                  <a:lnTo>
                    <a:pt x="1619368" y="536768"/>
                  </a:lnTo>
                  <a:cubicBezTo>
                    <a:pt x="1619368" y="553465"/>
                    <a:pt x="1612735" y="569478"/>
                    <a:pt x="1600928" y="581285"/>
                  </a:cubicBezTo>
                  <a:cubicBezTo>
                    <a:pt x="1589122" y="593092"/>
                    <a:pt x="1573108" y="599725"/>
                    <a:pt x="1556411" y="599725"/>
                  </a:cubicBezTo>
                  <a:lnTo>
                    <a:pt x="62957" y="599725"/>
                  </a:lnTo>
                  <a:cubicBezTo>
                    <a:pt x="28187" y="599725"/>
                    <a:pt x="0" y="571538"/>
                    <a:pt x="0" y="536768"/>
                  </a:cubicBezTo>
                  <a:lnTo>
                    <a:pt x="0" y="62957"/>
                  </a:lnTo>
                  <a:cubicBezTo>
                    <a:pt x="0" y="46260"/>
                    <a:pt x="6633" y="30247"/>
                    <a:pt x="18440" y="18440"/>
                  </a:cubicBezTo>
                  <a:cubicBezTo>
                    <a:pt x="30247" y="6633"/>
                    <a:pt x="46260" y="0"/>
                    <a:pt x="62957" y="0"/>
                  </a:cubicBezTo>
                  <a:close/>
                </a:path>
              </a:pathLst>
            </a:custGeom>
            <a:solidFill>
              <a:srgbClr val="48CFAE"/>
            </a:solidFill>
          </p:spPr>
          <p:txBody>
            <a:bodyPr/>
            <a:lstStyle/>
            <a:p>
              <a:endParaRPr lang="en-GB"/>
            </a:p>
          </p:txBody>
        </p:sp>
        <p:sp>
          <p:nvSpPr>
            <p:cNvPr id="27" name="TextBox 27"/>
            <p:cNvSpPr txBox="1"/>
            <p:nvPr/>
          </p:nvSpPr>
          <p:spPr>
            <a:xfrm>
              <a:off x="0" y="-57150"/>
              <a:ext cx="1619368" cy="656875"/>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a:off x="12062836" y="7386816"/>
            <a:ext cx="5127101" cy="1836929"/>
            <a:chOff x="0" y="0"/>
            <a:chExt cx="1350348" cy="483800"/>
          </a:xfrm>
        </p:grpSpPr>
        <p:sp>
          <p:nvSpPr>
            <p:cNvPr id="29" name="Freeform 29"/>
            <p:cNvSpPr/>
            <p:nvPr/>
          </p:nvSpPr>
          <p:spPr>
            <a:xfrm>
              <a:off x="0" y="0"/>
              <a:ext cx="1350348" cy="483800"/>
            </a:xfrm>
            <a:custGeom>
              <a:avLst/>
              <a:gdLst/>
              <a:ahLst/>
              <a:cxnLst/>
              <a:rect l="l" t="t" r="r" b="b"/>
              <a:pathLst>
                <a:path w="1350348" h="483800">
                  <a:moveTo>
                    <a:pt x="75500" y="0"/>
                  </a:moveTo>
                  <a:lnTo>
                    <a:pt x="1274848" y="0"/>
                  </a:lnTo>
                  <a:cubicBezTo>
                    <a:pt x="1316545" y="0"/>
                    <a:pt x="1350348" y="33802"/>
                    <a:pt x="1350348" y="75500"/>
                  </a:cubicBezTo>
                  <a:lnTo>
                    <a:pt x="1350348" y="408300"/>
                  </a:lnTo>
                  <a:cubicBezTo>
                    <a:pt x="1350348" y="428324"/>
                    <a:pt x="1342393" y="447528"/>
                    <a:pt x="1328234" y="461687"/>
                  </a:cubicBezTo>
                  <a:cubicBezTo>
                    <a:pt x="1314075" y="475846"/>
                    <a:pt x="1294871" y="483800"/>
                    <a:pt x="1274848" y="483800"/>
                  </a:cubicBezTo>
                  <a:lnTo>
                    <a:pt x="75500" y="483800"/>
                  </a:lnTo>
                  <a:cubicBezTo>
                    <a:pt x="33802" y="483800"/>
                    <a:pt x="0" y="449998"/>
                    <a:pt x="0" y="408300"/>
                  </a:cubicBezTo>
                  <a:lnTo>
                    <a:pt x="0" y="75500"/>
                  </a:lnTo>
                  <a:cubicBezTo>
                    <a:pt x="0" y="33802"/>
                    <a:pt x="33802" y="0"/>
                    <a:pt x="75500" y="0"/>
                  </a:cubicBezTo>
                  <a:close/>
                </a:path>
              </a:pathLst>
            </a:custGeom>
            <a:solidFill>
              <a:srgbClr val="227C9D"/>
            </a:solidFill>
          </p:spPr>
          <p:txBody>
            <a:bodyPr/>
            <a:lstStyle/>
            <a:p>
              <a:endParaRPr lang="en-GB"/>
            </a:p>
          </p:txBody>
        </p:sp>
        <p:sp>
          <p:nvSpPr>
            <p:cNvPr id="30" name="TextBox 30"/>
            <p:cNvSpPr txBox="1"/>
            <p:nvPr/>
          </p:nvSpPr>
          <p:spPr>
            <a:xfrm>
              <a:off x="0" y="-57150"/>
              <a:ext cx="1350348" cy="54095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31"/>
          <p:cNvSpPr/>
          <p:nvPr/>
        </p:nvSpPr>
        <p:spPr>
          <a:xfrm>
            <a:off x="15303522" y="1359284"/>
            <a:ext cx="780759" cy="1398754"/>
          </a:xfrm>
          <a:custGeom>
            <a:avLst/>
            <a:gdLst/>
            <a:ahLst/>
            <a:cxnLst/>
            <a:rect l="l" t="t" r="r" b="b"/>
            <a:pathLst>
              <a:path w="780759" h="1398754">
                <a:moveTo>
                  <a:pt x="0" y="0"/>
                </a:moveTo>
                <a:lnTo>
                  <a:pt x="780758" y="0"/>
                </a:lnTo>
                <a:lnTo>
                  <a:pt x="780758"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2" name="TextBox 32"/>
          <p:cNvSpPr txBox="1"/>
          <p:nvPr/>
        </p:nvSpPr>
        <p:spPr>
          <a:xfrm>
            <a:off x="1394046" y="5433837"/>
            <a:ext cx="8854519" cy="3409950"/>
          </a:xfrm>
          <a:prstGeom prst="rect">
            <a:avLst/>
          </a:prstGeom>
        </p:spPr>
        <p:txBody>
          <a:bodyPr lIns="0" tIns="0" rIns="0" bIns="0" rtlCol="0" anchor="t">
            <a:spAutoFit/>
          </a:bodyPr>
          <a:lstStyle/>
          <a:p>
            <a:pPr algn="ctr">
              <a:lnSpc>
                <a:spcPts val="3840"/>
              </a:lnSpc>
            </a:pPr>
            <a:r>
              <a:rPr lang="en-US" sz="3200">
                <a:solidFill>
                  <a:srgbClr val="FFFFFF"/>
                </a:solidFill>
                <a:latin typeface="DM Sans Bold Italics"/>
              </a:rPr>
              <a:t>It was a good challenge. Our search was a bit tricky so we had to keep changing our strings to capture all the articles. It was comforting to know that we were all in the same boat and interesting that we had similar but not identical approaches. So we all learned something new.</a:t>
            </a:r>
          </a:p>
        </p:txBody>
      </p:sp>
      <p:sp>
        <p:nvSpPr>
          <p:cNvPr id="33" name="TextBox 33"/>
          <p:cNvSpPr txBox="1"/>
          <p:nvPr/>
        </p:nvSpPr>
        <p:spPr>
          <a:xfrm>
            <a:off x="5777004" y="713803"/>
            <a:ext cx="6967300" cy="725043"/>
          </a:xfrm>
          <a:prstGeom prst="rect">
            <a:avLst/>
          </a:prstGeom>
        </p:spPr>
        <p:txBody>
          <a:bodyPr lIns="0" tIns="0" rIns="0" bIns="0" rtlCol="0" anchor="t">
            <a:spAutoFit/>
          </a:bodyPr>
          <a:lstStyle/>
          <a:p>
            <a:pPr>
              <a:lnSpc>
                <a:spcPts val="5346"/>
              </a:lnSpc>
            </a:pPr>
            <a:r>
              <a:rPr lang="en-US" sz="5400">
                <a:solidFill>
                  <a:srgbClr val="227C9D"/>
                </a:solidFill>
                <a:latin typeface="Kollektif Bold"/>
              </a:rPr>
              <a:t>WHAT WENT WELL? </a:t>
            </a:r>
          </a:p>
        </p:txBody>
      </p:sp>
      <p:sp>
        <p:nvSpPr>
          <p:cNvPr id="34" name="TextBox 34"/>
          <p:cNvSpPr txBox="1"/>
          <p:nvPr/>
        </p:nvSpPr>
        <p:spPr>
          <a:xfrm>
            <a:off x="4022736" y="2968465"/>
            <a:ext cx="5311909" cy="1044575"/>
          </a:xfrm>
          <a:prstGeom prst="rect">
            <a:avLst/>
          </a:prstGeom>
        </p:spPr>
        <p:txBody>
          <a:bodyPr lIns="0" tIns="0" rIns="0" bIns="0" rtlCol="0" anchor="t">
            <a:spAutoFit/>
          </a:bodyPr>
          <a:lstStyle/>
          <a:p>
            <a:pPr>
              <a:lnSpc>
                <a:spcPts val="4000"/>
              </a:lnSpc>
            </a:pPr>
            <a:r>
              <a:rPr lang="en-US" sz="4000">
                <a:solidFill>
                  <a:srgbClr val="FFFFFF"/>
                </a:solidFill>
                <a:latin typeface="Kollektif Bold"/>
              </a:rPr>
              <a:t>OPPORTUNITY TO NETWORK</a:t>
            </a:r>
          </a:p>
        </p:txBody>
      </p:sp>
      <p:sp>
        <p:nvSpPr>
          <p:cNvPr id="35" name="TextBox 35"/>
          <p:cNvSpPr txBox="1"/>
          <p:nvPr/>
        </p:nvSpPr>
        <p:spPr>
          <a:xfrm>
            <a:off x="11281059" y="2824713"/>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NEW LEARNING</a:t>
            </a:r>
          </a:p>
        </p:txBody>
      </p:sp>
      <p:sp>
        <p:nvSpPr>
          <p:cNvPr id="36" name="TextBox 36"/>
          <p:cNvSpPr txBox="1"/>
          <p:nvPr/>
        </p:nvSpPr>
        <p:spPr>
          <a:xfrm>
            <a:off x="12628361" y="4641557"/>
            <a:ext cx="5311909" cy="154940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EXCHANGING EXPERTISE &amp; EXPERIENCE</a:t>
            </a:r>
          </a:p>
        </p:txBody>
      </p:sp>
      <p:sp>
        <p:nvSpPr>
          <p:cNvPr id="37" name="TextBox 37"/>
          <p:cNvSpPr txBox="1"/>
          <p:nvPr/>
        </p:nvSpPr>
        <p:spPr>
          <a:xfrm>
            <a:off x="12744304" y="8068743"/>
            <a:ext cx="5311909" cy="539750"/>
          </a:xfrm>
          <a:prstGeom prst="rect">
            <a:avLst/>
          </a:prstGeom>
        </p:spPr>
        <p:txBody>
          <a:bodyPr lIns="0" tIns="0" rIns="0" bIns="0" rtlCol="0" anchor="t">
            <a:spAutoFit/>
          </a:bodyPr>
          <a:lstStyle/>
          <a:p>
            <a:pPr>
              <a:lnSpc>
                <a:spcPts val="4000"/>
              </a:lnSpc>
            </a:pPr>
            <a:r>
              <a:rPr lang="en-US" sz="4000">
                <a:solidFill>
                  <a:srgbClr val="FFFFFF"/>
                </a:solidFill>
                <a:latin typeface="Kollektif Bold"/>
              </a:rPr>
              <a:t>DISCUSSION</a:t>
            </a:r>
          </a:p>
        </p:txBody>
      </p:sp>
      <p:sp>
        <p:nvSpPr>
          <p:cNvPr id="38" name="Freeform 38"/>
          <p:cNvSpPr/>
          <p:nvPr/>
        </p:nvSpPr>
        <p:spPr>
          <a:xfrm>
            <a:off x="17125599" y="3691600"/>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9" name="Freeform 39"/>
          <p:cNvSpPr/>
          <p:nvPr/>
        </p:nvSpPr>
        <p:spPr>
          <a:xfrm>
            <a:off x="8944266" y="1821768"/>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Freeform 40"/>
          <p:cNvSpPr/>
          <p:nvPr/>
        </p:nvSpPr>
        <p:spPr>
          <a:xfrm>
            <a:off x="16409178" y="6687439"/>
            <a:ext cx="780759" cy="1398754"/>
          </a:xfrm>
          <a:custGeom>
            <a:avLst/>
            <a:gdLst/>
            <a:ahLst/>
            <a:cxnLst/>
            <a:rect l="l" t="t" r="r" b="b"/>
            <a:pathLst>
              <a:path w="780759" h="1398754">
                <a:moveTo>
                  <a:pt x="0" y="0"/>
                </a:moveTo>
                <a:lnTo>
                  <a:pt x="780759" y="0"/>
                </a:lnTo>
                <a:lnTo>
                  <a:pt x="780759" y="1398754"/>
                </a:lnTo>
                <a:lnTo>
                  <a:pt x="0" y="13987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EA9821657E1540B4E006D550D873E1" ma:contentTypeVersion="15" ma:contentTypeDescription="Create a new document." ma:contentTypeScope="" ma:versionID="1499ad035ee0e73c2d5aa317ed7f829e">
  <xsd:schema xmlns:xsd="http://www.w3.org/2001/XMLSchema" xmlns:xs="http://www.w3.org/2001/XMLSchema" xmlns:p="http://schemas.microsoft.com/office/2006/metadata/properties" xmlns:ns2="d66bd9f8-10dd-46b7-9888-442c2e955a24" xmlns:ns3="5f5a637f-b85a-4dea-9eae-e7d253fbe747" targetNamespace="http://schemas.microsoft.com/office/2006/metadata/properties" ma:root="true" ma:fieldsID="4244023c066c67b5c99b60c1fac0e359" ns2:_="" ns3:_="">
    <xsd:import namespace="d66bd9f8-10dd-46b7-9888-442c2e955a24"/>
    <xsd:import namespace="5f5a637f-b85a-4dea-9eae-e7d253fbe74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bd9f8-10dd-46b7-9888-442c2e955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466ae4-4697-44c6-9f9a-3cb9cf09064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5a637f-b85a-4dea-9eae-e7d253fbe74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2669c57-04cd-4219-9113-05dfe2fe4a8d}" ma:internalName="TaxCatchAll" ma:showField="CatchAllData" ma:web="5f5a637f-b85a-4dea-9eae-e7d253fbe7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5a637f-b85a-4dea-9eae-e7d253fbe747" xsi:nil="true"/>
    <lcf76f155ced4ddcb4097134ff3c332f xmlns="d66bd9f8-10dd-46b7-9888-442c2e955a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29DCF7-5DDD-407C-91E4-B3B90F60EC68}"/>
</file>

<file path=customXml/itemProps2.xml><?xml version="1.0" encoding="utf-8"?>
<ds:datastoreItem xmlns:ds="http://schemas.openxmlformats.org/officeDocument/2006/customXml" ds:itemID="{17D01533-D53C-4D66-BE69-7447C5AAB99F}"/>
</file>

<file path=customXml/itemProps3.xml><?xml version="1.0" encoding="utf-8"?>
<ds:datastoreItem xmlns:ds="http://schemas.openxmlformats.org/officeDocument/2006/customXml" ds:itemID="{B46A233E-1C55-42C2-BD5D-3B02BC49F1D5}"/>
</file>

<file path=docProps/app.xml><?xml version="1.0" encoding="utf-8"?>
<Properties xmlns="http://schemas.openxmlformats.org/officeDocument/2006/extended-properties" xmlns:vt="http://schemas.openxmlformats.org/officeDocument/2006/docPropsVTypes">
  <TotalTime>1</TotalTime>
  <Words>441</Words>
  <Application>Microsoft Office PowerPoint</Application>
  <PresentationFormat>Custom</PresentationFormat>
  <Paragraphs>87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Kollektif Bold</vt:lpstr>
      <vt:lpstr>DM Sans Bold Italics</vt:lpstr>
      <vt:lpstr>Calibri</vt:lpstr>
      <vt:lpstr>DM Sans Bold</vt:lpstr>
      <vt:lpstr>Arial</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HSLG Presentation</dc:title>
  <dc:creator>Mairea Nelson</dc:creator>
  <cp:lastModifiedBy>Mairea Nelson</cp:lastModifiedBy>
  <cp:revision>1</cp:revision>
  <dcterms:created xsi:type="dcterms:W3CDTF">2006-08-16T00:00:00Z</dcterms:created>
  <dcterms:modified xsi:type="dcterms:W3CDTF">2024-03-05T08:35:10Z</dcterms:modified>
  <dc:identifier>DAF-fCPcTHg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0x01010061EA9821657E1540B4E006D550D873E1</vt:lpwstr>
  </property>
</Properties>
</file>